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709" r:id="rId2"/>
    <p:sldMasterId id="2147483770" r:id="rId3"/>
    <p:sldMasterId id="2147483782" r:id="rId4"/>
    <p:sldMasterId id="2147483794" r:id="rId5"/>
  </p:sldMasterIdLst>
  <p:notesMasterIdLst>
    <p:notesMasterId r:id="rId20"/>
  </p:notesMasterIdLst>
  <p:sldIdLst>
    <p:sldId id="370" r:id="rId6"/>
    <p:sldId id="309" r:id="rId7"/>
    <p:sldId id="393" r:id="rId8"/>
    <p:sldId id="387" r:id="rId9"/>
    <p:sldId id="257" r:id="rId10"/>
    <p:sldId id="402" r:id="rId11"/>
    <p:sldId id="396" r:id="rId12"/>
    <p:sldId id="394" r:id="rId13"/>
    <p:sldId id="395" r:id="rId14"/>
    <p:sldId id="398" r:id="rId15"/>
    <p:sldId id="392" r:id="rId16"/>
    <p:sldId id="386" r:id="rId17"/>
    <p:sldId id="403" r:id="rId18"/>
    <p:sldId id="289" r:id="rId1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6D6"/>
    <a:srgbClr val="E4E1D2"/>
    <a:srgbClr val="D5D3C6"/>
    <a:srgbClr val="6D009D"/>
    <a:srgbClr val="491966"/>
    <a:srgbClr val="3C0072"/>
    <a:srgbClr val="3C0073"/>
    <a:srgbClr val="3B0071"/>
    <a:srgbClr val="3A016E"/>
    <a:srgbClr val="3905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971"/>
    <p:restoredTop sz="94577"/>
  </p:normalViewPr>
  <p:slideViewPr>
    <p:cSldViewPr snapToGrid="0" snapToObjects="1">
      <p:cViewPr varScale="1">
        <p:scale>
          <a:sx n="118" d="100"/>
          <a:sy n="118" d="100"/>
        </p:scale>
        <p:origin x="200" y="79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1B02F3-0A26-6246-AD87-1978B7DC48D8}" type="doc">
      <dgm:prSet loTypeId="urn:microsoft.com/office/officeart/2005/8/layout/hProcess7" loCatId="" qsTypeId="urn:microsoft.com/office/officeart/2005/8/quickstyle/simple1" qsCatId="simple" csTypeId="urn:microsoft.com/office/officeart/2005/8/colors/colorful3" csCatId="colorful" phldr="1"/>
      <dgm:spPr/>
      <dgm:t>
        <a:bodyPr/>
        <a:lstStyle/>
        <a:p>
          <a:endParaRPr lang="en-GB"/>
        </a:p>
      </dgm:t>
    </dgm:pt>
    <dgm:pt modelId="{F9CAB683-A9DE-D94C-AE8A-9FFD61C15A37}">
      <dgm:prSet phldrT="[Text]"/>
      <dgm:spPr/>
      <dgm:t>
        <a:bodyPr/>
        <a:lstStyle/>
        <a:p>
          <a:r>
            <a:rPr lang="en-GB"/>
            <a:t>Iteration 1</a:t>
          </a:r>
        </a:p>
      </dgm:t>
    </dgm:pt>
    <dgm:pt modelId="{7C6D7ABB-893F-0E4B-A113-E2659DBA615D}" type="parTrans" cxnId="{E7F3E984-4A4E-6F4F-B04F-C7CED2CB9C83}">
      <dgm:prSet/>
      <dgm:spPr/>
      <dgm:t>
        <a:bodyPr/>
        <a:lstStyle/>
        <a:p>
          <a:endParaRPr lang="en-GB"/>
        </a:p>
      </dgm:t>
    </dgm:pt>
    <dgm:pt modelId="{673901CA-D346-9E45-92AF-723E23EB9BEA}" type="sibTrans" cxnId="{E7F3E984-4A4E-6F4F-B04F-C7CED2CB9C83}">
      <dgm:prSet/>
      <dgm:spPr/>
      <dgm:t>
        <a:bodyPr/>
        <a:lstStyle/>
        <a:p>
          <a:endParaRPr lang="en-GB"/>
        </a:p>
      </dgm:t>
    </dgm:pt>
    <dgm:pt modelId="{F6FA432A-9649-CA44-A1E5-71D71AA24409}">
      <dgm:prSet phldrT="[Text]"/>
      <dgm:spPr/>
      <dgm:t>
        <a:bodyPr/>
        <a:lstStyle/>
        <a:p>
          <a:r>
            <a:rPr lang="en-GB"/>
            <a:t>2 Focus groups</a:t>
          </a:r>
        </a:p>
      </dgm:t>
    </dgm:pt>
    <dgm:pt modelId="{381BA462-8D28-9049-9850-DF6489F75591}" type="parTrans" cxnId="{1FFA05FE-9373-A54C-8F3A-88D98B793704}">
      <dgm:prSet/>
      <dgm:spPr/>
      <dgm:t>
        <a:bodyPr/>
        <a:lstStyle/>
        <a:p>
          <a:endParaRPr lang="en-GB"/>
        </a:p>
      </dgm:t>
    </dgm:pt>
    <dgm:pt modelId="{4D039B0C-42F7-5241-BC2F-AC705C1EF1DA}" type="sibTrans" cxnId="{1FFA05FE-9373-A54C-8F3A-88D98B793704}">
      <dgm:prSet/>
      <dgm:spPr/>
      <dgm:t>
        <a:bodyPr/>
        <a:lstStyle/>
        <a:p>
          <a:endParaRPr lang="en-GB"/>
        </a:p>
      </dgm:t>
    </dgm:pt>
    <dgm:pt modelId="{D7AE2F32-2334-2545-854D-6FD4D3C466A8}">
      <dgm:prSet phldrT="[Text]"/>
      <dgm:spPr/>
      <dgm:t>
        <a:bodyPr/>
        <a:lstStyle/>
        <a:p>
          <a:r>
            <a:rPr lang="en-GB"/>
            <a:t>Iteration 2</a:t>
          </a:r>
        </a:p>
      </dgm:t>
    </dgm:pt>
    <dgm:pt modelId="{6BE7654C-BD06-3245-BACE-D6F875867F46}" type="parTrans" cxnId="{79B82BAD-632A-C148-B83A-CE2648D8F9C8}">
      <dgm:prSet/>
      <dgm:spPr/>
      <dgm:t>
        <a:bodyPr/>
        <a:lstStyle/>
        <a:p>
          <a:endParaRPr lang="en-GB"/>
        </a:p>
      </dgm:t>
    </dgm:pt>
    <dgm:pt modelId="{C606C1E7-DE0F-3C48-9080-A80E217DB7F6}" type="sibTrans" cxnId="{79B82BAD-632A-C148-B83A-CE2648D8F9C8}">
      <dgm:prSet/>
      <dgm:spPr/>
      <dgm:t>
        <a:bodyPr/>
        <a:lstStyle/>
        <a:p>
          <a:endParaRPr lang="en-GB"/>
        </a:p>
      </dgm:t>
    </dgm:pt>
    <dgm:pt modelId="{974352A6-7FF9-C34A-A2AF-1446E11A0FA2}">
      <dgm:prSet phldrT="[Text]"/>
      <dgm:spPr/>
      <dgm:t>
        <a:bodyPr/>
        <a:lstStyle/>
        <a:p>
          <a:r>
            <a:rPr lang="en-GB"/>
            <a:t>2 Focus groups</a:t>
          </a:r>
        </a:p>
      </dgm:t>
    </dgm:pt>
    <dgm:pt modelId="{72BBE821-EAC6-4443-B68D-A89233713EA0}" type="parTrans" cxnId="{D3A5CE73-DB41-1C4D-9AB5-6FE15C6C7C51}">
      <dgm:prSet/>
      <dgm:spPr/>
      <dgm:t>
        <a:bodyPr/>
        <a:lstStyle/>
        <a:p>
          <a:endParaRPr lang="en-GB"/>
        </a:p>
      </dgm:t>
    </dgm:pt>
    <dgm:pt modelId="{5EC42852-0870-AE46-9447-2BB3B08D6F10}" type="sibTrans" cxnId="{D3A5CE73-DB41-1C4D-9AB5-6FE15C6C7C51}">
      <dgm:prSet/>
      <dgm:spPr/>
      <dgm:t>
        <a:bodyPr/>
        <a:lstStyle/>
        <a:p>
          <a:endParaRPr lang="en-GB"/>
        </a:p>
      </dgm:t>
    </dgm:pt>
    <dgm:pt modelId="{1BF624F6-29E5-C54F-B3DE-3DAA7087E945}">
      <dgm:prSet phldrT="[Text]"/>
      <dgm:spPr/>
      <dgm:t>
        <a:bodyPr/>
        <a:lstStyle/>
        <a:p>
          <a:r>
            <a:rPr lang="en-GB"/>
            <a:t>Iteration 3</a:t>
          </a:r>
        </a:p>
      </dgm:t>
    </dgm:pt>
    <dgm:pt modelId="{85F82354-34FE-C041-88D5-E34AB6941201}" type="parTrans" cxnId="{34D2AB9E-CF21-0D41-9789-005BD84B5FF2}">
      <dgm:prSet/>
      <dgm:spPr/>
      <dgm:t>
        <a:bodyPr/>
        <a:lstStyle/>
        <a:p>
          <a:endParaRPr lang="en-GB"/>
        </a:p>
      </dgm:t>
    </dgm:pt>
    <dgm:pt modelId="{7B355E9A-348E-B247-971F-6121B526230C}" type="sibTrans" cxnId="{34D2AB9E-CF21-0D41-9789-005BD84B5FF2}">
      <dgm:prSet/>
      <dgm:spPr/>
      <dgm:t>
        <a:bodyPr/>
        <a:lstStyle/>
        <a:p>
          <a:endParaRPr lang="en-GB"/>
        </a:p>
      </dgm:t>
    </dgm:pt>
    <dgm:pt modelId="{EF2DB8A3-9ADF-9141-B6FC-910D505814BE}">
      <dgm:prSet phldrT="[Text]"/>
      <dgm:spPr/>
      <dgm:t>
        <a:bodyPr/>
        <a:lstStyle/>
        <a:p>
          <a:r>
            <a:rPr lang="en-GB" dirty="0"/>
            <a:t>5 Online focus groups</a:t>
          </a:r>
        </a:p>
      </dgm:t>
    </dgm:pt>
    <dgm:pt modelId="{BFF4755E-0D5D-F949-A7BF-6899EF78E92F}" type="parTrans" cxnId="{2423F976-9D67-1C40-8B86-40AE6979EDD8}">
      <dgm:prSet/>
      <dgm:spPr/>
      <dgm:t>
        <a:bodyPr/>
        <a:lstStyle/>
        <a:p>
          <a:endParaRPr lang="en-GB"/>
        </a:p>
      </dgm:t>
    </dgm:pt>
    <dgm:pt modelId="{D201F980-3C50-B843-BF43-D7AE20F34430}" type="sibTrans" cxnId="{2423F976-9D67-1C40-8B86-40AE6979EDD8}">
      <dgm:prSet/>
      <dgm:spPr/>
      <dgm:t>
        <a:bodyPr/>
        <a:lstStyle/>
        <a:p>
          <a:endParaRPr lang="en-GB"/>
        </a:p>
      </dgm:t>
    </dgm:pt>
    <dgm:pt modelId="{2AEB1069-C2D0-E541-A39E-9ED70567EE17}">
      <dgm:prSet phldrT="[Text]"/>
      <dgm:spPr/>
      <dgm:t>
        <a:bodyPr/>
        <a:lstStyle/>
        <a:p>
          <a:r>
            <a:rPr lang="en-GB"/>
            <a:t>155 Advisor visits</a:t>
          </a:r>
        </a:p>
      </dgm:t>
    </dgm:pt>
    <dgm:pt modelId="{A9ABE35B-4617-D045-B060-F85FC834F376}" type="parTrans" cxnId="{D6283056-8DCE-BB41-8DA4-F1FD1B338640}">
      <dgm:prSet/>
      <dgm:spPr/>
      <dgm:t>
        <a:bodyPr/>
        <a:lstStyle/>
        <a:p>
          <a:endParaRPr lang="en-GB"/>
        </a:p>
      </dgm:t>
    </dgm:pt>
    <dgm:pt modelId="{30F60017-B44D-7442-98F3-28BDE2FC975C}" type="sibTrans" cxnId="{D6283056-8DCE-BB41-8DA4-F1FD1B338640}">
      <dgm:prSet/>
      <dgm:spPr/>
      <dgm:t>
        <a:bodyPr/>
        <a:lstStyle/>
        <a:p>
          <a:endParaRPr lang="en-GB"/>
        </a:p>
      </dgm:t>
    </dgm:pt>
    <dgm:pt modelId="{8399F684-3B4B-3B46-BC3F-DAF9CEF4E08D}">
      <dgm:prSet phldrT="[Text]"/>
      <dgm:spPr/>
      <dgm:t>
        <a:bodyPr/>
        <a:lstStyle/>
        <a:p>
          <a:r>
            <a:rPr lang="en-GB" dirty="0"/>
            <a:t>2 Energy cafés</a:t>
          </a:r>
        </a:p>
      </dgm:t>
    </dgm:pt>
    <dgm:pt modelId="{4A0C767F-11DD-F04F-BB4C-20F2E6623CDE}" type="parTrans" cxnId="{5E3E0D08-BC79-3145-848D-F0D745E2707A}">
      <dgm:prSet/>
      <dgm:spPr/>
      <dgm:t>
        <a:bodyPr/>
        <a:lstStyle/>
        <a:p>
          <a:endParaRPr lang="en-GB"/>
        </a:p>
      </dgm:t>
    </dgm:pt>
    <dgm:pt modelId="{13F6E54D-D396-BA47-A1F0-86B7A0778E6D}" type="sibTrans" cxnId="{5E3E0D08-BC79-3145-848D-F0D745E2707A}">
      <dgm:prSet/>
      <dgm:spPr/>
      <dgm:t>
        <a:bodyPr/>
        <a:lstStyle/>
        <a:p>
          <a:endParaRPr lang="en-GB"/>
        </a:p>
      </dgm:t>
    </dgm:pt>
    <dgm:pt modelId="{E2E42A79-BB51-A840-B729-EFCBDDDE523A}">
      <dgm:prSet phldrT="[Text]"/>
      <dgm:spPr/>
      <dgm:t>
        <a:bodyPr/>
        <a:lstStyle/>
        <a:p>
          <a:r>
            <a:rPr lang="en-GB" dirty="0"/>
            <a:t>20 Energy monitors</a:t>
          </a:r>
        </a:p>
      </dgm:t>
    </dgm:pt>
    <dgm:pt modelId="{4066C074-5E45-964C-8C49-7ABCA16B833D}" type="parTrans" cxnId="{11DD716B-5459-BF44-9136-613D80E5AA89}">
      <dgm:prSet/>
      <dgm:spPr/>
      <dgm:t>
        <a:bodyPr/>
        <a:lstStyle/>
        <a:p>
          <a:endParaRPr lang="en-GB"/>
        </a:p>
      </dgm:t>
    </dgm:pt>
    <dgm:pt modelId="{8ECD6FCA-B51A-AF43-AE91-8B978E635C97}" type="sibTrans" cxnId="{11DD716B-5459-BF44-9136-613D80E5AA89}">
      <dgm:prSet/>
      <dgm:spPr/>
      <dgm:t>
        <a:bodyPr/>
        <a:lstStyle/>
        <a:p>
          <a:endParaRPr lang="en-GB"/>
        </a:p>
      </dgm:t>
    </dgm:pt>
    <dgm:pt modelId="{B2590F22-D053-E744-B93A-4E9DB84E8314}">
      <dgm:prSet phldrT="[Text]"/>
      <dgm:spPr/>
      <dgm:t>
        <a:bodyPr/>
        <a:lstStyle/>
        <a:p>
          <a:r>
            <a:rPr lang="en-GB"/>
            <a:t>218 Advisor visits</a:t>
          </a:r>
        </a:p>
      </dgm:t>
    </dgm:pt>
    <dgm:pt modelId="{1B6C85F4-7FA0-B541-B262-4A565F4DE63E}" type="parTrans" cxnId="{D9AE1B13-EF92-2745-A7F1-294FC46337F4}">
      <dgm:prSet/>
      <dgm:spPr/>
      <dgm:t>
        <a:bodyPr/>
        <a:lstStyle/>
        <a:p>
          <a:endParaRPr lang="en-GB"/>
        </a:p>
      </dgm:t>
    </dgm:pt>
    <dgm:pt modelId="{461C5E87-BD11-CA4A-BB6F-482CD6999799}" type="sibTrans" cxnId="{D9AE1B13-EF92-2745-A7F1-294FC46337F4}">
      <dgm:prSet/>
      <dgm:spPr/>
      <dgm:t>
        <a:bodyPr/>
        <a:lstStyle/>
        <a:p>
          <a:endParaRPr lang="en-GB"/>
        </a:p>
      </dgm:t>
    </dgm:pt>
    <dgm:pt modelId="{FD4C4686-F7A4-0147-913D-2C1D1AD01678}">
      <dgm:prSet phldrT="[Text]"/>
      <dgm:spPr/>
      <dgm:t>
        <a:bodyPr/>
        <a:lstStyle/>
        <a:p>
          <a:r>
            <a:rPr lang="en-GB" dirty="0"/>
            <a:t>2 Energy cafés</a:t>
          </a:r>
        </a:p>
      </dgm:t>
    </dgm:pt>
    <dgm:pt modelId="{A8C5A0AD-5FAD-9049-B9CF-3CED426CC04B}" type="parTrans" cxnId="{59059090-8265-5F43-AC2B-B1A40A9AE796}">
      <dgm:prSet/>
      <dgm:spPr/>
      <dgm:t>
        <a:bodyPr/>
        <a:lstStyle/>
        <a:p>
          <a:endParaRPr lang="en-GB"/>
        </a:p>
      </dgm:t>
    </dgm:pt>
    <dgm:pt modelId="{63013E62-0F8F-5341-9A3B-33D5BF9FA55A}" type="sibTrans" cxnId="{59059090-8265-5F43-AC2B-B1A40A9AE796}">
      <dgm:prSet/>
      <dgm:spPr/>
      <dgm:t>
        <a:bodyPr/>
        <a:lstStyle/>
        <a:p>
          <a:endParaRPr lang="en-GB"/>
        </a:p>
      </dgm:t>
    </dgm:pt>
    <dgm:pt modelId="{960CC8AA-DD80-E843-8EDA-B480767395D1}">
      <dgm:prSet phldrT="[Text]"/>
      <dgm:spPr/>
      <dgm:t>
        <a:bodyPr/>
        <a:lstStyle/>
        <a:p>
          <a:r>
            <a:rPr lang="en-GB"/>
            <a:t>20 Energy monitors</a:t>
          </a:r>
        </a:p>
      </dgm:t>
    </dgm:pt>
    <dgm:pt modelId="{9C8979CF-6A0F-B848-8480-21901DAB66FB}" type="parTrans" cxnId="{C4149F69-42A7-554F-9E7D-404395EC3CAC}">
      <dgm:prSet/>
      <dgm:spPr/>
      <dgm:t>
        <a:bodyPr/>
        <a:lstStyle/>
        <a:p>
          <a:endParaRPr lang="en-GB"/>
        </a:p>
      </dgm:t>
    </dgm:pt>
    <dgm:pt modelId="{A4F4AC33-D34D-9341-ABCD-6B7805F5F85E}" type="sibTrans" cxnId="{C4149F69-42A7-554F-9E7D-404395EC3CAC}">
      <dgm:prSet/>
      <dgm:spPr/>
      <dgm:t>
        <a:bodyPr/>
        <a:lstStyle/>
        <a:p>
          <a:endParaRPr lang="en-GB"/>
        </a:p>
      </dgm:t>
    </dgm:pt>
    <dgm:pt modelId="{7C804061-8011-F34F-8162-70DBA2243428}">
      <dgm:prSet phldrT="[Text]"/>
      <dgm:spPr/>
      <dgm:t>
        <a:bodyPr/>
        <a:lstStyle/>
        <a:p>
          <a:r>
            <a:rPr lang="en-GB" dirty="0"/>
            <a:t>197 Advisor phone </a:t>
          </a:r>
          <a:r>
            <a:rPr lang="en-GB" dirty="0" err="1"/>
            <a:t>consultatoions</a:t>
          </a:r>
          <a:endParaRPr lang="en-GB" dirty="0"/>
        </a:p>
      </dgm:t>
    </dgm:pt>
    <dgm:pt modelId="{524294E9-39E5-644B-9369-3D898DBD5347}" type="parTrans" cxnId="{0545B1AE-443F-4248-A306-F521D0866070}">
      <dgm:prSet/>
      <dgm:spPr/>
      <dgm:t>
        <a:bodyPr/>
        <a:lstStyle/>
        <a:p>
          <a:endParaRPr lang="en-GB"/>
        </a:p>
      </dgm:t>
    </dgm:pt>
    <dgm:pt modelId="{B6346CA7-93FE-0D40-A657-D1AD6147AE20}" type="sibTrans" cxnId="{0545B1AE-443F-4248-A306-F521D0866070}">
      <dgm:prSet/>
      <dgm:spPr/>
      <dgm:t>
        <a:bodyPr/>
        <a:lstStyle/>
        <a:p>
          <a:endParaRPr lang="en-GB"/>
        </a:p>
      </dgm:t>
    </dgm:pt>
    <dgm:pt modelId="{C27EA843-1A86-124A-B839-361B503DDA95}">
      <dgm:prSet phldrT="[Text]"/>
      <dgm:spPr/>
      <dgm:t>
        <a:bodyPr/>
        <a:lstStyle/>
        <a:p>
          <a:r>
            <a:rPr lang="en-GB" dirty="0"/>
            <a:t>5 Online energy advice sessions</a:t>
          </a:r>
        </a:p>
      </dgm:t>
    </dgm:pt>
    <dgm:pt modelId="{BB1811AE-E1FF-8146-A4B1-6AFAA19A8791}" type="parTrans" cxnId="{DA794BDB-3528-284E-A955-EAA453BCF444}">
      <dgm:prSet/>
      <dgm:spPr/>
      <dgm:t>
        <a:bodyPr/>
        <a:lstStyle/>
        <a:p>
          <a:endParaRPr lang="en-GB"/>
        </a:p>
      </dgm:t>
    </dgm:pt>
    <dgm:pt modelId="{C44CD6DC-460B-F743-8346-F750A33D340A}" type="sibTrans" cxnId="{DA794BDB-3528-284E-A955-EAA453BCF444}">
      <dgm:prSet/>
      <dgm:spPr/>
      <dgm:t>
        <a:bodyPr/>
        <a:lstStyle/>
        <a:p>
          <a:endParaRPr lang="en-GB"/>
        </a:p>
      </dgm:t>
    </dgm:pt>
    <dgm:pt modelId="{2CAECC83-1558-D441-B93C-9FA71520BB3F}" type="pres">
      <dgm:prSet presAssocID="{611B02F3-0A26-6246-AD87-1978B7DC48D8}" presName="Name0" presStyleCnt="0">
        <dgm:presLayoutVars>
          <dgm:dir/>
          <dgm:animLvl val="lvl"/>
          <dgm:resizeHandles val="exact"/>
        </dgm:presLayoutVars>
      </dgm:prSet>
      <dgm:spPr/>
    </dgm:pt>
    <dgm:pt modelId="{12057E33-B738-9040-8071-D9F8B8A336AF}" type="pres">
      <dgm:prSet presAssocID="{F9CAB683-A9DE-D94C-AE8A-9FFD61C15A37}" presName="compositeNode" presStyleCnt="0">
        <dgm:presLayoutVars>
          <dgm:bulletEnabled val="1"/>
        </dgm:presLayoutVars>
      </dgm:prSet>
      <dgm:spPr/>
    </dgm:pt>
    <dgm:pt modelId="{622F94F9-A1CE-2243-89CD-62F4CD19E6D9}" type="pres">
      <dgm:prSet presAssocID="{F9CAB683-A9DE-D94C-AE8A-9FFD61C15A37}" presName="bgRect" presStyleLbl="node1" presStyleIdx="0" presStyleCnt="3"/>
      <dgm:spPr/>
    </dgm:pt>
    <dgm:pt modelId="{1434DA86-2C86-2247-95F5-EBB199DA1AF0}" type="pres">
      <dgm:prSet presAssocID="{F9CAB683-A9DE-D94C-AE8A-9FFD61C15A37}" presName="parentNode" presStyleLbl="node1" presStyleIdx="0" presStyleCnt="3">
        <dgm:presLayoutVars>
          <dgm:chMax val="0"/>
          <dgm:bulletEnabled val="1"/>
        </dgm:presLayoutVars>
      </dgm:prSet>
      <dgm:spPr/>
    </dgm:pt>
    <dgm:pt modelId="{104A4037-0B6A-2449-9E9A-7F994E8BB2D9}" type="pres">
      <dgm:prSet presAssocID="{F9CAB683-A9DE-D94C-AE8A-9FFD61C15A37}" presName="childNode" presStyleLbl="node1" presStyleIdx="0" presStyleCnt="3">
        <dgm:presLayoutVars>
          <dgm:bulletEnabled val="1"/>
        </dgm:presLayoutVars>
      </dgm:prSet>
      <dgm:spPr/>
    </dgm:pt>
    <dgm:pt modelId="{8A6BAB8F-69F7-F74B-978C-CD9BBCF2EB8F}" type="pres">
      <dgm:prSet presAssocID="{673901CA-D346-9E45-92AF-723E23EB9BEA}" presName="hSp" presStyleCnt="0"/>
      <dgm:spPr/>
    </dgm:pt>
    <dgm:pt modelId="{4176CD53-2346-6848-B175-6AA9E196F7E7}" type="pres">
      <dgm:prSet presAssocID="{673901CA-D346-9E45-92AF-723E23EB9BEA}" presName="vProcSp" presStyleCnt="0"/>
      <dgm:spPr/>
    </dgm:pt>
    <dgm:pt modelId="{0E5C040E-D578-894C-824A-CC0EABE345F3}" type="pres">
      <dgm:prSet presAssocID="{673901CA-D346-9E45-92AF-723E23EB9BEA}" presName="vSp1" presStyleCnt="0"/>
      <dgm:spPr/>
    </dgm:pt>
    <dgm:pt modelId="{C3D0F8FA-D4E1-3C4B-AF95-0C5F3FAC6A72}" type="pres">
      <dgm:prSet presAssocID="{673901CA-D346-9E45-92AF-723E23EB9BEA}" presName="simulatedConn" presStyleLbl="solidFgAcc1" presStyleIdx="0" presStyleCnt="2"/>
      <dgm:spPr/>
    </dgm:pt>
    <dgm:pt modelId="{BE7049A5-CC5F-0745-981A-1E5E6B282D6C}" type="pres">
      <dgm:prSet presAssocID="{673901CA-D346-9E45-92AF-723E23EB9BEA}" presName="vSp2" presStyleCnt="0"/>
      <dgm:spPr/>
    </dgm:pt>
    <dgm:pt modelId="{B0241023-2FE4-074F-9AED-16DE7E66AF63}" type="pres">
      <dgm:prSet presAssocID="{673901CA-D346-9E45-92AF-723E23EB9BEA}" presName="sibTrans" presStyleCnt="0"/>
      <dgm:spPr/>
    </dgm:pt>
    <dgm:pt modelId="{5975E2A8-DE68-4C41-A867-C5F755EC6638}" type="pres">
      <dgm:prSet presAssocID="{D7AE2F32-2334-2545-854D-6FD4D3C466A8}" presName="compositeNode" presStyleCnt="0">
        <dgm:presLayoutVars>
          <dgm:bulletEnabled val="1"/>
        </dgm:presLayoutVars>
      </dgm:prSet>
      <dgm:spPr/>
    </dgm:pt>
    <dgm:pt modelId="{CFDF9215-38DD-314B-8647-92E44D36D447}" type="pres">
      <dgm:prSet presAssocID="{D7AE2F32-2334-2545-854D-6FD4D3C466A8}" presName="bgRect" presStyleLbl="node1" presStyleIdx="1" presStyleCnt="3"/>
      <dgm:spPr/>
    </dgm:pt>
    <dgm:pt modelId="{15867BCC-9422-4E4E-AE20-23D05D84B81E}" type="pres">
      <dgm:prSet presAssocID="{D7AE2F32-2334-2545-854D-6FD4D3C466A8}" presName="parentNode" presStyleLbl="node1" presStyleIdx="1" presStyleCnt="3">
        <dgm:presLayoutVars>
          <dgm:chMax val="0"/>
          <dgm:bulletEnabled val="1"/>
        </dgm:presLayoutVars>
      </dgm:prSet>
      <dgm:spPr/>
    </dgm:pt>
    <dgm:pt modelId="{436513CF-A92E-A64B-9FAB-8F3F2744FF73}" type="pres">
      <dgm:prSet presAssocID="{D7AE2F32-2334-2545-854D-6FD4D3C466A8}" presName="childNode" presStyleLbl="node1" presStyleIdx="1" presStyleCnt="3">
        <dgm:presLayoutVars>
          <dgm:bulletEnabled val="1"/>
        </dgm:presLayoutVars>
      </dgm:prSet>
      <dgm:spPr/>
    </dgm:pt>
    <dgm:pt modelId="{4C046EB5-22CF-F743-9BF8-EB314E5FFE96}" type="pres">
      <dgm:prSet presAssocID="{C606C1E7-DE0F-3C48-9080-A80E217DB7F6}" presName="hSp" presStyleCnt="0"/>
      <dgm:spPr/>
    </dgm:pt>
    <dgm:pt modelId="{5C938C75-6227-494E-A666-A876F57652F0}" type="pres">
      <dgm:prSet presAssocID="{C606C1E7-DE0F-3C48-9080-A80E217DB7F6}" presName="vProcSp" presStyleCnt="0"/>
      <dgm:spPr/>
    </dgm:pt>
    <dgm:pt modelId="{617F5B1E-A909-134D-807F-BC9F551607B6}" type="pres">
      <dgm:prSet presAssocID="{C606C1E7-DE0F-3C48-9080-A80E217DB7F6}" presName="vSp1" presStyleCnt="0"/>
      <dgm:spPr/>
    </dgm:pt>
    <dgm:pt modelId="{E9341419-6BCD-7642-BE58-25A299775A9A}" type="pres">
      <dgm:prSet presAssocID="{C606C1E7-DE0F-3C48-9080-A80E217DB7F6}" presName="simulatedConn" presStyleLbl="solidFgAcc1" presStyleIdx="1" presStyleCnt="2"/>
      <dgm:spPr/>
    </dgm:pt>
    <dgm:pt modelId="{66038A9D-D0E7-0442-8155-E9D8B472AE1B}" type="pres">
      <dgm:prSet presAssocID="{C606C1E7-DE0F-3C48-9080-A80E217DB7F6}" presName="vSp2" presStyleCnt="0"/>
      <dgm:spPr/>
    </dgm:pt>
    <dgm:pt modelId="{9DABEC97-BCA3-EA4F-9511-617013DB356E}" type="pres">
      <dgm:prSet presAssocID="{C606C1E7-DE0F-3C48-9080-A80E217DB7F6}" presName="sibTrans" presStyleCnt="0"/>
      <dgm:spPr/>
    </dgm:pt>
    <dgm:pt modelId="{3BC64DD9-52B9-314C-9E0D-9EEAE0D24F32}" type="pres">
      <dgm:prSet presAssocID="{1BF624F6-29E5-C54F-B3DE-3DAA7087E945}" presName="compositeNode" presStyleCnt="0">
        <dgm:presLayoutVars>
          <dgm:bulletEnabled val="1"/>
        </dgm:presLayoutVars>
      </dgm:prSet>
      <dgm:spPr/>
    </dgm:pt>
    <dgm:pt modelId="{A89DA7D3-5845-8F43-8ABB-753EC7A8D70B}" type="pres">
      <dgm:prSet presAssocID="{1BF624F6-29E5-C54F-B3DE-3DAA7087E945}" presName="bgRect" presStyleLbl="node1" presStyleIdx="2" presStyleCnt="3" custLinFactNeighborY="-8072"/>
      <dgm:spPr/>
    </dgm:pt>
    <dgm:pt modelId="{5A901B34-D6D9-A34E-8DCA-D743C43B0326}" type="pres">
      <dgm:prSet presAssocID="{1BF624F6-29E5-C54F-B3DE-3DAA7087E945}" presName="parentNode" presStyleLbl="node1" presStyleIdx="2" presStyleCnt="3">
        <dgm:presLayoutVars>
          <dgm:chMax val="0"/>
          <dgm:bulletEnabled val="1"/>
        </dgm:presLayoutVars>
      </dgm:prSet>
      <dgm:spPr/>
    </dgm:pt>
    <dgm:pt modelId="{CD290B17-1396-584D-ABED-F793DC87405B}" type="pres">
      <dgm:prSet presAssocID="{1BF624F6-29E5-C54F-B3DE-3DAA7087E945}" presName="childNode" presStyleLbl="node1" presStyleIdx="2" presStyleCnt="3">
        <dgm:presLayoutVars>
          <dgm:bulletEnabled val="1"/>
        </dgm:presLayoutVars>
      </dgm:prSet>
      <dgm:spPr/>
    </dgm:pt>
  </dgm:ptLst>
  <dgm:cxnLst>
    <dgm:cxn modelId="{9D422302-ABDF-824E-AE96-A4289A4C9173}" type="presOf" srcId="{D7AE2F32-2334-2545-854D-6FD4D3C466A8}" destId="{CFDF9215-38DD-314B-8647-92E44D36D447}" srcOrd="0" destOrd="0" presId="urn:microsoft.com/office/officeart/2005/8/layout/hProcess7"/>
    <dgm:cxn modelId="{5E3E0D08-BC79-3145-848D-F0D745E2707A}" srcId="{F9CAB683-A9DE-D94C-AE8A-9FFD61C15A37}" destId="{8399F684-3B4B-3B46-BC3F-DAF9CEF4E08D}" srcOrd="2" destOrd="0" parTransId="{4A0C767F-11DD-F04F-BB4C-20F2E6623CDE}" sibTransId="{13F6E54D-D396-BA47-A1F0-86B7A0778E6D}"/>
    <dgm:cxn modelId="{3D817D0A-A92C-DB47-9C96-3297BA43EDC1}" type="presOf" srcId="{D7AE2F32-2334-2545-854D-6FD4D3C466A8}" destId="{15867BCC-9422-4E4E-AE20-23D05D84B81E}" srcOrd="1" destOrd="0" presId="urn:microsoft.com/office/officeart/2005/8/layout/hProcess7"/>
    <dgm:cxn modelId="{AFAC500E-9A8D-0148-98B5-50B5770C135B}" type="presOf" srcId="{8399F684-3B4B-3B46-BC3F-DAF9CEF4E08D}" destId="{104A4037-0B6A-2449-9E9A-7F994E8BB2D9}" srcOrd="0" destOrd="2" presId="urn:microsoft.com/office/officeart/2005/8/layout/hProcess7"/>
    <dgm:cxn modelId="{FF3A2B0F-85A0-5D48-B229-15C66A490924}" type="presOf" srcId="{7C804061-8011-F34F-8162-70DBA2243428}" destId="{CD290B17-1396-584D-ABED-F793DC87405B}" srcOrd="0" destOrd="1" presId="urn:microsoft.com/office/officeart/2005/8/layout/hProcess7"/>
    <dgm:cxn modelId="{D9AE1B13-EF92-2745-A7F1-294FC46337F4}" srcId="{D7AE2F32-2334-2545-854D-6FD4D3C466A8}" destId="{B2590F22-D053-E744-B93A-4E9DB84E8314}" srcOrd="1" destOrd="0" parTransId="{1B6C85F4-7FA0-B541-B262-4A565F4DE63E}" sibTransId="{461C5E87-BD11-CA4A-BB6F-482CD6999799}"/>
    <dgm:cxn modelId="{26324427-3A5B-1D40-9569-E891E299A542}" type="presOf" srcId="{960CC8AA-DD80-E843-8EDA-B480767395D1}" destId="{436513CF-A92E-A64B-9FAB-8F3F2744FF73}" srcOrd="0" destOrd="3" presId="urn:microsoft.com/office/officeart/2005/8/layout/hProcess7"/>
    <dgm:cxn modelId="{767D1934-7A8C-354F-8471-899BAEF80182}" type="presOf" srcId="{EF2DB8A3-9ADF-9141-B6FC-910D505814BE}" destId="{CD290B17-1396-584D-ABED-F793DC87405B}" srcOrd="0" destOrd="0" presId="urn:microsoft.com/office/officeart/2005/8/layout/hProcess7"/>
    <dgm:cxn modelId="{D6283056-8DCE-BB41-8DA4-F1FD1B338640}" srcId="{F9CAB683-A9DE-D94C-AE8A-9FFD61C15A37}" destId="{2AEB1069-C2D0-E541-A39E-9ED70567EE17}" srcOrd="1" destOrd="0" parTransId="{A9ABE35B-4617-D045-B060-F85FC834F376}" sibTransId="{30F60017-B44D-7442-98F3-28BDE2FC975C}"/>
    <dgm:cxn modelId="{F1A32259-7B89-414B-AC87-61AADC407AF3}" type="presOf" srcId="{F9CAB683-A9DE-D94C-AE8A-9FFD61C15A37}" destId="{622F94F9-A1CE-2243-89CD-62F4CD19E6D9}" srcOrd="0" destOrd="0" presId="urn:microsoft.com/office/officeart/2005/8/layout/hProcess7"/>
    <dgm:cxn modelId="{D1FF025A-82A3-1A49-BA70-42C0543B33F0}" type="presOf" srcId="{611B02F3-0A26-6246-AD87-1978B7DC48D8}" destId="{2CAECC83-1558-D441-B93C-9FA71520BB3F}" srcOrd="0" destOrd="0" presId="urn:microsoft.com/office/officeart/2005/8/layout/hProcess7"/>
    <dgm:cxn modelId="{F5FA835C-9AAA-994D-984E-E31E38EF0AA1}" type="presOf" srcId="{F9CAB683-A9DE-D94C-AE8A-9FFD61C15A37}" destId="{1434DA86-2C86-2247-95F5-EBB199DA1AF0}" srcOrd="1" destOrd="0" presId="urn:microsoft.com/office/officeart/2005/8/layout/hProcess7"/>
    <dgm:cxn modelId="{C728C668-D226-2D4E-A4A0-671E1199CFD5}" type="presOf" srcId="{974352A6-7FF9-C34A-A2AF-1446E11A0FA2}" destId="{436513CF-A92E-A64B-9FAB-8F3F2744FF73}" srcOrd="0" destOrd="0" presId="urn:microsoft.com/office/officeart/2005/8/layout/hProcess7"/>
    <dgm:cxn modelId="{C4149F69-42A7-554F-9E7D-404395EC3CAC}" srcId="{D7AE2F32-2334-2545-854D-6FD4D3C466A8}" destId="{960CC8AA-DD80-E843-8EDA-B480767395D1}" srcOrd="3" destOrd="0" parTransId="{9C8979CF-6A0F-B848-8480-21901DAB66FB}" sibTransId="{A4F4AC33-D34D-9341-ABCD-6B7805F5F85E}"/>
    <dgm:cxn modelId="{11DD716B-5459-BF44-9136-613D80E5AA89}" srcId="{F9CAB683-A9DE-D94C-AE8A-9FFD61C15A37}" destId="{E2E42A79-BB51-A840-B729-EFCBDDDE523A}" srcOrd="3" destOrd="0" parTransId="{4066C074-5E45-964C-8C49-7ABCA16B833D}" sibTransId="{8ECD6FCA-B51A-AF43-AE91-8B978E635C97}"/>
    <dgm:cxn modelId="{7BC20372-0BC6-2144-8C1B-BC90AB2A7B95}" type="presOf" srcId="{FD4C4686-F7A4-0147-913D-2C1D1AD01678}" destId="{436513CF-A92E-A64B-9FAB-8F3F2744FF73}" srcOrd="0" destOrd="2" presId="urn:microsoft.com/office/officeart/2005/8/layout/hProcess7"/>
    <dgm:cxn modelId="{D3A5CE73-DB41-1C4D-9AB5-6FE15C6C7C51}" srcId="{D7AE2F32-2334-2545-854D-6FD4D3C466A8}" destId="{974352A6-7FF9-C34A-A2AF-1446E11A0FA2}" srcOrd="0" destOrd="0" parTransId="{72BBE821-EAC6-4443-B68D-A89233713EA0}" sibTransId="{5EC42852-0870-AE46-9447-2BB3B08D6F10}"/>
    <dgm:cxn modelId="{2423F976-9D67-1C40-8B86-40AE6979EDD8}" srcId="{1BF624F6-29E5-C54F-B3DE-3DAA7087E945}" destId="{EF2DB8A3-9ADF-9141-B6FC-910D505814BE}" srcOrd="0" destOrd="0" parTransId="{BFF4755E-0D5D-F949-A7BF-6899EF78E92F}" sibTransId="{D201F980-3C50-B843-BF43-D7AE20F34430}"/>
    <dgm:cxn modelId="{E7F3E984-4A4E-6F4F-B04F-C7CED2CB9C83}" srcId="{611B02F3-0A26-6246-AD87-1978B7DC48D8}" destId="{F9CAB683-A9DE-D94C-AE8A-9FFD61C15A37}" srcOrd="0" destOrd="0" parTransId="{7C6D7ABB-893F-0E4B-A113-E2659DBA615D}" sibTransId="{673901CA-D346-9E45-92AF-723E23EB9BEA}"/>
    <dgm:cxn modelId="{F7638385-0D87-1741-8A14-F8D6DFE51BCE}" type="presOf" srcId="{F6FA432A-9649-CA44-A1E5-71D71AA24409}" destId="{104A4037-0B6A-2449-9E9A-7F994E8BB2D9}" srcOrd="0" destOrd="0" presId="urn:microsoft.com/office/officeart/2005/8/layout/hProcess7"/>
    <dgm:cxn modelId="{59059090-8265-5F43-AC2B-B1A40A9AE796}" srcId="{D7AE2F32-2334-2545-854D-6FD4D3C466A8}" destId="{FD4C4686-F7A4-0147-913D-2C1D1AD01678}" srcOrd="2" destOrd="0" parTransId="{A8C5A0AD-5FAD-9049-B9CF-3CED426CC04B}" sibTransId="{63013E62-0F8F-5341-9A3B-33D5BF9FA55A}"/>
    <dgm:cxn modelId="{34D2AB9E-CF21-0D41-9789-005BD84B5FF2}" srcId="{611B02F3-0A26-6246-AD87-1978B7DC48D8}" destId="{1BF624F6-29E5-C54F-B3DE-3DAA7087E945}" srcOrd="2" destOrd="0" parTransId="{85F82354-34FE-C041-88D5-E34AB6941201}" sibTransId="{7B355E9A-348E-B247-971F-6121B526230C}"/>
    <dgm:cxn modelId="{79B82BAD-632A-C148-B83A-CE2648D8F9C8}" srcId="{611B02F3-0A26-6246-AD87-1978B7DC48D8}" destId="{D7AE2F32-2334-2545-854D-6FD4D3C466A8}" srcOrd="1" destOrd="0" parTransId="{6BE7654C-BD06-3245-BACE-D6F875867F46}" sibTransId="{C606C1E7-DE0F-3C48-9080-A80E217DB7F6}"/>
    <dgm:cxn modelId="{0545B1AE-443F-4248-A306-F521D0866070}" srcId="{1BF624F6-29E5-C54F-B3DE-3DAA7087E945}" destId="{7C804061-8011-F34F-8162-70DBA2243428}" srcOrd="1" destOrd="0" parTransId="{524294E9-39E5-644B-9369-3D898DBD5347}" sibTransId="{B6346CA7-93FE-0D40-A657-D1AD6147AE20}"/>
    <dgm:cxn modelId="{0FEB3FB5-BF90-C84F-A486-D8C173C2930F}" type="presOf" srcId="{B2590F22-D053-E744-B93A-4E9DB84E8314}" destId="{436513CF-A92E-A64B-9FAB-8F3F2744FF73}" srcOrd="0" destOrd="1" presId="urn:microsoft.com/office/officeart/2005/8/layout/hProcess7"/>
    <dgm:cxn modelId="{4DB172BD-B305-E548-ADEF-D5CD8951E31E}" type="presOf" srcId="{E2E42A79-BB51-A840-B729-EFCBDDDE523A}" destId="{104A4037-0B6A-2449-9E9A-7F994E8BB2D9}" srcOrd="0" destOrd="3" presId="urn:microsoft.com/office/officeart/2005/8/layout/hProcess7"/>
    <dgm:cxn modelId="{7ABAFFC1-0C82-124C-ABB7-6F41DBEA4BE4}" type="presOf" srcId="{C27EA843-1A86-124A-B839-361B503DDA95}" destId="{CD290B17-1396-584D-ABED-F793DC87405B}" srcOrd="0" destOrd="2" presId="urn:microsoft.com/office/officeart/2005/8/layout/hProcess7"/>
    <dgm:cxn modelId="{71FA08DB-9C08-5B47-9B87-80F695B6DA36}" type="presOf" srcId="{2AEB1069-C2D0-E541-A39E-9ED70567EE17}" destId="{104A4037-0B6A-2449-9E9A-7F994E8BB2D9}" srcOrd="0" destOrd="1" presId="urn:microsoft.com/office/officeart/2005/8/layout/hProcess7"/>
    <dgm:cxn modelId="{DA794BDB-3528-284E-A955-EAA453BCF444}" srcId="{1BF624F6-29E5-C54F-B3DE-3DAA7087E945}" destId="{C27EA843-1A86-124A-B839-361B503DDA95}" srcOrd="2" destOrd="0" parTransId="{BB1811AE-E1FF-8146-A4B1-6AFAA19A8791}" sibTransId="{C44CD6DC-460B-F743-8346-F750A33D340A}"/>
    <dgm:cxn modelId="{FF5C74DB-3782-F244-A6CE-66DFBB75CB0B}" type="presOf" srcId="{1BF624F6-29E5-C54F-B3DE-3DAA7087E945}" destId="{A89DA7D3-5845-8F43-8ABB-753EC7A8D70B}" srcOrd="0" destOrd="0" presId="urn:microsoft.com/office/officeart/2005/8/layout/hProcess7"/>
    <dgm:cxn modelId="{2A4B7CFC-C179-414D-9360-0C15A1BB94F3}" type="presOf" srcId="{1BF624F6-29E5-C54F-B3DE-3DAA7087E945}" destId="{5A901B34-D6D9-A34E-8DCA-D743C43B0326}" srcOrd="1" destOrd="0" presId="urn:microsoft.com/office/officeart/2005/8/layout/hProcess7"/>
    <dgm:cxn modelId="{1FFA05FE-9373-A54C-8F3A-88D98B793704}" srcId="{F9CAB683-A9DE-D94C-AE8A-9FFD61C15A37}" destId="{F6FA432A-9649-CA44-A1E5-71D71AA24409}" srcOrd="0" destOrd="0" parTransId="{381BA462-8D28-9049-9850-DF6489F75591}" sibTransId="{4D039B0C-42F7-5241-BC2F-AC705C1EF1DA}"/>
    <dgm:cxn modelId="{C00A38FB-43D8-EF4D-8DD3-CC61125C9393}" type="presParOf" srcId="{2CAECC83-1558-D441-B93C-9FA71520BB3F}" destId="{12057E33-B738-9040-8071-D9F8B8A336AF}" srcOrd="0" destOrd="0" presId="urn:microsoft.com/office/officeart/2005/8/layout/hProcess7"/>
    <dgm:cxn modelId="{049E0DEE-C509-8144-B448-A596BCFCE80C}" type="presParOf" srcId="{12057E33-B738-9040-8071-D9F8B8A336AF}" destId="{622F94F9-A1CE-2243-89CD-62F4CD19E6D9}" srcOrd="0" destOrd="0" presId="urn:microsoft.com/office/officeart/2005/8/layout/hProcess7"/>
    <dgm:cxn modelId="{D2B255D1-C46B-4B49-B433-F7CE11575CC1}" type="presParOf" srcId="{12057E33-B738-9040-8071-D9F8B8A336AF}" destId="{1434DA86-2C86-2247-95F5-EBB199DA1AF0}" srcOrd="1" destOrd="0" presId="urn:microsoft.com/office/officeart/2005/8/layout/hProcess7"/>
    <dgm:cxn modelId="{BBC0D8AD-F027-DD4E-BF75-973DD501E5CD}" type="presParOf" srcId="{12057E33-B738-9040-8071-D9F8B8A336AF}" destId="{104A4037-0B6A-2449-9E9A-7F994E8BB2D9}" srcOrd="2" destOrd="0" presId="urn:microsoft.com/office/officeart/2005/8/layout/hProcess7"/>
    <dgm:cxn modelId="{FF0FF844-909C-2D45-82C5-230335070B65}" type="presParOf" srcId="{2CAECC83-1558-D441-B93C-9FA71520BB3F}" destId="{8A6BAB8F-69F7-F74B-978C-CD9BBCF2EB8F}" srcOrd="1" destOrd="0" presId="urn:microsoft.com/office/officeart/2005/8/layout/hProcess7"/>
    <dgm:cxn modelId="{75ECCD94-2067-2940-84D6-82ED4F886490}" type="presParOf" srcId="{2CAECC83-1558-D441-B93C-9FA71520BB3F}" destId="{4176CD53-2346-6848-B175-6AA9E196F7E7}" srcOrd="2" destOrd="0" presId="urn:microsoft.com/office/officeart/2005/8/layout/hProcess7"/>
    <dgm:cxn modelId="{51CC2DD8-CFBD-9447-9FE5-8C6AA2BE531A}" type="presParOf" srcId="{4176CD53-2346-6848-B175-6AA9E196F7E7}" destId="{0E5C040E-D578-894C-824A-CC0EABE345F3}" srcOrd="0" destOrd="0" presId="urn:microsoft.com/office/officeart/2005/8/layout/hProcess7"/>
    <dgm:cxn modelId="{347D5949-050B-7444-8E26-8003FA4849DD}" type="presParOf" srcId="{4176CD53-2346-6848-B175-6AA9E196F7E7}" destId="{C3D0F8FA-D4E1-3C4B-AF95-0C5F3FAC6A72}" srcOrd="1" destOrd="0" presId="urn:microsoft.com/office/officeart/2005/8/layout/hProcess7"/>
    <dgm:cxn modelId="{CC57F6EB-1ABF-DF44-AB76-446921677B44}" type="presParOf" srcId="{4176CD53-2346-6848-B175-6AA9E196F7E7}" destId="{BE7049A5-CC5F-0745-981A-1E5E6B282D6C}" srcOrd="2" destOrd="0" presId="urn:microsoft.com/office/officeart/2005/8/layout/hProcess7"/>
    <dgm:cxn modelId="{4CA77CAA-878A-0542-B609-A709EDE5B18C}" type="presParOf" srcId="{2CAECC83-1558-D441-B93C-9FA71520BB3F}" destId="{B0241023-2FE4-074F-9AED-16DE7E66AF63}" srcOrd="3" destOrd="0" presId="urn:microsoft.com/office/officeart/2005/8/layout/hProcess7"/>
    <dgm:cxn modelId="{CCD82358-F5FA-0A47-9F2C-DB2F5D985597}" type="presParOf" srcId="{2CAECC83-1558-D441-B93C-9FA71520BB3F}" destId="{5975E2A8-DE68-4C41-A867-C5F755EC6638}" srcOrd="4" destOrd="0" presId="urn:microsoft.com/office/officeart/2005/8/layout/hProcess7"/>
    <dgm:cxn modelId="{43B2AF95-55A7-B743-8A08-1455110B2550}" type="presParOf" srcId="{5975E2A8-DE68-4C41-A867-C5F755EC6638}" destId="{CFDF9215-38DD-314B-8647-92E44D36D447}" srcOrd="0" destOrd="0" presId="urn:microsoft.com/office/officeart/2005/8/layout/hProcess7"/>
    <dgm:cxn modelId="{CE9D54FD-E101-884A-B9FC-A087E9BEF976}" type="presParOf" srcId="{5975E2A8-DE68-4C41-A867-C5F755EC6638}" destId="{15867BCC-9422-4E4E-AE20-23D05D84B81E}" srcOrd="1" destOrd="0" presId="urn:microsoft.com/office/officeart/2005/8/layout/hProcess7"/>
    <dgm:cxn modelId="{48727A72-6B96-D640-ABE5-8A585537B85E}" type="presParOf" srcId="{5975E2A8-DE68-4C41-A867-C5F755EC6638}" destId="{436513CF-A92E-A64B-9FAB-8F3F2744FF73}" srcOrd="2" destOrd="0" presId="urn:microsoft.com/office/officeart/2005/8/layout/hProcess7"/>
    <dgm:cxn modelId="{95C456BE-CA85-6148-B036-270C4403D032}" type="presParOf" srcId="{2CAECC83-1558-D441-B93C-9FA71520BB3F}" destId="{4C046EB5-22CF-F743-9BF8-EB314E5FFE96}" srcOrd="5" destOrd="0" presId="urn:microsoft.com/office/officeart/2005/8/layout/hProcess7"/>
    <dgm:cxn modelId="{454B690C-5F56-3445-B180-F16CB993B4B8}" type="presParOf" srcId="{2CAECC83-1558-D441-B93C-9FA71520BB3F}" destId="{5C938C75-6227-494E-A666-A876F57652F0}" srcOrd="6" destOrd="0" presId="urn:microsoft.com/office/officeart/2005/8/layout/hProcess7"/>
    <dgm:cxn modelId="{A06CED49-15A9-B440-B784-C49212CAB98A}" type="presParOf" srcId="{5C938C75-6227-494E-A666-A876F57652F0}" destId="{617F5B1E-A909-134D-807F-BC9F551607B6}" srcOrd="0" destOrd="0" presId="urn:microsoft.com/office/officeart/2005/8/layout/hProcess7"/>
    <dgm:cxn modelId="{A0E6111C-3D71-1549-9FEA-6C302ACF52AF}" type="presParOf" srcId="{5C938C75-6227-494E-A666-A876F57652F0}" destId="{E9341419-6BCD-7642-BE58-25A299775A9A}" srcOrd="1" destOrd="0" presId="urn:microsoft.com/office/officeart/2005/8/layout/hProcess7"/>
    <dgm:cxn modelId="{AB22F66D-E061-8147-A92E-6313F8267767}" type="presParOf" srcId="{5C938C75-6227-494E-A666-A876F57652F0}" destId="{66038A9D-D0E7-0442-8155-E9D8B472AE1B}" srcOrd="2" destOrd="0" presId="urn:microsoft.com/office/officeart/2005/8/layout/hProcess7"/>
    <dgm:cxn modelId="{8F41B526-2EE2-4B48-A604-F1AE887B08D4}" type="presParOf" srcId="{2CAECC83-1558-D441-B93C-9FA71520BB3F}" destId="{9DABEC97-BCA3-EA4F-9511-617013DB356E}" srcOrd="7" destOrd="0" presId="urn:microsoft.com/office/officeart/2005/8/layout/hProcess7"/>
    <dgm:cxn modelId="{EE9E2297-4A13-304F-B962-85D2B373DB7D}" type="presParOf" srcId="{2CAECC83-1558-D441-B93C-9FA71520BB3F}" destId="{3BC64DD9-52B9-314C-9E0D-9EEAE0D24F32}" srcOrd="8" destOrd="0" presId="urn:microsoft.com/office/officeart/2005/8/layout/hProcess7"/>
    <dgm:cxn modelId="{EFFB037D-8098-7F45-B35A-21533CE876F3}" type="presParOf" srcId="{3BC64DD9-52B9-314C-9E0D-9EEAE0D24F32}" destId="{A89DA7D3-5845-8F43-8ABB-753EC7A8D70B}" srcOrd="0" destOrd="0" presId="urn:microsoft.com/office/officeart/2005/8/layout/hProcess7"/>
    <dgm:cxn modelId="{C4E2E246-F13C-1141-8B75-2BAE137FCE03}" type="presParOf" srcId="{3BC64DD9-52B9-314C-9E0D-9EEAE0D24F32}" destId="{5A901B34-D6D9-A34E-8DCA-D743C43B0326}" srcOrd="1" destOrd="0" presId="urn:microsoft.com/office/officeart/2005/8/layout/hProcess7"/>
    <dgm:cxn modelId="{2BBE968A-9B38-BF4E-AFDB-E59D22C86009}" type="presParOf" srcId="{3BC64DD9-52B9-314C-9E0D-9EEAE0D24F32}" destId="{CD290B17-1396-584D-ABED-F793DC87405B}"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F94F9-A1CE-2243-89CD-62F4CD19E6D9}">
      <dsp:nvSpPr>
        <dsp:cNvPr id="0" name=""/>
        <dsp:cNvSpPr/>
      </dsp:nvSpPr>
      <dsp:spPr>
        <a:xfrm>
          <a:off x="527" y="0"/>
          <a:ext cx="2270224" cy="2188845"/>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marL="0" lvl="0" indent="0" algn="r" defTabSz="1155700">
            <a:lnSpc>
              <a:spcPct val="90000"/>
            </a:lnSpc>
            <a:spcBef>
              <a:spcPct val="0"/>
            </a:spcBef>
            <a:spcAft>
              <a:spcPct val="35000"/>
            </a:spcAft>
            <a:buNone/>
          </a:pPr>
          <a:r>
            <a:rPr lang="en-GB" sz="2600" kern="1200"/>
            <a:t>Iteration 1</a:t>
          </a:r>
        </a:p>
      </dsp:txBody>
      <dsp:txXfrm rot="16200000">
        <a:off x="-669876" y="670404"/>
        <a:ext cx="1794852" cy="454044"/>
      </dsp:txXfrm>
    </dsp:sp>
    <dsp:sp modelId="{104A4037-0B6A-2449-9E9A-7F994E8BB2D9}">
      <dsp:nvSpPr>
        <dsp:cNvPr id="0" name=""/>
        <dsp:cNvSpPr/>
      </dsp:nvSpPr>
      <dsp:spPr>
        <a:xfrm>
          <a:off x="454572" y="0"/>
          <a:ext cx="1691316" cy="218884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5151" rIns="0" bIns="0" numCol="1" spcCol="1270" anchor="t" anchorCtr="0">
          <a:noAutofit/>
        </a:bodyPr>
        <a:lstStyle/>
        <a:p>
          <a:pPr marL="0" lvl="0" indent="0" algn="l" defTabSz="844550">
            <a:lnSpc>
              <a:spcPct val="90000"/>
            </a:lnSpc>
            <a:spcBef>
              <a:spcPct val="0"/>
            </a:spcBef>
            <a:spcAft>
              <a:spcPct val="35000"/>
            </a:spcAft>
            <a:buNone/>
          </a:pPr>
          <a:r>
            <a:rPr lang="en-GB" sz="1900" kern="1200"/>
            <a:t>2 Focus groups</a:t>
          </a:r>
        </a:p>
        <a:p>
          <a:pPr marL="0" lvl="0" indent="0" algn="l" defTabSz="844550">
            <a:lnSpc>
              <a:spcPct val="90000"/>
            </a:lnSpc>
            <a:spcBef>
              <a:spcPct val="0"/>
            </a:spcBef>
            <a:spcAft>
              <a:spcPct val="35000"/>
            </a:spcAft>
            <a:buNone/>
          </a:pPr>
          <a:r>
            <a:rPr lang="en-GB" sz="1900" kern="1200"/>
            <a:t>155 Advisor visits</a:t>
          </a:r>
        </a:p>
        <a:p>
          <a:pPr marL="0" lvl="0" indent="0" algn="l" defTabSz="844550">
            <a:lnSpc>
              <a:spcPct val="90000"/>
            </a:lnSpc>
            <a:spcBef>
              <a:spcPct val="0"/>
            </a:spcBef>
            <a:spcAft>
              <a:spcPct val="35000"/>
            </a:spcAft>
            <a:buNone/>
          </a:pPr>
          <a:r>
            <a:rPr lang="en-GB" sz="1900" kern="1200" dirty="0"/>
            <a:t>2 Energy cafés</a:t>
          </a:r>
        </a:p>
        <a:p>
          <a:pPr marL="0" lvl="0" indent="0" algn="l" defTabSz="844550">
            <a:lnSpc>
              <a:spcPct val="90000"/>
            </a:lnSpc>
            <a:spcBef>
              <a:spcPct val="0"/>
            </a:spcBef>
            <a:spcAft>
              <a:spcPct val="35000"/>
            </a:spcAft>
            <a:buNone/>
          </a:pPr>
          <a:r>
            <a:rPr lang="en-GB" sz="1900" kern="1200" dirty="0"/>
            <a:t>20 Energy monitors</a:t>
          </a:r>
        </a:p>
      </dsp:txBody>
      <dsp:txXfrm>
        <a:off x="454572" y="0"/>
        <a:ext cx="1691316" cy="2188845"/>
      </dsp:txXfrm>
    </dsp:sp>
    <dsp:sp modelId="{CFDF9215-38DD-314B-8647-92E44D36D447}">
      <dsp:nvSpPr>
        <dsp:cNvPr id="0" name=""/>
        <dsp:cNvSpPr/>
      </dsp:nvSpPr>
      <dsp:spPr>
        <a:xfrm>
          <a:off x="2350209" y="0"/>
          <a:ext cx="2270224" cy="2188845"/>
        </a:xfrm>
        <a:prstGeom prst="roundRect">
          <a:avLst>
            <a:gd name="adj" fmla="val 5000"/>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marL="0" lvl="0" indent="0" algn="r" defTabSz="1155700">
            <a:lnSpc>
              <a:spcPct val="90000"/>
            </a:lnSpc>
            <a:spcBef>
              <a:spcPct val="0"/>
            </a:spcBef>
            <a:spcAft>
              <a:spcPct val="35000"/>
            </a:spcAft>
            <a:buNone/>
          </a:pPr>
          <a:r>
            <a:rPr lang="en-GB" sz="2600" kern="1200"/>
            <a:t>Iteration 2</a:t>
          </a:r>
        </a:p>
      </dsp:txBody>
      <dsp:txXfrm rot="16200000">
        <a:off x="1679805" y="670404"/>
        <a:ext cx="1794852" cy="454044"/>
      </dsp:txXfrm>
    </dsp:sp>
    <dsp:sp modelId="{C3D0F8FA-D4E1-3C4B-AF95-0C5F3FAC6A72}">
      <dsp:nvSpPr>
        <dsp:cNvPr id="0" name=""/>
        <dsp:cNvSpPr/>
      </dsp:nvSpPr>
      <dsp:spPr>
        <a:xfrm rot="5400000">
          <a:off x="2200738" y="1705986"/>
          <a:ext cx="321643" cy="340533"/>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6513CF-A92E-A64B-9FAB-8F3F2744FF73}">
      <dsp:nvSpPr>
        <dsp:cNvPr id="0" name=""/>
        <dsp:cNvSpPr/>
      </dsp:nvSpPr>
      <dsp:spPr>
        <a:xfrm>
          <a:off x="2804254" y="0"/>
          <a:ext cx="1691316" cy="218884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5151" rIns="0" bIns="0" numCol="1" spcCol="1270" anchor="t" anchorCtr="0">
          <a:noAutofit/>
        </a:bodyPr>
        <a:lstStyle/>
        <a:p>
          <a:pPr marL="0" lvl="0" indent="0" algn="l" defTabSz="844550">
            <a:lnSpc>
              <a:spcPct val="90000"/>
            </a:lnSpc>
            <a:spcBef>
              <a:spcPct val="0"/>
            </a:spcBef>
            <a:spcAft>
              <a:spcPct val="35000"/>
            </a:spcAft>
            <a:buNone/>
          </a:pPr>
          <a:r>
            <a:rPr lang="en-GB" sz="1900" kern="1200"/>
            <a:t>2 Focus groups</a:t>
          </a:r>
        </a:p>
        <a:p>
          <a:pPr marL="0" lvl="0" indent="0" algn="l" defTabSz="844550">
            <a:lnSpc>
              <a:spcPct val="90000"/>
            </a:lnSpc>
            <a:spcBef>
              <a:spcPct val="0"/>
            </a:spcBef>
            <a:spcAft>
              <a:spcPct val="35000"/>
            </a:spcAft>
            <a:buNone/>
          </a:pPr>
          <a:r>
            <a:rPr lang="en-GB" sz="1900" kern="1200"/>
            <a:t>218 Advisor visits</a:t>
          </a:r>
        </a:p>
        <a:p>
          <a:pPr marL="0" lvl="0" indent="0" algn="l" defTabSz="844550">
            <a:lnSpc>
              <a:spcPct val="90000"/>
            </a:lnSpc>
            <a:spcBef>
              <a:spcPct val="0"/>
            </a:spcBef>
            <a:spcAft>
              <a:spcPct val="35000"/>
            </a:spcAft>
            <a:buNone/>
          </a:pPr>
          <a:r>
            <a:rPr lang="en-GB" sz="1900" kern="1200" dirty="0"/>
            <a:t>2 Energy cafés</a:t>
          </a:r>
        </a:p>
        <a:p>
          <a:pPr marL="0" lvl="0" indent="0" algn="l" defTabSz="844550">
            <a:lnSpc>
              <a:spcPct val="90000"/>
            </a:lnSpc>
            <a:spcBef>
              <a:spcPct val="0"/>
            </a:spcBef>
            <a:spcAft>
              <a:spcPct val="35000"/>
            </a:spcAft>
            <a:buNone/>
          </a:pPr>
          <a:r>
            <a:rPr lang="en-GB" sz="1900" kern="1200"/>
            <a:t>20 Energy monitors</a:t>
          </a:r>
        </a:p>
      </dsp:txBody>
      <dsp:txXfrm>
        <a:off x="2804254" y="0"/>
        <a:ext cx="1691316" cy="2188845"/>
      </dsp:txXfrm>
    </dsp:sp>
    <dsp:sp modelId="{A89DA7D3-5845-8F43-8ABB-753EC7A8D70B}">
      <dsp:nvSpPr>
        <dsp:cNvPr id="0" name=""/>
        <dsp:cNvSpPr/>
      </dsp:nvSpPr>
      <dsp:spPr>
        <a:xfrm>
          <a:off x="4699891" y="0"/>
          <a:ext cx="2270224" cy="2188845"/>
        </a:xfrm>
        <a:prstGeom prst="roundRect">
          <a:avLst>
            <a:gd name="adj" fmla="val 500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marL="0" lvl="0" indent="0" algn="r" defTabSz="1155700">
            <a:lnSpc>
              <a:spcPct val="90000"/>
            </a:lnSpc>
            <a:spcBef>
              <a:spcPct val="0"/>
            </a:spcBef>
            <a:spcAft>
              <a:spcPct val="35000"/>
            </a:spcAft>
            <a:buNone/>
          </a:pPr>
          <a:r>
            <a:rPr lang="en-GB" sz="2600" kern="1200"/>
            <a:t>Iteration 3</a:t>
          </a:r>
        </a:p>
      </dsp:txBody>
      <dsp:txXfrm rot="16200000">
        <a:off x="4029487" y="670404"/>
        <a:ext cx="1794852" cy="454044"/>
      </dsp:txXfrm>
    </dsp:sp>
    <dsp:sp modelId="{E9341419-6BCD-7642-BE58-25A299775A9A}">
      <dsp:nvSpPr>
        <dsp:cNvPr id="0" name=""/>
        <dsp:cNvSpPr/>
      </dsp:nvSpPr>
      <dsp:spPr>
        <a:xfrm rot="5400000">
          <a:off x="4550420" y="1705986"/>
          <a:ext cx="321643" cy="340533"/>
        </a:xfrm>
        <a:prstGeom prst="flowChartExtract">
          <a:avLst/>
        </a:prstGeom>
        <a:solidFill>
          <a:schemeClr val="lt1">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D290B17-1396-584D-ABED-F793DC87405B}">
      <dsp:nvSpPr>
        <dsp:cNvPr id="0" name=""/>
        <dsp:cNvSpPr/>
      </dsp:nvSpPr>
      <dsp:spPr>
        <a:xfrm>
          <a:off x="5153936" y="0"/>
          <a:ext cx="1691316" cy="218884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5151" rIns="0" bIns="0" numCol="1" spcCol="1270" anchor="t" anchorCtr="0">
          <a:noAutofit/>
        </a:bodyPr>
        <a:lstStyle/>
        <a:p>
          <a:pPr marL="0" lvl="0" indent="0" algn="l" defTabSz="844550">
            <a:lnSpc>
              <a:spcPct val="90000"/>
            </a:lnSpc>
            <a:spcBef>
              <a:spcPct val="0"/>
            </a:spcBef>
            <a:spcAft>
              <a:spcPct val="35000"/>
            </a:spcAft>
            <a:buNone/>
          </a:pPr>
          <a:r>
            <a:rPr lang="en-GB" sz="1900" kern="1200" dirty="0"/>
            <a:t>5 Online focus groups</a:t>
          </a:r>
        </a:p>
        <a:p>
          <a:pPr marL="0" lvl="0" indent="0" algn="l" defTabSz="844550">
            <a:lnSpc>
              <a:spcPct val="90000"/>
            </a:lnSpc>
            <a:spcBef>
              <a:spcPct val="0"/>
            </a:spcBef>
            <a:spcAft>
              <a:spcPct val="35000"/>
            </a:spcAft>
            <a:buNone/>
          </a:pPr>
          <a:r>
            <a:rPr lang="en-GB" sz="1900" kern="1200" dirty="0"/>
            <a:t>197 Advisor phone </a:t>
          </a:r>
          <a:r>
            <a:rPr lang="en-GB" sz="1900" kern="1200" dirty="0" err="1"/>
            <a:t>consultatoions</a:t>
          </a:r>
          <a:endParaRPr lang="en-GB" sz="1900" kern="1200" dirty="0"/>
        </a:p>
        <a:p>
          <a:pPr marL="0" lvl="0" indent="0" algn="l" defTabSz="844550">
            <a:lnSpc>
              <a:spcPct val="90000"/>
            </a:lnSpc>
            <a:spcBef>
              <a:spcPct val="0"/>
            </a:spcBef>
            <a:spcAft>
              <a:spcPct val="35000"/>
            </a:spcAft>
            <a:buNone/>
          </a:pPr>
          <a:r>
            <a:rPr lang="en-GB" sz="1900" kern="1200" dirty="0"/>
            <a:t>5 Online energy advice sessions</a:t>
          </a:r>
        </a:p>
      </dsp:txBody>
      <dsp:txXfrm>
        <a:off x="5153936" y="0"/>
        <a:ext cx="1691316" cy="218884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9086FA-5C7B-7E4C-9697-1E9484735FCA}" type="datetimeFigureOut">
              <a:rPr lang="en-US" smtClean="0"/>
              <a:t>6/8/21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AD746-C7FB-5F45-B7F3-B2655B5BC7D9}" type="slidenum">
              <a:rPr lang="en-US" smtClean="0"/>
              <a:t>‹#›</a:t>
            </a:fld>
            <a:endParaRPr lang="en-US"/>
          </a:p>
        </p:txBody>
      </p:sp>
    </p:spTree>
    <p:extLst>
      <p:ext uri="{BB962C8B-B14F-4D97-AF65-F5344CB8AC3E}">
        <p14:creationId xmlns:p14="http://schemas.microsoft.com/office/powerpoint/2010/main" val="23564110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9AD746-C7FB-5F45-B7F3-B2655B5BC7D9}" type="slidenum">
              <a:rPr lang="en-US" smtClean="0"/>
              <a:t>1</a:t>
            </a:fld>
            <a:endParaRPr lang="en-US"/>
          </a:p>
        </p:txBody>
      </p:sp>
    </p:spTree>
    <p:extLst>
      <p:ext uri="{BB962C8B-B14F-4D97-AF65-F5344CB8AC3E}">
        <p14:creationId xmlns:p14="http://schemas.microsoft.com/office/powerpoint/2010/main" val="3750872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9AD746-C7FB-5F45-B7F3-B2655B5BC7D9}" type="slidenum">
              <a:rPr lang="en-US" smtClean="0"/>
              <a:t>11</a:t>
            </a:fld>
            <a:endParaRPr lang="en-US"/>
          </a:p>
        </p:txBody>
      </p:sp>
    </p:spTree>
    <p:extLst>
      <p:ext uri="{BB962C8B-B14F-4D97-AF65-F5344CB8AC3E}">
        <p14:creationId xmlns:p14="http://schemas.microsoft.com/office/powerpoint/2010/main" val="1929602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0411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74025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03907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6863"/>
            <a:ext cx="6131154" cy="3200400"/>
          </a:xfrm>
          <a:prstGeom prst="rect">
            <a:avLst/>
          </a:prstGeom>
        </p:spPr>
        <p:txBody>
          <a:bodyPr anchor="b">
            <a:noAutofit/>
          </a:bodyPr>
          <a:lstStyle>
            <a:lvl1pPr algn="l">
              <a:lnSpc>
                <a:spcPct val="100000"/>
              </a:lnSpc>
              <a:defRPr sz="4950">
                <a:solidFill>
                  <a:srgbClr val="4E2929"/>
                </a:solidFill>
                <a:latin typeface="Verdana"/>
                <a:cs typeface="Verdana"/>
              </a:defRPr>
            </a:lvl1pPr>
          </a:lstStyle>
          <a:p>
            <a:r>
              <a:rPr lang="en-GB" dirty="0"/>
              <a:t>Click to edit Master title style</a:t>
            </a:r>
            <a:endParaRPr lang="en-US" dirty="0"/>
          </a:p>
        </p:txBody>
      </p:sp>
      <p:sp>
        <p:nvSpPr>
          <p:cNvPr id="8" name="Slide Number Placeholder 7"/>
          <p:cNvSpPr>
            <a:spLocks noGrp="1"/>
          </p:cNvSpPr>
          <p:nvPr>
            <p:ph type="sldNum" sz="quarter" idx="11"/>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438435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39432" y="569004"/>
            <a:ext cx="6522579" cy="589872"/>
          </a:xfrm>
          <a:prstGeom prst="rect">
            <a:avLst/>
          </a:prstGeom>
        </p:spPr>
        <p:txBody>
          <a:bodyPr/>
          <a:lstStyle>
            <a:lvl1pPr>
              <a:lnSpc>
                <a:spcPct val="100000"/>
              </a:lnSpc>
              <a:defRPr sz="3000">
                <a:solidFill>
                  <a:schemeClr val="accent2">
                    <a:lumMod val="50000"/>
                  </a:schemeClr>
                </a:solidFill>
                <a:latin typeface="Verdana"/>
                <a:cs typeface="Verdana"/>
              </a:defRPr>
            </a:lvl1pPr>
          </a:lstStyle>
          <a:p>
            <a:r>
              <a:rPr lang="en-GB" dirty="0"/>
              <a:t>Click to edit Master title style</a:t>
            </a:r>
            <a:endParaRPr lang="en-US" dirty="0"/>
          </a:p>
        </p:txBody>
      </p:sp>
      <p:sp>
        <p:nvSpPr>
          <p:cNvPr id="3" name="Content Placeholder 2"/>
          <p:cNvSpPr>
            <a:spLocks noGrp="1"/>
          </p:cNvSpPr>
          <p:nvPr>
            <p:ph idx="1"/>
          </p:nvPr>
        </p:nvSpPr>
        <p:spPr>
          <a:xfrm>
            <a:off x="739431" y="1397001"/>
            <a:ext cx="6522579" cy="3479860"/>
          </a:xfrm>
          <a:prstGeom prst="rect">
            <a:avLst/>
          </a:prstGeom>
        </p:spPr>
        <p:txBody>
          <a:bodyPr/>
          <a:lstStyle>
            <a:lvl1pPr>
              <a:defRPr sz="2100">
                <a:solidFill>
                  <a:schemeClr val="tx1"/>
                </a:solidFill>
                <a:latin typeface="Verdana"/>
                <a:cs typeface="Verdana"/>
              </a:defRPr>
            </a:lvl1pPr>
            <a:lvl2pPr>
              <a:defRPr sz="1350">
                <a:solidFill>
                  <a:schemeClr val="tx1"/>
                </a:solidFill>
                <a:latin typeface="Verdana"/>
                <a:cs typeface="Verdana"/>
              </a:defRPr>
            </a:lvl2pPr>
            <a:lvl3pPr>
              <a:defRPr sz="1350">
                <a:solidFill>
                  <a:schemeClr val="tx1"/>
                </a:solidFill>
                <a:latin typeface="Verdana"/>
                <a:cs typeface="Verdana"/>
              </a:defRPr>
            </a:lvl3pPr>
            <a:lvl4pPr>
              <a:defRPr sz="1350">
                <a:solidFill>
                  <a:schemeClr val="tx1"/>
                </a:solidFill>
                <a:latin typeface="Verdana"/>
                <a:cs typeface="Verdana"/>
              </a:defRPr>
            </a:lvl4pPr>
            <a:lvl5pPr>
              <a:defRPr sz="1350">
                <a:solidFill>
                  <a:schemeClr val="tx1"/>
                </a:solidFill>
                <a:latin typeface="Verdana"/>
                <a:cs typeface="Verdana"/>
              </a:defRPr>
            </a:lvl5pPr>
            <a:lvl6pPr>
              <a:defRPr/>
            </a:lvl6pPr>
            <a:lvl7pPr>
              <a:defRPr/>
            </a:lvl7pPr>
            <a:lvl8pPr>
              <a:defRPr/>
            </a:lvl8pPr>
            <a:lvl9pPr>
              <a:buFont typeface="Arial" pitchFamily="34" charset="0"/>
              <a:buChar char="•"/>
              <a:defRPr/>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2644802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1"/>
            <a:ext cx="7772400" cy="1878806"/>
          </a:xfrm>
          <a:prstGeom prst="rect">
            <a:avLst/>
          </a:prstGeom>
        </p:spPr>
        <p:txBody>
          <a:bodyPr anchor="b"/>
          <a:lstStyle>
            <a:lvl1pPr algn="ctr" defTabSz="685800" rtl="0" eaLnBrk="1" latinLnBrk="0" hangingPunct="1">
              <a:lnSpc>
                <a:spcPct val="100000"/>
              </a:lnSpc>
              <a:spcBef>
                <a:spcPct val="0"/>
              </a:spcBef>
              <a:buNone/>
              <a:defRPr lang="en-US" sz="36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GB"/>
              <a:t>Click to edit Master title style</a:t>
            </a:r>
            <a:endParaRPr lang="en-US" dirty="0"/>
          </a:p>
        </p:txBody>
      </p:sp>
      <p:sp>
        <p:nvSpPr>
          <p:cNvPr id="3" name="Text Placeholder 2"/>
          <p:cNvSpPr>
            <a:spLocks noGrp="1"/>
          </p:cNvSpPr>
          <p:nvPr>
            <p:ph type="body" idx="1"/>
          </p:nvPr>
        </p:nvSpPr>
        <p:spPr>
          <a:xfrm>
            <a:off x="722313" y="3051573"/>
            <a:ext cx="7772400" cy="848915"/>
          </a:xfrm>
          <a:prstGeom prst="rect">
            <a:avLst/>
          </a:prstGeom>
        </p:spPr>
        <p:txBody>
          <a:bodyPr anchor="t"/>
          <a:lstStyle>
            <a:lvl1pPr marL="0" indent="0" algn="ctr">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5" name="Footer Placeholder 4"/>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
        <p:nvSpPr>
          <p:cNvPr id="7" name="Oval 6"/>
          <p:cNvSpPr/>
          <p:nvPr/>
        </p:nvSpPr>
        <p:spPr>
          <a:xfrm>
            <a:off x="4495800"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latin typeface="Palatino Linotype"/>
            </a:endParaRPr>
          </a:p>
        </p:txBody>
      </p:sp>
      <p:sp>
        <p:nvSpPr>
          <p:cNvPr id="8" name="Oval 7"/>
          <p:cNvSpPr/>
          <p:nvPr/>
        </p:nvSpPr>
        <p:spPr>
          <a:xfrm>
            <a:off x="4695825"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latin typeface="Palatino Linotype"/>
            </a:endParaRPr>
          </a:p>
        </p:txBody>
      </p:sp>
      <p:sp>
        <p:nvSpPr>
          <p:cNvPr id="9" name="Oval 8"/>
          <p:cNvSpPr/>
          <p:nvPr/>
        </p:nvSpPr>
        <p:spPr>
          <a:xfrm>
            <a:off x="4296728"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latin typeface="Palatino Linotype"/>
            </a:endParaRPr>
          </a:p>
        </p:txBody>
      </p:sp>
    </p:spTree>
    <p:extLst>
      <p:ext uri="{BB962C8B-B14F-4D97-AF65-F5344CB8AC3E}">
        <p14:creationId xmlns:p14="http://schemas.microsoft.com/office/powerpoint/2010/main" val="1221307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41038"/>
            <a:ext cx="8229600" cy="859112"/>
          </a:xfrm>
          <a:prstGeom prst="rect">
            <a:avLst/>
          </a:prstGeom>
        </p:spPr>
        <p:txBody>
          <a:bodyPr/>
          <a:lstStyle/>
          <a:p>
            <a:r>
              <a:rPr lang="en-GB"/>
              <a:t>Click to edit Master title style</a:t>
            </a:r>
            <a:endParaRPr lang="en-US"/>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18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6" name="Footer Placeholder 5"/>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7" name="Slide Number Placeholder 6"/>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
        <p:nvSpPr>
          <p:cNvPr id="9" name="Content Placeholder 8"/>
          <p:cNvSpPr>
            <a:spLocks noGrp="1"/>
          </p:cNvSpPr>
          <p:nvPr>
            <p:ph sz="quarter" idx="13"/>
          </p:nvPr>
        </p:nvSpPr>
        <p:spPr>
          <a:xfrm>
            <a:off x="365760" y="1200150"/>
            <a:ext cx="4041648" cy="3394710"/>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58913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41038"/>
            <a:ext cx="8229600" cy="859112"/>
          </a:xfrm>
          <a:prstGeom prst="rect">
            <a:avLst/>
          </a:prstGeo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200150"/>
            <a:ext cx="4040188" cy="457200"/>
          </a:xfrm>
          <a:prstGeom prst="rect">
            <a:avLst/>
          </a:prstGeo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5" name="Text Placeholder 4"/>
          <p:cNvSpPr>
            <a:spLocks noGrp="1"/>
          </p:cNvSpPr>
          <p:nvPr>
            <p:ph type="body" sz="quarter" idx="3"/>
          </p:nvPr>
        </p:nvSpPr>
        <p:spPr>
          <a:xfrm>
            <a:off x="4648201" y="1200150"/>
            <a:ext cx="4041775" cy="457200"/>
          </a:xfrm>
          <a:prstGeom prst="rect">
            <a:avLst/>
          </a:prstGeo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7" name="Date Placeholder 6"/>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8" name="Footer Placeholder 7"/>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9" name="Slide Number Placeholder 8"/>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
        <p:nvSpPr>
          <p:cNvPr id="11" name="Content Placeholder 10"/>
          <p:cNvSpPr>
            <a:spLocks noGrp="1"/>
          </p:cNvSpPr>
          <p:nvPr>
            <p:ph sz="quarter" idx="13"/>
          </p:nvPr>
        </p:nvSpPr>
        <p:spPr>
          <a:xfrm>
            <a:off x="457200" y="1659636"/>
            <a:ext cx="4041648" cy="293522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Content Placeholder 12"/>
          <p:cNvSpPr>
            <a:spLocks noGrp="1"/>
          </p:cNvSpPr>
          <p:nvPr>
            <p:ph sz="quarter" idx="14"/>
          </p:nvPr>
        </p:nvSpPr>
        <p:spPr>
          <a:xfrm>
            <a:off x="4672584" y="1659637"/>
            <a:ext cx="4041648" cy="2934890"/>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2304340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41038"/>
            <a:ext cx="8229600" cy="859112"/>
          </a:xfrm>
          <a:prstGeom prst="rect">
            <a:avLst/>
          </a:prstGeom>
        </p:spPr>
        <p:txBody>
          <a:bodyPr/>
          <a:lstStyle/>
          <a:p>
            <a:r>
              <a:rPr lang="en-GB"/>
              <a:t>Click to edit Master title style</a:t>
            </a:r>
            <a:endParaRPr lang="en-US" dirty="0"/>
          </a:p>
        </p:txBody>
      </p:sp>
      <p:sp>
        <p:nvSpPr>
          <p:cNvPr id="3" name="Date Placeholder 2"/>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4" name="Footer Placeholder 3"/>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5" name="Slide Number Placeholder 4"/>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287238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3" name="Footer Placeholder 2"/>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4" name="Slide Number Placeholder 3"/>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3193817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8" y="200025"/>
            <a:ext cx="3008313" cy="1571625"/>
          </a:xfrm>
          <a:prstGeom prst="rect">
            <a:avLst/>
          </a:prstGeom>
        </p:spPr>
        <p:txBody>
          <a:bodyPr anchor="b"/>
          <a:lstStyle>
            <a:lvl1pPr algn="ctr">
              <a:lnSpc>
                <a:spcPct val="100000"/>
              </a:lnSpc>
              <a:defRPr sz="2100" b="0">
                <a:effectLst>
                  <a:outerShdw blurRad="50800" dist="25400" dir="5400000" algn="t" rotWithShape="0">
                    <a:prstClr val="black">
                      <a:alpha val="25000"/>
                    </a:prstClr>
                  </a:outerShdw>
                </a:effectLst>
              </a:defRPr>
            </a:lvl1pPr>
          </a:lstStyle>
          <a:p>
            <a:r>
              <a:rPr lang="en-GB"/>
              <a:t>Click to edit Master title style</a:t>
            </a:r>
            <a:endParaRPr lang="en-US" dirty="0"/>
          </a:p>
        </p:txBody>
      </p:sp>
      <p:sp>
        <p:nvSpPr>
          <p:cNvPr id="3" name="Content Placeholder 2"/>
          <p:cNvSpPr>
            <a:spLocks noGrp="1"/>
          </p:cNvSpPr>
          <p:nvPr>
            <p:ph idx="1"/>
          </p:nvPr>
        </p:nvSpPr>
        <p:spPr>
          <a:xfrm>
            <a:off x="719138" y="204788"/>
            <a:ext cx="4995863" cy="438983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5907088" y="1828801"/>
            <a:ext cx="3008313" cy="2765822"/>
          </a:xfrm>
          <a:prstGeom prst="rect">
            <a:avLst/>
          </a:prstGeom>
        </p:spPr>
        <p:txBody>
          <a:bodyPr>
            <a:normAutofit/>
          </a:bodyPr>
          <a:lstStyle>
            <a:lvl1pPr marL="0" indent="0" algn="ctr">
              <a:lnSpc>
                <a:spcPct val="125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6" name="Footer Placeholder 5"/>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7" name="Slide Number Placeholder 6"/>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3243703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677731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171450"/>
            <a:ext cx="5711824" cy="671513"/>
          </a:xfrm>
          <a:prstGeom prst="rect">
            <a:avLst/>
          </a:prstGeom>
        </p:spPr>
        <p:txBody>
          <a:bodyPr anchor="b"/>
          <a:lstStyle>
            <a:lvl1pPr algn="ctr">
              <a:lnSpc>
                <a:spcPct val="100000"/>
              </a:lnSpc>
              <a:defRPr sz="2100" b="0"/>
            </a:lvl1pPr>
          </a:lstStyle>
          <a:p>
            <a:r>
              <a:rPr lang="en-GB"/>
              <a:t>Click to edit Master title style</a:t>
            </a:r>
            <a:endParaRPr lang="en-US" dirty="0"/>
          </a:p>
        </p:txBody>
      </p:sp>
      <p:sp>
        <p:nvSpPr>
          <p:cNvPr id="3" name="Picture Placeholder 2"/>
          <p:cNvSpPr>
            <a:spLocks noGrp="1"/>
          </p:cNvSpPr>
          <p:nvPr>
            <p:ph type="pic" idx="1"/>
          </p:nvPr>
        </p:nvSpPr>
        <p:spPr>
          <a:xfrm>
            <a:off x="1508126" y="857250"/>
            <a:ext cx="6054724" cy="3405783"/>
          </a:xfrm>
          <a:prstGeom prst="rect">
            <a:avLst/>
          </a:prstGeo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dirty="0"/>
              <a:t>Drag picture to placeholder or click icon to add</a:t>
            </a:r>
            <a:endParaRPr lang="en-US" dirty="0"/>
          </a:p>
        </p:txBody>
      </p:sp>
      <p:sp>
        <p:nvSpPr>
          <p:cNvPr id="4" name="Text Placeholder 3"/>
          <p:cNvSpPr>
            <a:spLocks noGrp="1"/>
          </p:cNvSpPr>
          <p:nvPr>
            <p:ph type="body" sz="half" idx="2"/>
          </p:nvPr>
        </p:nvSpPr>
        <p:spPr>
          <a:xfrm>
            <a:off x="1679576" y="4357688"/>
            <a:ext cx="5711824" cy="400050"/>
          </a:xfrm>
          <a:prstGeom prst="rect">
            <a:avLst/>
          </a:prstGeo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6" name="Footer Placeholder 5"/>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7" name="Slide Number Placeholder 6"/>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4059373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41038"/>
            <a:ext cx="8229600" cy="859112"/>
          </a:xfrm>
          <a:prstGeom prst="rect">
            <a:avLst/>
          </a:prstGeo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5" name="Footer Placeholder 4"/>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1718528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a:prstGeom prst="rect">
            <a:avLst/>
          </a:prstGeo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5D4210DD-88BD-0B4E-8B91-BE268CF15931}" type="datetimeFigureOut">
              <a:rPr lang="en-US" smtClean="0">
                <a:solidFill>
                  <a:prstClr val="black"/>
                </a:solidFill>
                <a:latin typeface="Palatino Linotype"/>
              </a:rPr>
              <a:pPr/>
              <a:t>6/8/21</a:t>
            </a:fld>
            <a:endParaRPr lang="en-US" dirty="0">
              <a:solidFill>
                <a:prstClr val="black"/>
              </a:solidFill>
              <a:latin typeface="Palatino Linotype"/>
            </a:endParaRPr>
          </a:p>
        </p:txBody>
      </p:sp>
      <p:sp>
        <p:nvSpPr>
          <p:cNvPr id="5" name="Footer Placeholder 4"/>
          <p:cNvSpPr>
            <a:spLocks noGrp="1"/>
          </p:cNvSpPr>
          <p:nvPr>
            <p:ph type="ftr" sz="quarter" idx="11"/>
          </p:nvPr>
        </p:nvSpPr>
        <p:spPr>
          <a:xfrm>
            <a:off x="659166" y="4767263"/>
            <a:ext cx="2847975" cy="273844"/>
          </a:xfrm>
          <a:prstGeom prst="rect">
            <a:avLst/>
          </a:prstGeom>
        </p:spPr>
        <p:txBody>
          <a:bodyPr/>
          <a:lstStyle/>
          <a:p>
            <a:endParaRPr lang="en-US" dirty="0">
              <a:solidFill>
                <a:prstClr val="black"/>
              </a:solidFill>
              <a:latin typeface="Palatino Linotype"/>
            </a:endParaRP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57BA7B34-DA3D-AB4B-8B46-8B98D89B6AA2}" type="slidenum">
              <a:rPr lang="en-US" smtClean="0">
                <a:solidFill>
                  <a:prstClr val="black"/>
                </a:solidFill>
                <a:latin typeface="Palatino Linotype"/>
              </a:rPr>
              <a:pPr/>
              <a:t>‹#›</a:t>
            </a:fld>
            <a:endParaRPr lang="en-US" dirty="0">
              <a:solidFill>
                <a:prstClr val="black"/>
              </a:solidFill>
              <a:latin typeface="Palatino Linotype"/>
            </a:endParaRPr>
          </a:p>
        </p:txBody>
      </p:sp>
    </p:spTree>
    <p:extLst>
      <p:ext uri="{BB962C8B-B14F-4D97-AF65-F5344CB8AC3E}">
        <p14:creationId xmlns:p14="http://schemas.microsoft.com/office/powerpoint/2010/main" val="2241714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127915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7333543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771244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41241691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9102311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181223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177586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425763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42396550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3638535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8868091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7285100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6756410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97610"/>
            <a:ext cx="9144000" cy="857250"/>
          </a:xfrm>
          <a:solidFill>
            <a:schemeClr val="accent6">
              <a:lumMod val="20000"/>
              <a:lumOff val="80000"/>
            </a:schemeClr>
          </a:solidFill>
        </p:spPr>
        <p:txBody>
          <a:bodyPr/>
          <a:lstStyle/>
          <a:p>
            <a:r>
              <a:rPr lang="en-GB"/>
              <a:t>Click to edit Master title style</a:t>
            </a:r>
            <a:endParaRPr lang="en-US"/>
          </a:p>
        </p:txBody>
      </p:sp>
      <p:sp>
        <p:nvSpPr>
          <p:cNvPr id="3" name="Content Placeholder 2"/>
          <p:cNvSpPr>
            <a:spLocks noGrp="1"/>
          </p:cNvSpPr>
          <p:nvPr>
            <p:ph idx="1"/>
          </p:nvPr>
        </p:nvSpPr>
        <p:spPr>
          <a:xfrm>
            <a:off x="469900" y="1457325"/>
            <a:ext cx="8216900" cy="34099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413722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8925171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031584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9613804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27743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377847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12002030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42426181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0655806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37011694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E53FAB3B-C7AB-A840-847F-B14EE2497D74}" type="datetimeFigureOut">
              <a:rPr lang="en-US" smtClean="0">
                <a:solidFill>
                  <a:prstClr val="black"/>
                </a:solidFill>
                <a:latin typeface="Calibri"/>
              </a:rPr>
              <a:pPr/>
              <a:t>6/8/21</a:t>
            </a:fld>
            <a:endParaRPr lang="en-US">
              <a:solidFill>
                <a:prstClr val="black"/>
              </a:solidFill>
              <a:latin typeface="Calibri"/>
            </a:endParaRPr>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51E718D4-CE72-C94D-98CA-808C6562BCE7}" type="slidenum">
              <a:rPr lang="en-US" smtClean="0">
                <a:solidFill>
                  <a:prstClr val="black"/>
                </a:solidFill>
                <a:latin typeface="Calibri"/>
              </a:rPr>
              <a:pPr/>
              <a:t>‹#›</a:t>
            </a:fld>
            <a:endParaRPr lang="en-US">
              <a:solidFill>
                <a:prstClr val="black"/>
              </a:solidFill>
              <a:latin typeface="Calibri"/>
            </a:endParaRPr>
          </a:p>
        </p:txBody>
      </p:sp>
    </p:spTree>
    <p:extLst>
      <p:ext uri="{BB962C8B-B14F-4D97-AF65-F5344CB8AC3E}">
        <p14:creationId xmlns:p14="http://schemas.microsoft.com/office/powerpoint/2010/main" val="22224823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D76D3-DA01-BD41-8180-992A6867EA3E}"/>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id="{19CA3158-2901-A145-BECE-F8F478578F98}"/>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B2098F0-F33E-6B46-8F61-C8E16E86D836}"/>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A9340C93-08C9-9C4A-A1EF-20E4E22B07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86544C-821C-5244-A102-8CC824E89963}"/>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28568577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7452C-7383-BA47-8F07-1AD3353699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53DB33-CB9F-3D40-8248-D38FED6BDBE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63A044-27EF-A84E-9D21-615C4C41CD25}"/>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6A953ABD-89E5-2741-9F06-1C883A0D61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346243-E988-684E-9D75-90D1DB4FDBF5}"/>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10549941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8492C-CB29-1147-BF82-FB27E72FD2B1}"/>
              </a:ext>
            </a:extLst>
          </p:cNvPr>
          <p:cNvSpPr>
            <a:spLocks noGrp="1"/>
          </p:cNvSpPr>
          <p:nvPr>
            <p:ph type="title"/>
          </p:nvPr>
        </p:nvSpPr>
        <p:spPr>
          <a:xfrm>
            <a:off x="623888" y="1282304"/>
            <a:ext cx="7886700" cy="2139553"/>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58462D0-F497-C549-99B0-46B58CB03606}"/>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D67E43A-3865-3B44-BD40-60FC02E9BD84}"/>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6807BEF7-30F0-D644-B929-535AB4968F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284533-236D-0A46-B33E-C6F8E722E784}"/>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21976498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4E18F-06A0-B545-8D64-77F2D6298AF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1E02E4-8F35-3940-AD8E-455F086A0518}"/>
              </a:ext>
            </a:extLst>
          </p:cNvPr>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AA9EF56-DAF6-2D46-8E1A-56D07C4549A1}"/>
              </a:ext>
            </a:extLst>
          </p:cNvPr>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4CF9791-CDD6-044E-9443-773D89F9C7E2}"/>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6" name="Footer Placeholder 5">
            <a:extLst>
              <a:ext uri="{FF2B5EF4-FFF2-40B4-BE49-F238E27FC236}">
                <a16:creationId xmlns:a16="http://schemas.microsoft.com/office/drawing/2014/main" id="{88A0D7FC-CBA8-974C-9366-08AAB07C6A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502AFC-ADA7-C44D-BE61-42F5D04C1909}"/>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21369362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EBE9-2296-EA43-8D12-691EE231F0AC}"/>
              </a:ext>
            </a:extLst>
          </p:cNvPr>
          <p:cNvSpPr>
            <a:spLocks noGrp="1"/>
          </p:cNvSpPr>
          <p:nvPr>
            <p:ph type="title"/>
          </p:nvPr>
        </p:nvSpPr>
        <p:spPr>
          <a:xfrm>
            <a:off x="629841" y="273844"/>
            <a:ext cx="7886700" cy="99417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5353F0-15D7-A842-84BE-397777FCF10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35E49206-E23E-D24A-B78E-C550F0546791}"/>
              </a:ext>
            </a:extLst>
          </p:cNvPr>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5D5363F-5C3E-F342-A403-A124071DC21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24607E25-7209-604B-B99A-43A1F7BDF13A}"/>
              </a:ext>
            </a:extLst>
          </p:cNvPr>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F39D145-42E2-A54F-B866-78BBFFC245B1}"/>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8" name="Footer Placeholder 7">
            <a:extLst>
              <a:ext uri="{FF2B5EF4-FFF2-40B4-BE49-F238E27FC236}">
                <a16:creationId xmlns:a16="http://schemas.microsoft.com/office/drawing/2014/main" id="{E4D284EC-4790-EC44-87BF-2A74D6C7A9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F98791-0325-F248-A335-07A6EF29FFB3}"/>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402564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54411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2C71B-76FE-C049-8664-370A45ED19A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44E49F-28CA-1D47-A061-CC8F5C724A40}"/>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4" name="Footer Placeholder 3">
            <a:extLst>
              <a:ext uri="{FF2B5EF4-FFF2-40B4-BE49-F238E27FC236}">
                <a16:creationId xmlns:a16="http://schemas.microsoft.com/office/drawing/2014/main" id="{4C204951-6210-DD4D-AA57-ED94E9171B9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77BC9B4-C1B1-A54F-98F7-D658A131FBC0}"/>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19722841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E2D79-6981-8547-8428-944CBA728705}"/>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3" name="Footer Placeholder 2">
            <a:extLst>
              <a:ext uri="{FF2B5EF4-FFF2-40B4-BE49-F238E27FC236}">
                <a16:creationId xmlns:a16="http://schemas.microsoft.com/office/drawing/2014/main" id="{7F80E30D-32DF-AF49-AB85-F3CA6A4AA4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E5BA90-20F9-6C4E-B499-CCF973B761BB}"/>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25731828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5BE97-76CA-6045-8974-76D32BFD20AD}"/>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FA9314E-509D-3649-A8C9-482013D0631E}"/>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CBFADD7-C62C-C441-B981-5DF1F3E8DF6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B2AA43E4-E132-F148-A186-5B1D0608D4DE}"/>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6" name="Footer Placeholder 5">
            <a:extLst>
              <a:ext uri="{FF2B5EF4-FFF2-40B4-BE49-F238E27FC236}">
                <a16:creationId xmlns:a16="http://schemas.microsoft.com/office/drawing/2014/main" id="{877E437E-C595-CC45-857E-81367D9461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3AE8B-6949-524A-864F-2B8A7D800BF9}"/>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20519345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5A8B9-201B-0F4E-BBF0-69C7AE3340DB}"/>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1407AFA-5D48-6241-8F98-69E5E6108FE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3FBB4F5B-4A67-314F-B459-116FDAB5FEE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48785E02-FE23-2C47-B458-069CC31547C2}"/>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6" name="Footer Placeholder 5">
            <a:extLst>
              <a:ext uri="{FF2B5EF4-FFF2-40B4-BE49-F238E27FC236}">
                <a16:creationId xmlns:a16="http://schemas.microsoft.com/office/drawing/2014/main" id="{25E22116-770A-FC47-AC7A-923DA82E7D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84E2B9-4C4E-484A-8FAB-693568AB2C02}"/>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40566618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68FE-4AF5-834C-8048-476C56D77C4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9A3E018-F34E-B846-8E3A-A0A388838E6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EA5F0E-E09B-AA4C-85DB-7E3B27CB0DAB}"/>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3E92429F-554E-D64F-B807-54A71ABFB8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D054DA-449A-244C-BCB3-2A52F48BC463}"/>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323797984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BE91EF-E285-EF46-AFC2-C08A455FC6DC}"/>
              </a:ext>
            </a:extLst>
          </p:cNvPr>
          <p:cNvSpPr>
            <a:spLocks noGrp="1"/>
          </p:cNvSpPr>
          <p:nvPr>
            <p:ph type="title" orient="vert"/>
          </p:nvPr>
        </p:nvSpPr>
        <p:spPr>
          <a:xfrm>
            <a:off x="6543675" y="273844"/>
            <a:ext cx="1971675" cy="4358879"/>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7D295B2-7363-2C4E-9082-175E742651B1}"/>
              </a:ext>
            </a:extLst>
          </p:cNvPr>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04B2B1D-51AC-E346-B253-AA2DB86A02EF}"/>
              </a:ext>
            </a:extLst>
          </p:cNvPr>
          <p:cNvSpPr>
            <a:spLocks noGrp="1"/>
          </p:cNvSpPr>
          <p:nvPr>
            <p:ph type="dt" sz="half" idx="10"/>
          </p:nvPr>
        </p:nvSpPr>
        <p:spPr/>
        <p:txBody>
          <a:body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B727665D-1F92-B943-B124-9172618C9E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5F43EC-0142-1A45-A70B-0CECA5C928EC}"/>
              </a:ext>
            </a:extLst>
          </p:cNvPr>
          <p:cNvSpPr>
            <a:spLocks noGrp="1"/>
          </p:cNvSpPr>
          <p:nvPr>
            <p:ph type="sldNum" sz="quarter" idx="12"/>
          </p:nvPr>
        </p:nvSpPr>
        <p:spPr/>
        <p:txBody>
          <a:bodyPr/>
          <a:lstStyle/>
          <a:p>
            <a:fld id="{C5076AFF-D45B-5547-ACD5-5D9C2FC73F39}" type="slidenum">
              <a:rPr lang="en-US" smtClean="0"/>
              <a:t>‹#›</a:t>
            </a:fld>
            <a:endParaRPr lang="en-US"/>
          </a:p>
        </p:txBody>
      </p:sp>
    </p:spTree>
    <p:extLst>
      <p:ext uri="{BB962C8B-B14F-4D97-AF65-F5344CB8AC3E}">
        <p14:creationId xmlns:p14="http://schemas.microsoft.com/office/powerpoint/2010/main" val="656382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44248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41707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GB"/>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95309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GB"/>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3332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54C2F24-C826-D64E-8F2A-95D05C78D985}" type="datetimeFigureOut">
              <a:rPr lang="en-US" smtClean="0">
                <a:solidFill>
                  <a:prstClr val="black">
                    <a:tint val="75000"/>
                  </a:prstClr>
                </a:solidFill>
                <a:latin typeface="Calibri"/>
              </a:rPr>
              <a:pPr/>
              <a:t>6/8/21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5854937-53B6-964F-AB79-F7334D00A71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603477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ackg.jpg"/>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Picture 17" descr="TUOM_4COL_cropped_300"/>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0" y="0"/>
            <a:ext cx="2257846" cy="1455031"/>
          </a:xfrm>
          <a:prstGeom prst="rect">
            <a:avLst/>
          </a:prstGeom>
          <a:noFill/>
        </p:spPr>
      </p:pic>
    </p:spTree>
    <p:extLst>
      <p:ext uri="{BB962C8B-B14F-4D97-AF65-F5344CB8AC3E}">
        <p14:creationId xmlns:p14="http://schemas.microsoft.com/office/powerpoint/2010/main" val="91726329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685800" rtl="0" eaLnBrk="1" latinLnBrk="0" hangingPunct="1">
        <a:lnSpc>
          <a:spcPts val="4350"/>
        </a:lnSpc>
        <a:spcBef>
          <a:spcPct val="0"/>
        </a:spcBef>
        <a:buNone/>
        <a:defRPr sz="405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57175" indent="-257175" algn="l" defTabSz="685800"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1pPr>
      <a:lvl2pPr marL="557213" indent="-214313"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2pPr>
      <a:lvl3pPr marL="8572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3pPr>
      <a:lvl4pPr marL="12001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4pPr>
      <a:lvl5pPr marL="15430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5pPr>
      <a:lvl6pPr marL="18859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6pPr>
      <a:lvl7pPr marL="22288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7pPr>
      <a:lvl8pPr marL="25717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8pPr>
      <a:lvl9pPr marL="29146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40535"/>
            <a:ext cx="7924800" cy="857250"/>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762000" y="1887681"/>
            <a:ext cx="7924800" cy="2897441"/>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02514962"/>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ctr" defTabSz="342900" rtl="0" eaLnBrk="1" latinLnBrk="0" hangingPunct="1">
        <a:spcBef>
          <a:spcPct val="0"/>
        </a:spcBef>
        <a:buNone/>
        <a:defRPr sz="3300" kern="1200">
          <a:solidFill>
            <a:schemeClr val="tx1"/>
          </a:solidFill>
          <a:latin typeface="Tahoma"/>
          <a:ea typeface="+mj-ea"/>
          <a:cs typeface="Tahoma"/>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Tahoma"/>
          <a:ea typeface="+mn-ea"/>
          <a:cs typeface="Tahoma"/>
        </a:defRPr>
      </a:lvl1pPr>
      <a:lvl2pPr marL="557213" indent="-214313" algn="l" defTabSz="342900" rtl="0" eaLnBrk="1" latinLnBrk="0" hangingPunct="1">
        <a:spcBef>
          <a:spcPct val="20000"/>
        </a:spcBef>
        <a:buFont typeface="Arial"/>
        <a:buChar char="–"/>
        <a:defRPr sz="2100" kern="1200">
          <a:solidFill>
            <a:schemeClr val="tx1"/>
          </a:solidFill>
          <a:latin typeface="Tahoma"/>
          <a:ea typeface="+mn-ea"/>
          <a:cs typeface="Tahoma"/>
        </a:defRPr>
      </a:lvl2pPr>
      <a:lvl3pPr marL="857250" indent="-171450" algn="l" defTabSz="342900" rtl="0" eaLnBrk="1" latinLnBrk="0" hangingPunct="1">
        <a:spcBef>
          <a:spcPct val="20000"/>
        </a:spcBef>
        <a:buFont typeface="Arial"/>
        <a:buChar char="•"/>
        <a:defRPr sz="1800" kern="1200">
          <a:solidFill>
            <a:schemeClr val="tx1"/>
          </a:solidFill>
          <a:latin typeface="Tahoma"/>
          <a:ea typeface="+mn-ea"/>
          <a:cs typeface="Tahoma"/>
        </a:defRPr>
      </a:lvl3pPr>
      <a:lvl4pPr marL="1200150" indent="-171450" algn="l" defTabSz="342900" rtl="0" eaLnBrk="1" latinLnBrk="0" hangingPunct="1">
        <a:spcBef>
          <a:spcPct val="20000"/>
        </a:spcBef>
        <a:buFont typeface="Arial"/>
        <a:buChar char="–"/>
        <a:defRPr sz="1500" kern="1200">
          <a:solidFill>
            <a:schemeClr val="tx1"/>
          </a:solidFill>
          <a:latin typeface="Tahoma"/>
          <a:ea typeface="+mn-ea"/>
          <a:cs typeface="Tahoma"/>
        </a:defRPr>
      </a:lvl4pPr>
      <a:lvl5pPr marL="1543050" indent="-171450" algn="l" defTabSz="342900" rtl="0" eaLnBrk="1" latinLnBrk="0" hangingPunct="1">
        <a:spcBef>
          <a:spcPct val="20000"/>
        </a:spcBef>
        <a:buFont typeface="Arial"/>
        <a:buChar char="»"/>
        <a:defRPr sz="1500" kern="1200">
          <a:solidFill>
            <a:schemeClr val="tx1"/>
          </a:solidFill>
          <a:latin typeface="Tahoma"/>
          <a:ea typeface="+mn-ea"/>
          <a:cs typeface="Tahoma"/>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40535"/>
            <a:ext cx="7924800" cy="857250"/>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762000" y="1887681"/>
            <a:ext cx="7924800" cy="2897441"/>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806419263"/>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defTabSz="342900" rtl="0" eaLnBrk="1" latinLnBrk="0" hangingPunct="1">
        <a:spcBef>
          <a:spcPct val="0"/>
        </a:spcBef>
        <a:buNone/>
        <a:defRPr sz="3300" kern="1200">
          <a:solidFill>
            <a:schemeClr val="tx1"/>
          </a:solidFill>
          <a:latin typeface="Tahoma"/>
          <a:ea typeface="+mj-ea"/>
          <a:cs typeface="Tahoma"/>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Tahoma"/>
          <a:ea typeface="+mn-ea"/>
          <a:cs typeface="Tahoma"/>
        </a:defRPr>
      </a:lvl1pPr>
      <a:lvl2pPr marL="557213" indent="-214313" algn="l" defTabSz="342900" rtl="0" eaLnBrk="1" latinLnBrk="0" hangingPunct="1">
        <a:spcBef>
          <a:spcPct val="20000"/>
        </a:spcBef>
        <a:buFont typeface="Arial"/>
        <a:buChar char="–"/>
        <a:defRPr sz="2100" kern="1200">
          <a:solidFill>
            <a:schemeClr val="tx1"/>
          </a:solidFill>
          <a:latin typeface="Tahoma"/>
          <a:ea typeface="+mn-ea"/>
          <a:cs typeface="Tahoma"/>
        </a:defRPr>
      </a:lvl2pPr>
      <a:lvl3pPr marL="857250" indent="-171450" algn="l" defTabSz="342900" rtl="0" eaLnBrk="1" latinLnBrk="0" hangingPunct="1">
        <a:spcBef>
          <a:spcPct val="20000"/>
        </a:spcBef>
        <a:buFont typeface="Arial"/>
        <a:buChar char="•"/>
        <a:defRPr sz="1800" kern="1200">
          <a:solidFill>
            <a:schemeClr val="tx1"/>
          </a:solidFill>
          <a:latin typeface="Tahoma"/>
          <a:ea typeface="+mn-ea"/>
          <a:cs typeface="Tahoma"/>
        </a:defRPr>
      </a:lvl3pPr>
      <a:lvl4pPr marL="1200150" indent="-171450" algn="l" defTabSz="342900" rtl="0" eaLnBrk="1" latinLnBrk="0" hangingPunct="1">
        <a:spcBef>
          <a:spcPct val="20000"/>
        </a:spcBef>
        <a:buFont typeface="Arial"/>
        <a:buChar char="–"/>
        <a:defRPr sz="1500" kern="1200">
          <a:solidFill>
            <a:schemeClr val="tx1"/>
          </a:solidFill>
          <a:latin typeface="Tahoma"/>
          <a:ea typeface="+mn-ea"/>
          <a:cs typeface="Tahoma"/>
        </a:defRPr>
      </a:lvl4pPr>
      <a:lvl5pPr marL="1543050" indent="-171450" algn="l" defTabSz="342900" rtl="0" eaLnBrk="1" latinLnBrk="0" hangingPunct="1">
        <a:spcBef>
          <a:spcPct val="20000"/>
        </a:spcBef>
        <a:buFont typeface="Arial"/>
        <a:buChar char="»"/>
        <a:defRPr sz="1500" kern="1200">
          <a:solidFill>
            <a:schemeClr val="tx1"/>
          </a:solidFill>
          <a:latin typeface="Tahoma"/>
          <a:ea typeface="+mn-ea"/>
          <a:cs typeface="Tahoma"/>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222E81-CB28-DC4A-A631-A7145974A140}"/>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9AAB23C-27FA-0244-95EF-BE9843E9A9A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D24133-326F-BB4F-8DD6-30001BECF443}"/>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FF25C2A-8416-954C-A640-B610CDDF6FEB}" type="datetimeFigureOut">
              <a:rPr lang="en-US" smtClean="0"/>
              <a:t>6/8/21</a:t>
            </a:fld>
            <a:endParaRPr lang="en-US"/>
          </a:p>
        </p:txBody>
      </p:sp>
      <p:sp>
        <p:nvSpPr>
          <p:cNvPr id="5" name="Footer Placeholder 4">
            <a:extLst>
              <a:ext uri="{FF2B5EF4-FFF2-40B4-BE49-F238E27FC236}">
                <a16:creationId xmlns:a16="http://schemas.microsoft.com/office/drawing/2014/main" id="{D588AAF6-010E-7B4F-BDB8-C751F4AF456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F834A6-E8D9-E443-B259-8715A23F50DB}"/>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5076AFF-D45B-5547-ACD5-5D9C2FC73F39}" type="slidenum">
              <a:rPr lang="en-US" smtClean="0"/>
              <a:t>‹#›</a:t>
            </a:fld>
            <a:endParaRPr lang="en-US"/>
          </a:p>
        </p:txBody>
      </p:sp>
    </p:spTree>
    <p:extLst>
      <p:ext uri="{BB962C8B-B14F-4D97-AF65-F5344CB8AC3E}">
        <p14:creationId xmlns:p14="http://schemas.microsoft.com/office/powerpoint/2010/main" val="1724532008"/>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urban-energy.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43000" y="2835948"/>
            <a:ext cx="6858000" cy="1102519"/>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latin typeface="Tahoma"/>
                <a:cs typeface="Tahoma"/>
              </a:rPr>
              <a:t>Energy intermediaries for just urban futures</a:t>
            </a:r>
          </a:p>
          <a:p>
            <a:endParaRPr lang="en-US" sz="1600" dirty="0">
              <a:latin typeface="Tahoma"/>
              <a:cs typeface="Tahoma"/>
            </a:endParaRPr>
          </a:p>
          <a:p>
            <a:r>
              <a:rPr lang="en-US" sz="1400" dirty="0">
                <a:latin typeface="Tahoma"/>
                <a:cs typeface="Tahoma"/>
              </a:rPr>
              <a:t>Professor Stefan Bouzarovski</a:t>
            </a:r>
          </a:p>
          <a:p>
            <a:r>
              <a:rPr lang="en-US" sz="1400" dirty="0">
                <a:solidFill>
                  <a:schemeClr val="accent6">
                    <a:lumMod val="50000"/>
                  </a:schemeClr>
                </a:solidFill>
                <a:latin typeface="Tahoma"/>
                <a:cs typeface="Tahoma"/>
              </a:rPr>
              <a:t>Department of Geography, Manchester Urban Institute, University of Manchester</a:t>
            </a:r>
          </a:p>
          <a:p>
            <a:endParaRPr lang="en-US" sz="1400" dirty="0">
              <a:latin typeface="Tahoma"/>
              <a:cs typeface="Tahoma"/>
              <a:hlinkClick r:id="rId3"/>
            </a:endParaRPr>
          </a:p>
        </p:txBody>
      </p:sp>
      <p:pic>
        <p:nvPicPr>
          <p:cNvPr id="4" name="Picture 3" descr="A picture containing building, outdoor, street, city&#10;&#10;Description automatically generated">
            <a:extLst>
              <a:ext uri="{FF2B5EF4-FFF2-40B4-BE49-F238E27FC236}">
                <a16:creationId xmlns:a16="http://schemas.microsoft.com/office/drawing/2014/main" id="{B6B09628-AB1A-104F-BF31-6439682E10E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63236"/>
            <a:ext cx="9144000" cy="2466109"/>
          </a:xfrm>
          <a:prstGeom prst="rect">
            <a:avLst/>
          </a:prstGeom>
        </p:spPr>
      </p:pic>
      <p:sp>
        <p:nvSpPr>
          <p:cNvPr id="7" name="TextBox 6">
            <a:extLst>
              <a:ext uri="{FF2B5EF4-FFF2-40B4-BE49-F238E27FC236}">
                <a16:creationId xmlns:a16="http://schemas.microsoft.com/office/drawing/2014/main" id="{C8BC2F48-A55A-BE49-A9D3-5B4D0787BF75}"/>
              </a:ext>
            </a:extLst>
          </p:cNvPr>
          <p:cNvSpPr txBox="1"/>
          <p:nvPr/>
        </p:nvSpPr>
        <p:spPr>
          <a:xfrm>
            <a:off x="5999358" y="4866501"/>
            <a:ext cx="3144642" cy="276999"/>
          </a:xfrm>
          <a:prstGeom prst="rect">
            <a:avLst/>
          </a:prstGeom>
          <a:noFill/>
        </p:spPr>
        <p:txBody>
          <a:bodyPr wrap="square" rtlCol="0">
            <a:spAutoFit/>
          </a:bodyPr>
          <a:lstStyle/>
          <a:p>
            <a:pPr algn="r"/>
            <a:r>
              <a:rPr lang="en-GB" sz="600" dirty="0"/>
              <a:t>"'Red Chilli' (Chinese Restaurant) 25 Market Street, Manchester House, Bacup, Rossendale, OL13 8EX"by mrrobertwade (wadey) is licensed under CC BY-NC-SA 2.0</a:t>
            </a:r>
            <a:endParaRPr lang="en-US" sz="600" dirty="0"/>
          </a:p>
        </p:txBody>
      </p:sp>
      <p:pic>
        <p:nvPicPr>
          <p:cNvPr id="6" name="Picture 5">
            <a:extLst>
              <a:ext uri="{FF2B5EF4-FFF2-40B4-BE49-F238E27FC236}">
                <a16:creationId xmlns:a16="http://schemas.microsoft.com/office/drawing/2014/main" id="{8ECC9CB3-5681-284F-8295-79107CE871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4184607"/>
            <a:ext cx="1143000" cy="958893"/>
          </a:xfrm>
          <a:prstGeom prst="rect">
            <a:avLst/>
          </a:prstGeom>
        </p:spPr>
      </p:pic>
      <p:pic>
        <p:nvPicPr>
          <p:cNvPr id="8" name="Picture 7" descr="Background pattern&#10;&#10;Description automatically generated">
            <a:extLst>
              <a:ext uri="{FF2B5EF4-FFF2-40B4-BE49-F238E27FC236}">
                <a16:creationId xmlns:a16="http://schemas.microsoft.com/office/drawing/2014/main" id="{932F9BD3-9383-8F47-BFCA-96575DE6C4A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12035" y="4238913"/>
            <a:ext cx="910690" cy="607126"/>
          </a:xfrm>
          <a:prstGeom prst="rect">
            <a:avLst/>
          </a:prstGeom>
        </p:spPr>
      </p:pic>
    </p:spTree>
    <p:extLst>
      <p:ext uri="{BB962C8B-B14F-4D97-AF65-F5344CB8AC3E}">
        <p14:creationId xmlns:p14="http://schemas.microsoft.com/office/powerpoint/2010/main" val="3427289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25EBAB-AED1-8147-8FBE-B32EE9E085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599" y="434360"/>
            <a:ext cx="7026387" cy="4290038"/>
          </a:xfrm>
          <a:prstGeom prst="rect">
            <a:avLst/>
          </a:prstGeom>
        </p:spPr>
      </p:pic>
    </p:spTree>
    <p:extLst>
      <p:ext uri="{BB962C8B-B14F-4D97-AF65-F5344CB8AC3E}">
        <p14:creationId xmlns:p14="http://schemas.microsoft.com/office/powerpoint/2010/main" val="458220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25552-3E91-DA46-B291-C416F2ADBFBC}"/>
              </a:ext>
            </a:extLst>
          </p:cNvPr>
          <p:cNvSpPr>
            <a:spLocks noGrp="1"/>
          </p:cNvSpPr>
          <p:nvPr>
            <p:ph type="title"/>
          </p:nvPr>
        </p:nvSpPr>
        <p:spPr>
          <a:xfrm>
            <a:off x="0" y="353030"/>
            <a:ext cx="9144000" cy="857250"/>
          </a:xfrm>
        </p:spPr>
        <p:txBody>
          <a:bodyPr/>
          <a:lstStyle/>
          <a:p>
            <a:r>
              <a:rPr lang="en-US" dirty="0"/>
              <a:t>Qualitative data</a:t>
            </a:r>
          </a:p>
        </p:txBody>
      </p:sp>
      <p:graphicFrame>
        <p:nvGraphicFramePr>
          <p:cNvPr id="4" name="Content Placeholder 3">
            <a:extLst>
              <a:ext uri="{FF2B5EF4-FFF2-40B4-BE49-F238E27FC236}">
                <a16:creationId xmlns:a16="http://schemas.microsoft.com/office/drawing/2014/main" id="{7DFFE549-43B3-E346-AFBD-7BA29153BA37}"/>
              </a:ext>
            </a:extLst>
          </p:cNvPr>
          <p:cNvGraphicFramePr>
            <a:graphicFrameLocks noGrp="1"/>
          </p:cNvGraphicFramePr>
          <p:nvPr>
            <p:ph idx="1"/>
            <p:extLst>
              <p:ext uri="{D42A27DB-BD31-4B8C-83A1-F6EECF244321}">
                <p14:modId xmlns:p14="http://schemas.microsoft.com/office/powerpoint/2010/main" val="472177598"/>
              </p:ext>
            </p:extLst>
          </p:nvPr>
        </p:nvGraphicFramePr>
        <p:xfrm>
          <a:off x="1732360" y="1517726"/>
          <a:ext cx="5786437" cy="3300412"/>
        </p:xfrm>
        <a:graphic>
          <a:graphicData uri="http://schemas.openxmlformats.org/drawingml/2006/table">
            <a:tbl>
              <a:tblPr firstRow="1" firstCol="1" bandRow="1">
                <a:tableStyleId>{2D5ABB26-0587-4C30-8999-92F81FD0307C}</a:tableStyleId>
              </a:tblPr>
              <a:tblGrid>
                <a:gridCol w="5786437">
                  <a:extLst>
                    <a:ext uri="{9D8B030D-6E8A-4147-A177-3AD203B41FA5}">
                      <a16:colId xmlns:a16="http://schemas.microsoft.com/office/drawing/2014/main" val="2247234368"/>
                    </a:ext>
                  </a:extLst>
                </a:gridCol>
              </a:tblGrid>
              <a:tr h="253878">
                <a:tc>
                  <a:txBody>
                    <a:bodyPr/>
                    <a:lstStyle/>
                    <a:p>
                      <a:pPr algn="l">
                        <a:spcBef>
                          <a:spcPts val="300"/>
                        </a:spcBef>
                        <a:spcAft>
                          <a:spcPts val="0"/>
                        </a:spcAft>
                      </a:pPr>
                      <a:r>
                        <a:rPr lang="en-GB" sz="1100" b="1" i="1" dirty="0">
                          <a:effectLst/>
                          <a:latin typeface="Tahoma" panose="020B0604030504040204" pitchFamily="34" charset="0"/>
                          <a:ea typeface="Tahoma" panose="020B0604030504040204" pitchFamily="34" charset="0"/>
                          <a:cs typeface="Tahoma" panose="020B0604030504040204" pitchFamily="34" charset="0"/>
                        </a:rPr>
                        <a:t>Energy advisor’s notes</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4353041"/>
                  </a:ext>
                </a:extLst>
              </a:tr>
              <a:tr h="761633">
                <a:tc>
                  <a:txBody>
                    <a:bodyPr/>
                    <a:lstStyle/>
                    <a:p>
                      <a:pPr algn="l">
                        <a:spcBef>
                          <a:spcPts val="300"/>
                        </a:spcBef>
                        <a:spcAft>
                          <a:spcPts val="0"/>
                        </a:spcAft>
                      </a:pPr>
                      <a:r>
                        <a:rPr lang="en-GB" sz="1100" i="1" dirty="0">
                          <a:effectLst/>
                          <a:latin typeface="Tahoma" panose="020B0604030504040204" pitchFamily="34" charset="0"/>
                          <a:ea typeface="Tahoma" panose="020B0604030504040204" pitchFamily="34" charset="0"/>
                          <a:cs typeface="Tahoma" panose="020B0604030504040204" pitchFamily="34" charset="0"/>
                        </a:rPr>
                        <a:t>Resident did not want to go through a comparison, regarding her Gas &amp; Electric. Has only just switched 2 weeks ago. Pre-payment is the best method for her as well. Has previously struggled to keep up with bills when being on monthly direct debit …</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1143808"/>
                  </a:ext>
                </a:extLst>
              </a:tr>
              <a:tr h="507756">
                <a:tc>
                  <a:txBody>
                    <a:bodyPr/>
                    <a:lstStyle/>
                    <a:p>
                      <a:pPr algn="l">
                        <a:spcBef>
                          <a:spcPts val="300"/>
                        </a:spcBef>
                        <a:spcAft>
                          <a:spcPts val="0"/>
                        </a:spcAft>
                      </a:pPr>
                      <a:r>
                        <a:rPr lang="en-GB" sz="1100" i="1" dirty="0">
                          <a:effectLst/>
                          <a:latin typeface="Tahoma" panose="020B0604030504040204" pitchFamily="34" charset="0"/>
                          <a:ea typeface="Tahoma" panose="020B0604030504040204" pitchFamily="34" charset="0"/>
                          <a:cs typeface="Tahoma" panose="020B0604030504040204" pitchFamily="34" charset="0"/>
                        </a:rPr>
                        <a:t>She is on income support and child benefit, she has 3 children under 11 and is renting of housing association. She doesn’t have a washing machine or fridge freezer at all because she can’t afford any …</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3052694"/>
                  </a:ext>
                </a:extLst>
              </a:tr>
              <a:tr h="507756">
                <a:tc>
                  <a:txBody>
                    <a:bodyPr/>
                    <a:lstStyle/>
                    <a:p>
                      <a:pPr algn="l">
                        <a:spcBef>
                          <a:spcPts val="300"/>
                        </a:spcBef>
                        <a:spcAft>
                          <a:spcPts val="0"/>
                        </a:spcAft>
                      </a:pPr>
                      <a:r>
                        <a:rPr lang="en-GB" sz="1100" i="1">
                          <a:effectLst/>
                          <a:latin typeface="Tahoma" panose="020B0604030504040204" pitchFamily="34" charset="0"/>
                          <a:ea typeface="Tahoma" panose="020B0604030504040204" pitchFamily="34" charset="0"/>
                          <a:cs typeface="Tahoma" panose="020B0604030504040204" pitchFamily="34" charset="0"/>
                        </a:rPr>
                        <a:t>Customer lives in a park home, the electric and gas is paid for on site through the site managers. Arranged for telephone link service to be installed as she keeps having falls …</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928477"/>
                  </a:ext>
                </a:extLst>
              </a:tr>
              <a:tr h="761633">
                <a:tc>
                  <a:txBody>
                    <a:bodyPr/>
                    <a:lstStyle/>
                    <a:p>
                      <a:pPr algn="l">
                        <a:spcBef>
                          <a:spcPts val="300"/>
                        </a:spcBef>
                        <a:spcAft>
                          <a:spcPts val="0"/>
                        </a:spcAft>
                      </a:pPr>
                      <a:r>
                        <a:rPr lang="en-GB" sz="1100" i="1">
                          <a:effectLst/>
                          <a:latin typeface="Tahoma" panose="020B0604030504040204" pitchFamily="34" charset="0"/>
                          <a:ea typeface="Tahoma" panose="020B0604030504040204" pitchFamily="34" charset="0"/>
                          <a:cs typeface="Tahoma" panose="020B0604030504040204" pitchFamily="34" charset="0"/>
                        </a:rPr>
                        <a:t>Resident did not want to switch energy providers, said she was happy with current supplier &amp; method of payment. Resident mentioned that she gets draughts from her doors. I did offer to put door brushes on the bottom of the front &amp; rear doors …</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6907098"/>
                  </a:ext>
                </a:extLst>
              </a:tr>
              <a:tr h="507756">
                <a:tc>
                  <a:txBody>
                    <a:bodyPr/>
                    <a:lstStyle/>
                    <a:p>
                      <a:pPr algn="l">
                        <a:spcBef>
                          <a:spcPts val="300"/>
                        </a:spcBef>
                        <a:spcAft>
                          <a:spcPts val="0"/>
                        </a:spcAft>
                      </a:pPr>
                      <a:r>
                        <a:rPr lang="en-GB" sz="1100" i="1" dirty="0">
                          <a:effectLst/>
                          <a:latin typeface="Tahoma" panose="020B0604030504040204" pitchFamily="34" charset="0"/>
                          <a:ea typeface="Tahoma" panose="020B0604030504040204" pitchFamily="34" charset="0"/>
                          <a:cs typeface="Tahoma" panose="020B0604030504040204" pitchFamily="34" charset="0"/>
                        </a:rPr>
                        <a:t>Resident currently has a debt of £1900 on his electricity account with Scottish power. I have now spoken to Scottish power, and provided them with electricity meter readings …</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9475712"/>
                  </a:ext>
                </a:extLst>
              </a:tr>
            </a:tbl>
          </a:graphicData>
        </a:graphic>
      </p:graphicFrame>
    </p:spTree>
    <p:extLst>
      <p:ext uri="{BB962C8B-B14F-4D97-AF65-F5344CB8AC3E}">
        <p14:creationId xmlns:p14="http://schemas.microsoft.com/office/powerpoint/2010/main" val="1143443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184DE-1A47-D347-8EA0-4E69D3A86A7A}"/>
              </a:ext>
            </a:extLst>
          </p:cNvPr>
          <p:cNvSpPr>
            <a:spLocks noGrp="1"/>
          </p:cNvSpPr>
          <p:nvPr>
            <p:ph type="title"/>
          </p:nvPr>
        </p:nvSpPr>
        <p:spPr>
          <a:xfrm>
            <a:off x="0" y="228335"/>
            <a:ext cx="9144000" cy="857250"/>
          </a:xfrm>
        </p:spPr>
        <p:txBody>
          <a:bodyPr/>
          <a:lstStyle/>
          <a:p>
            <a:r>
              <a:rPr lang="en-US" dirty="0"/>
              <a:t>Energy ‘cafes’</a:t>
            </a:r>
          </a:p>
        </p:txBody>
      </p:sp>
      <p:sp>
        <p:nvSpPr>
          <p:cNvPr id="3" name="Content Placeholder 2">
            <a:extLst>
              <a:ext uri="{FF2B5EF4-FFF2-40B4-BE49-F238E27FC236}">
                <a16:creationId xmlns:a16="http://schemas.microsoft.com/office/drawing/2014/main" id="{DB268AB3-22DE-614C-A9C4-BFF1E6C4D3C2}"/>
              </a:ext>
            </a:extLst>
          </p:cNvPr>
          <p:cNvSpPr>
            <a:spLocks noGrp="1"/>
          </p:cNvSpPr>
          <p:nvPr>
            <p:ph idx="1"/>
          </p:nvPr>
        </p:nvSpPr>
        <p:spPr>
          <a:xfrm>
            <a:off x="3023150" y="1383469"/>
            <a:ext cx="5711838" cy="3396354"/>
          </a:xfrm>
        </p:spPr>
        <p:txBody>
          <a:bodyPr>
            <a:normAutofit/>
          </a:bodyPr>
          <a:lstStyle/>
          <a:p>
            <a:r>
              <a:rPr lang="en-GB" dirty="0"/>
              <a:t>Trust and use of energy technologies a central challenge to many households – clear benefits of advisor visibility</a:t>
            </a:r>
          </a:p>
          <a:p>
            <a:r>
              <a:rPr lang="en-GB" dirty="0"/>
              <a:t>Community building dimension</a:t>
            </a:r>
          </a:p>
          <a:p>
            <a:r>
              <a:rPr lang="en-GB" dirty="0"/>
              <a:t>Increasing the agency of excluded groups</a:t>
            </a:r>
          </a:p>
          <a:p>
            <a:r>
              <a:rPr lang="en-GB" dirty="0"/>
              <a:t>Multiple forms of knowledge sharing</a:t>
            </a:r>
          </a:p>
          <a:p>
            <a:r>
              <a:rPr lang="en-GB" dirty="0"/>
              <a:t>Challenges during the pandemic</a:t>
            </a:r>
          </a:p>
          <a:p>
            <a:endParaRPr lang="en-GB" dirty="0"/>
          </a:p>
          <a:p>
            <a:endParaRPr lang="en-US" dirty="0"/>
          </a:p>
        </p:txBody>
      </p:sp>
      <p:pic>
        <p:nvPicPr>
          <p:cNvPr id="4" name="Picture 3">
            <a:extLst>
              <a:ext uri="{FF2B5EF4-FFF2-40B4-BE49-F238E27FC236}">
                <a16:creationId xmlns:a16="http://schemas.microsoft.com/office/drawing/2014/main" id="{9471BB21-B052-784B-9506-6DACBADFBD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3668" y="1314194"/>
            <a:ext cx="2191877" cy="1643908"/>
          </a:xfrm>
          <a:prstGeom prst="rect">
            <a:avLst/>
          </a:prstGeom>
        </p:spPr>
      </p:pic>
      <p:pic>
        <p:nvPicPr>
          <p:cNvPr id="5" name="Picture 4">
            <a:extLst>
              <a:ext uri="{FF2B5EF4-FFF2-40B4-BE49-F238E27FC236}">
                <a16:creationId xmlns:a16="http://schemas.microsoft.com/office/drawing/2014/main" id="{20149D2C-E81C-8442-B64F-5A876C6C18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668" y="3163093"/>
            <a:ext cx="2191877" cy="1643908"/>
          </a:xfrm>
          <a:prstGeom prst="rect">
            <a:avLst/>
          </a:prstGeom>
        </p:spPr>
      </p:pic>
    </p:spTree>
    <p:extLst>
      <p:ext uri="{BB962C8B-B14F-4D97-AF65-F5344CB8AC3E}">
        <p14:creationId xmlns:p14="http://schemas.microsoft.com/office/powerpoint/2010/main" val="1971381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a:extLst>
              <a:ext uri="{FF2B5EF4-FFF2-40B4-BE49-F238E27FC236}">
                <a16:creationId xmlns:a16="http://schemas.microsoft.com/office/drawing/2014/main" id="{A89132E2-FF51-8949-BAFB-A1143F453F67}"/>
              </a:ext>
            </a:extLst>
          </p:cNvPr>
          <p:cNvPicPr>
            <a:picLocks noChangeAspect="1"/>
          </p:cNvPicPr>
          <p:nvPr/>
        </p:nvPicPr>
        <p:blipFill rotWithShape="1">
          <a:blip r:embed="rId2" cstate="screen">
            <a:alphaModFix amt="77000"/>
            <a:extLst>
              <a:ext uri="{28A0092B-C50C-407E-A947-70E740481C1C}">
                <a14:useLocalDpi xmlns:a14="http://schemas.microsoft.com/office/drawing/2010/main"/>
              </a:ext>
            </a:extLst>
          </a:blip>
          <a:srcRect/>
          <a:stretch/>
        </p:blipFill>
        <p:spPr>
          <a:xfrm>
            <a:off x="20" y="961"/>
            <a:ext cx="9143980" cy="5142539"/>
          </a:xfrm>
          <a:prstGeom prst="rect">
            <a:avLst/>
          </a:prstGeom>
        </p:spPr>
      </p:pic>
      <p:sp>
        <p:nvSpPr>
          <p:cNvPr id="7" name="Content Placeholder 2">
            <a:extLst>
              <a:ext uri="{FF2B5EF4-FFF2-40B4-BE49-F238E27FC236}">
                <a16:creationId xmlns:a16="http://schemas.microsoft.com/office/drawing/2014/main" id="{92580C28-C88C-2D49-8285-05305FAEEC51}"/>
              </a:ext>
            </a:extLst>
          </p:cNvPr>
          <p:cNvSpPr>
            <a:spLocks noGrp="1"/>
          </p:cNvSpPr>
          <p:nvPr>
            <p:ph idx="1"/>
          </p:nvPr>
        </p:nvSpPr>
        <p:spPr>
          <a:xfrm>
            <a:off x="658090" y="1727422"/>
            <a:ext cx="8084128" cy="3031958"/>
          </a:xfrm>
          <a:solidFill>
            <a:schemeClr val="tx1">
              <a:alpha val="37000"/>
            </a:schemeClr>
          </a:solidFill>
        </p:spPr>
        <p:txBody>
          <a:bodyPr>
            <a:normAutofit fontScale="92500" lnSpcReduction="20000"/>
          </a:bodyPr>
          <a:lstStyle/>
          <a:p>
            <a:endParaRPr lang="en-GB" dirty="0">
              <a:solidFill>
                <a:schemeClr val="bg1"/>
              </a:solidFill>
              <a:latin typeface="Tahoma"/>
              <a:cs typeface="Tahoma"/>
            </a:endParaRPr>
          </a:p>
          <a:p>
            <a:r>
              <a:rPr lang="en-GB" dirty="0">
                <a:solidFill>
                  <a:srgbClr val="FFFF00"/>
                </a:solidFill>
                <a:latin typeface="Tahoma"/>
                <a:cs typeface="Tahoma"/>
              </a:rPr>
              <a:t>Equity and justice: </a:t>
            </a:r>
            <a:r>
              <a:rPr lang="en-GB" dirty="0">
                <a:solidFill>
                  <a:schemeClr val="bg1"/>
                </a:solidFill>
                <a:latin typeface="Tahoma"/>
                <a:cs typeface="Tahoma"/>
              </a:rPr>
              <a:t>Targeting and including energy poor households </a:t>
            </a:r>
          </a:p>
          <a:p>
            <a:pPr marL="0" indent="0">
              <a:buNone/>
            </a:pPr>
            <a:endParaRPr lang="en-GB" dirty="0">
              <a:solidFill>
                <a:schemeClr val="bg1"/>
              </a:solidFill>
              <a:latin typeface="Tahoma"/>
              <a:cs typeface="Tahoma"/>
            </a:endParaRPr>
          </a:p>
          <a:p>
            <a:r>
              <a:rPr lang="en-GB" dirty="0">
                <a:solidFill>
                  <a:srgbClr val="FFFF00"/>
                </a:solidFill>
                <a:latin typeface="Tahoma"/>
                <a:cs typeface="Tahoma"/>
              </a:rPr>
              <a:t>Engagement: </a:t>
            </a:r>
            <a:r>
              <a:rPr lang="en-GB" dirty="0">
                <a:solidFill>
                  <a:schemeClr val="bg1"/>
                </a:solidFill>
                <a:latin typeface="Tahoma"/>
                <a:cs typeface="Tahoma"/>
              </a:rPr>
              <a:t>Putting people first, developing approaches and technologies responsive to people’s needs</a:t>
            </a:r>
          </a:p>
          <a:p>
            <a:endParaRPr lang="en-GB" dirty="0">
              <a:solidFill>
                <a:schemeClr val="bg1"/>
              </a:solidFill>
              <a:latin typeface="Tahoma"/>
              <a:cs typeface="Tahoma"/>
            </a:endParaRPr>
          </a:p>
          <a:p>
            <a:r>
              <a:rPr lang="en-GB" dirty="0">
                <a:solidFill>
                  <a:srgbClr val="FFFF00"/>
                </a:solidFill>
                <a:latin typeface="Tahoma"/>
                <a:cs typeface="Tahoma"/>
              </a:rPr>
              <a:t>Infrastructures: </a:t>
            </a:r>
            <a:r>
              <a:rPr lang="en-GB" dirty="0">
                <a:solidFill>
                  <a:schemeClr val="bg1"/>
                </a:solidFill>
                <a:latin typeface="Tahoma"/>
                <a:cs typeface="Tahoma"/>
              </a:rPr>
              <a:t>Recognising the role of social reproduction and other forms of everyday agency</a:t>
            </a:r>
          </a:p>
        </p:txBody>
      </p:sp>
      <p:sp>
        <p:nvSpPr>
          <p:cNvPr id="8" name="Title 1">
            <a:extLst>
              <a:ext uri="{FF2B5EF4-FFF2-40B4-BE49-F238E27FC236}">
                <a16:creationId xmlns:a16="http://schemas.microsoft.com/office/drawing/2014/main" id="{889689EF-8DFD-124F-B9F6-82FEABA32598}"/>
              </a:ext>
            </a:extLst>
          </p:cNvPr>
          <p:cNvSpPr txBox="1">
            <a:spLocks/>
          </p:cNvSpPr>
          <p:nvPr/>
        </p:nvSpPr>
        <p:spPr>
          <a:xfrm>
            <a:off x="1143000" y="484658"/>
            <a:ext cx="6858000" cy="969873"/>
          </a:xfrm>
          <a:prstGeom prst="rect">
            <a:avLst/>
          </a:prstGeom>
          <a:noFill/>
          <a:ln>
            <a:noFill/>
          </a:ln>
        </p:spPr>
        <p:txBody>
          <a:bodyPr vert="horz" lIns="68580" tIns="34290" rIns="68580" bIns="3429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50" dirty="0">
                <a:latin typeface="Tahoma"/>
                <a:cs typeface="Tahoma"/>
              </a:rPr>
              <a:t>Concluding thoughts: inclusive urban </a:t>
            </a:r>
            <a:r>
              <a:rPr lang="en-US" sz="4050" dirty="0" err="1">
                <a:latin typeface="Tahoma"/>
                <a:cs typeface="Tahoma"/>
              </a:rPr>
              <a:t>decarbonisation</a:t>
            </a:r>
            <a:endParaRPr lang="en-US" sz="4050" dirty="0">
              <a:latin typeface="Tahoma"/>
              <a:cs typeface="Tahoma"/>
            </a:endParaRPr>
          </a:p>
        </p:txBody>
      </p:sp>
    </p:spTree>
    <p:extLst>
      <p:ext uri="{BB962C8B-B14F-4D97-AF65-F5344CB8AC3E}">
        <p14:creationId xmlns:p14="http://schemas.microsoft.com/office/powerpoint/2010/main" val="1759562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33926"/>
            <a:ext cx="9144000" cy="2045976"/>
          </a:xfrm>
          <a:solidFill>
            <a:srgbClr val="FFBE71"/>
          </a:solidFill>
        </p:spPr>
        <p:txBody>
          <a:bodyPr>
            <a:noAutofit/>
          </a:bodyPr>
          <a:lstStyle/>
          <a:p>
            <a:pPr>
              <a:defRPr/>
            </a:pPr>
            <a:r>
              <a:rPr lang="en-US" sz="1800" dirty="0">
                <a:solidFill>
                  <a:srgbClr val="660066"/>
                </a:solidFill>
              </a:rPr>
              <a:t>THANK YOU</a:t>
            </a:r>
            <a:br>
              <a:rPr lang="en-US" sz="1800" dirty="0"/>
            </a:br>
            <a:br>
              <a:rPr lang="en-US" sz="1800" dirty="0"/>
            </a:br>
            <a:r>
              <a:rPr lang="en-GB" sz="2100" dirty="0" err="1">
                <a:solidFill>
                  <a:srgbClr val="0070C0"/>
                </a:solidFill>
                <a:ea typeface="Tahoma" panose="020B0604030504040204" pitchFamily="34" charset="0"/>
              </a:rPr>
              <a:t>stefanbuzar</a:t>
            </a:r>
            <a:endParaRPr lang="en-US" sz="1800" dirty="0">
              <a:solidFill>
                <a:srgbClr val="660066"/>
              </a:solidFill>
            </a:endParaRPr>
          </a:p>
        </p:txBody>
      </p:sp>
      <p:grpSp>
        <p:nvGrpSpPr>
          <p:cNvPr id="39938" name="Group 16"/>
          <p:cNvGrpSpPr>
            <a:grpSpLocks/>
          </p:cNvGrpSpPr>
          <p:nvPr/>
        </p:nvGrpSpPr>
        <p:grpSpPr bwMode="auto">
          <a:xfrm>
            <a:off x="0" y="263587"/>
            <a:ext cx="9144000" cy="2308166"/>
            <a:chOff x="0" y="430378"/>
            <a:chExt cx="9156330" cy="1933323"/>
          </a:xfrm>
        </p:grpSpPr>
        <p:grpSp>
          <p:nvGrpSpPr>
            <p:cNvPr id="39939" name="Group 9"/>
            <p:cNvGrpSpPr>
              <a:grpSpLocks/>
            </p:cNvGrpSpPr>
            <p:nvPr/>
          </p:nvGrpSpPr>
          <p:grpSpPr bwMode="auto">
            <a:xfrm>
              <a:off x="1" y="430378"/>
              <a:ext cx="9156329" cy="1933323"/>
              <a:chOff x="-12329" y="331746"/>
              <a:chExt cx="9156329" cy="1933323"/>
            </a:xfrm>
          </p:grpSpPr>
          <p:grpSp>
            <p:nvGrpSpPr>
              <p:cNvPr id="39942" name="Group 8"/>
              <p:cNvGrpSpPr>
                <a:grpSpLocks/>
              </p:cNvGrpSpPr>
              <p:nvPr/>
            </p:nvGrpSpPr>
            <p:grpSpPr bwMode="auto">
              <a:xfrm>
                <a:off x="-12329" y="331746"/>
                <a:ext cx="6732005" cy="1933323"/>
                <a:chOff x="-12329" y="331746"/>
                <a:chExt cx="6732005" cy="1933323"/>
              </a:xfrm>
            </p:grpSpPr>
            <p:pic>
              <p:nvPicPr>
                <p:cNvPr id="39944" name="Picture 5" descr="IMG_2209.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329" y="331746"/>
                  <a:ext cx="2564574" cy="1923432"/>
                </a:xfrm>
                <a:prstGeom prst="rect">
                  <a:avLst/>
                </a:prstGeom>
                <a:noFill/>
                <a:ln w="9525">
                  <a:solidFill>
                    <a:srgbClr val="660066"/>
                  </a:solidFill>
                  <a:miter lim="800000"/>
                  <a:headEnd/>
                  <a:tailEnd/>
                </a:ln>
                <a:extLst>
                  <a:ext uri="{909E8E84-426E-40dd-AFC4-6F175D3DCCD1}">
                    <a14:hiddenFill xmlns:a14="http://schemas.microsoft.com/office/drawing/2010/main" xmlns="">
                      <a:solidFill>
                        <a:srgbClr val="FFFFFF"/>
                      </a:solidFill>
                    </a14:hiddenFill>
                  </a:ext>
                </a:extLst>
              </p:spPr>
            </p:pic>
            <p:pic>
              <p:nvPicPr>
                <p:cNvPr id="39945" name="Picture 3" descr="IMG_0432 - Version 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4806" y="332656"/>
                  <a:ext cx="1756047" cy="1932413"/>
                </a:xfrm>
                <a:prstGeom prst="rect">
                  <a:avLst/>
                </a:prstGeom>
                <a:noFill/>
                <a:ln w="9525">
                  <a:solidFill>
                    <a:srgbClr val="660066"/>
                  </a:solidFill>
                  <a:miter lim="800000"/>
                  <a:headEnd/>
                  <a:tailEnd/>
                </a:ln>
                <a:extLst>
                  <a:ext uri="{909E8E84-426E-40dd-AFC4-6F175D3DCCD1}">
                    <a14:hiddenFill xmlns:a14="http://schemas.microsoft.com/office/drawing/2010/main" xmlns="">
                      <a:solidFill>
                        <a:srgbClr val="FFFFFF"/>
                      </a:solidFill>
                    </a14:hiddenFill>
                  </a:ext>
                </a:extLst>
              </p:spPr>
            </p:pic>
            <p:pic>
              <p:nvPicPr>
                <p:cNvPr id="39946" name="Picture 6" descr="IMG_0326.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99630" y="332656"/>
                  <a:ext cx="2520046" cy="1890035"/>
                </a:xfrm>
                <a:prstGeom prst="rect">
                  <a:avLst/>
                </a:prstGeom>
                <a:noFill/>
                <a:ln w="9525">
                  <a:solidFill>
                    <a:srgbClr val="660066"/>
                  </a:solidFill>
                  <a:miter lim="800000"/>
                  <a:headEnd/>
                  <a:tailEnd/>
                </a:ln>
                <a:extLst>
                  <a:ext uri="{909E8E84-426E-40dd-AFC4-6F175D3DCCD1}">
                    <a14:hiddenFill xmlns:a14="http://schemas.microsoft.com/office/drawing/2010/main" xmlns="">
                      <a:solidFill>
                        <a:srgbClr val="FFFFFF"/>
                      </a:solidFill>
                    </a14:hiddenFill>
                  </a:ext>
                </a:extLst>
              </p:spPr>
            </p:pic>
          </p:grpSp>
          <p:pic>
            <p:nvPicPr>
              <p:cNvPr id="39943" name="Picture 7" descr="sl 1.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571720" y="332656"/>
                <a:ext cx="2572280" cy="1929210"/>
              </a:xfrm>
              <a:prstGeom prst="rect">
                <a:avLst/>
              </a:prstGeom>
              <a:noFill/>
              <a:ln w="9525">
                <a:solidFill>
                  <a:srgbClr val="660066"/>
                </a:solidFill>
                <a:miter lim="800000"/>
                <a:headEnd/>
                <a:tailEnd/>
              </a:ln>
              <a:extLst>
                <a:ext uri="{909E8E84-426E-40dd-AFC4-6F175D3DCCD1}">
                  <a14:hiddenFill xmlns:a14="http://schemas.microsoft.com/office/drawing/2010/main" xmlns="">
                    <a:solidFill>
                      <a:srgbClr val="FFFFFF"/>
                    </a:solidFill>
                  </a14:hiddenFill>
                </a:ext>
              </a:extLst>
            </p:spPr>
          </p:pic>
        </p:grpSp>
        <p:cxnSp>
          <p:nvCxnSpPr>
            <p:cNvPr id="14" name="Straight Connector 13"/>
            <p:cNvCxnSpPr/>
            <p:nvPr/>
          </p:nvCxnSpPr>
          <p:spPr bwMode="auto">
            <a:xfrm flipH="1">
              <a:off x="0" y="2349416"/>
              <a:ext cx="9143631" cy="0"/>
            </a:xfrm>
            <a:prstGeom prst="line">
              <a:avLst/>
            </a:prstGeom>
            <a:noFill/>
            <a:ln w="63500" cap="flat" cmpd="sng" algn="ctr">
              <a:solidFill>
                <a:srgbClr val="660066"/>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cxnSp>
          <p:nvCxnSpPr>
            <p:cNvPr id="16" name="Straight Connector 15"/>
            <p:cNvCxnSpPr/>
            <p:nvPr/>
          </p:nvCxnSpPr>
          <p:spPr bwMode="auto">
            <a:xfrm flipH="1">
              <a:off x="0" y="462124"/>
              <a:ext cx="9143631" cy="0"/>
            </a:xfrm>
            <a:prstGeom prst="line">
              <a:avLst/>
            </a:prstGeom>
            <a:noFill/>
            <a:ln w="63500" cap="flat" cmpd="sng" algn="ctr">
              <a:solidFill>
                <a:srgbClr val="660066"/>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pic>
        <p:nvPicPr>
          <p:cNvPr id="12" name="Picture 11">
            <a:extLst>
              <a:ext uri="{FF2B5EF4-FFF2-40B4-BE49-F238E27FC236}">
                <a16:creationId xmlns:a16="http://schemas.microsoft.com/office/drawing/2014/main" id="{F8DB4EE5-F101-4846-811E-B5295170757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74935" y="3936658"/>
            <a:ext cx="457296" cy="401426"/>
          </a:xfrm>
          <a:prstGeom prst="rect">
            <a:avLst/>
          </a:prstGeom>
        </p:spPr>
      </p:pic>
    </p:spTree>
    <p:extLst>
      <p:ext uri="{BB962C8B-B14F-4D97-AF65-F5344CB8AC3E}">
        <p14:creationId xmlns:p14="http://schemas.microsoft.com/office/powerpoint/2010/main" val="167634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234" y="1746672"/>
            <a:ext cx="8519532" cy="3045985"/>
          </a:xfrm>
        </p:spPr>
        <p:txBody>
          <a:bodyPr>
            <a:normAutofit/>
          </a:bodyPr>
          <a:lstStyle/>
          <a:p>
            <a:r>
              <a:rPr lang="en-GB" dirty="0">
                <a:solidFill>
                  <a:schemeClr val="accent3">
                    <a:lumMod val="75000"/>
                  </a:schemeClr>
                </a:solidFill>
                <a:latin typeface="Tahoma"/>
                <a:cs typeface="Tahoma"/>
              </a:rPr>
              <a:t>Energy efficiency: </a:t>
            </a:r>
            <a:r>
              <a:rPr lang="en-GB" dirty="0">
                <a:latin typeface="Tahoma"/>
                <a:cs typeface="Tahoma"/>
              </a:rPr>
              <a:t>Improve the energy performance of the residential stock</a:t>
            </a:r>
          </a:p>
          <a:p>
            <a:pPr marL="0" indent="0">
              <a:buNone/>
            </a:pPr>
            <a:endParaRPr lang="en-GB" dirty="0">
              <a:latin typeface="Tahoma"/>
              <a:cs typeface="Tahoma"/>
            </a:endParaRPr>
          </a:p>
          <a:p>
            <a:r>
              <a:rPr lang="en-GB" dirty="0">
                <a:solidFill>
                  <a:schemeClr val="accent3">
                    <a:lumMod val="75000"/>
                  </a:schemeClr>
                </a:solidFill>
                <a:latin typeface="Tahoma"/>
                <a:cs typeface="Tahoma"/>
              </a:rPr>
              <a:t>Equity: </a:t>
            </a:r>
            <a:r>
              <a:rPr lang="en-GB" dirty="0">
                <a:latin typeface="Tahoma"/>
                <a:cs typeface="Tahoma"/>
              </a:rPr>
              <a:t>The low-carbon transition needs to address energy poverty first and foremost</a:t>
            </a:r>
          </a:p>
          <a:p>
            <a:endParaRPr lang="en-GB" dirty="0">
              <a:latin typeface="Tahoma"/>
              <a:cs typeface="Tahoma"/>
            </a:endParaRPr>
          </a:p>
          <a:p>
            <a:r>
              <a:rPr lang="en-GB" dirty="0">
                <a:solidFill>
                  <a:schemeClr val="accent3">
                    <a:lumMod val="75000"/>
                  </a:schemeClr>
                </a:solidFill>
                <a:latin typeface="Tahoma"/>
                <a:cs typeface="Tahoma"/>
              </a:rPr>
              <a:t>Engagement: </a:t>
            </a:r>
            <a:r>
              <a:rPr lang="en-GB" dirty="0">
                <a:latin typeface="Tahoma"/>
                <a:cs typeface="Tahoma"/>
              </a:rPr>
              <a:t>Putting people first, ensuring that communities are mobilised and trust is developed</a:t>
            </a:r>
          </a:p>
        </p:txBody>
      </p:sp>
      <p:sp>
        <p:nvSpPr>
          <p:cNvPr id="6" name="Title 1">
            <a:extLst>
              <a:ext uri="{FF2B5EF4-FFF2-40B4-BE49-F238E27FC236}">
                <a16:creationId xmlns:a16="http://schemas.microsoft.com/office/drawing/2014/main" id="{475051C5-9BB1-AF43-9270-C33D8F92FD41}"/>
              </a:ext>
            </a:extLst>
          </p:cNvPr>
          <p:cNvSpPr txBox="1">
            <a:spLocks/>
          </p:cNvSpPr>
          <p:nvPr/>
        </p:nvSpPr>
        <p:spPr>
          <a:xfrm>
            <a:off x="0" y="350843"/>
            <a:ext cx="9144000" cy="1119417"/>
          </a:xfrm>
          <a:prstGeom prst="rect">
            <a:avLst/>
          </a:prstGeom>
          <a:solidFill>
            <a:schemeClr val="accent5">
              <a:lumMod val="20000"/>
              <a:lumOff val="80000"/>
            </a:schemeClr>
          </a:solidFill>
          <a:ln>
            <a:noFill/>
          </a:ln>
        </p:spPr>
        <p:txBody>
          <a:bodyPr vert="horz" lIns="68580" tIns="34290" rIns="68580" bIns="3429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50" dirty="0">
                <a:latin typeface="Tahoma"/>
                <a:cs typeface="Tahoma"/>
              </a:rPr>
              <a:t>The three Es of inclusive urban </a:t>
            </a:r>
            <a:r>
              <a:rPr lang="en-US" sz="4050" dirty="0" err="1">
                <a:latin typeface="Tahoma"/>
                <a:cs typeface="Tahoma"/>
              </a:rPr>
              <a:t>decarbonisation</a:t>
            </a:r>
            <a:endParaRPr lang="en-US" sz="4050" dirty="0">
              <a:latin typeface="Tahoma"/>
              <a:cs typeface="Tahoma"/>
            </a:endParaRPr>
          </a:p>
        </p:txBody>
      </p:sp>
    </p:spTree>
    <p:extLst>
      <p:ext uri="{BB962C8B-B14F-4D97-AF65-F5344CB8AC3E}">
        <p14:creationId xmlns:p14="http://schemas.microsoft.com/office/powerpoint/2010/main" val="609336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person and two children sitting on a couch&#10;&#10;Description automatically generated with low confidence">
            <a:extLst>
              <a:ext uri="{FF2B5EF4-FFF2-40B4-BE49-F238E27FC236}">
                <a16:creationId xmlns:a16="http://schemas.microsoft.com/office/drawing/2014/main" id="{462766B5-21F3-C94B-A06E-9E6AB8FB9ABA}"/>
              </a:ext>
            </a:extLst>
          </p:cNvPr>
          <p:cNvPicPr>
            <a:picLocks noGrp="1" noChangeAspect="1"/>
          </p:cNvPicPr>
          <p:nvPr>
            <p:ph idx="1"/>
          </p:nvPr>
        </p:nvPicPr>
        <p:blipFill rotWithShape="1">
          <a:blip r:embed="rId2" cstate="screen">
            <a:alphaModFix amt="24000"/>
            <a:extLst>
              <a:ext uri="{28A0092B-C50C-407E-A947-70E740481C1C}">
                <a14:useLocalDpi xmlns:a14="http://schemas.microsoft.com/office/drawing/2010/main"/>
              </a:ext>
            </a:extLst>
          </a:blip>
          <a:srcRect/>
          <a:stretch/>
        </p:blipFill>
        <p:spPr>
          <a:xfrm>
            <a:off x="0" y="0"/>
            <a:ext cx="9144000" cy="5143500"/>
          </a:xfrm>
          <a:prstGeom prst="rect">
            <a:avLst/>
          </a:prstGeom>
          <a:solidFill>
            <a:schemeClr val="bg1"/>
          </a:solidFill>
          <a:effectLst>
            <a:glow>
              <a:schemeClr val="accent1"/>
            </a:glow>
            <a:outerShdw dist="50800" sx="1000" sy="1000" algn="ctr" rotWithShape="0">
              <a:srgbClr val="000000"/>
            </a:outerShdw>
            <a:reflection endPos="0" dir="5400000" sy="-100000" algn="bl" rotWithShape="0"/>
          </a:effectLst>
        </p:spPr>
      </p:pic>
      <p:sp>
        <p:nvSpPr>
          <p:cNvPr id="7" name="Rectangle 6">
            <a:extLst>
              <a:ext uri="{FF2B5EF4-FFF2-40B4-BE49-F238E27FC236}">
                <a16:creationId xmlns:a16="http://schemas.microsoft.com/office/drawing/2014/main" id="{201A3AE7-F6ED-C741-8649-7755A9C0EE4A}"/>
              </a:ext>
            </a:extLst>
          </p:cNvPr>
          <p:cNvSpPr/>
          <p:nvPr/>
        </p:nvSpPr>
        <p:spPr>
          <a:xfrm>
            <a:off x="2571129" y="217259"/>
            <a:ext cx="6387341" cy="4708981"/>
          </a:xfrm>
          <a:prstGeom prst="rect">
            <a:avLst/>
          </a:prstGeom>
          <a:solidFill>
            <a:srgbClr val="CCFFCC">
              <a:alpha val="45000"/>
            </a:srgbClr>
          </a:solidFill>
        </p:spPr>
        <p:txBody>
          <a:bodyPr wrap="square">
            <a:spAutoFit/>
          </a:bodyPr>
          <a:lstStyle/>
          <a:p>
            <a:pPr>
              <a:buClr>
                <a:srgbClr val="016699"/>
              </a:buClr>
              <a:buFont typeface="Arial" pitchFamily="34" charset="0"/>
              <a:buChar char="•"/>
              <a:defRPr/>
            </a:pPr>
            <a:r>
              <a:rPr lang="fr-BE" sz="2000" dirty="0">
                <a:latin typeface="Tahoma" panose="020B0604030504040204" pitchFamily="34" charset="0"/>
                <a:ea typeface="Tahoma" panose="020B0604030504040204" pitchFamily="34" charset="0"/>
                <a:cs typeface="Tahoma" panose="020B0604030504040204" pitchFamily="34" charset="0"/>
              </a:rPr>
              <a:t>A Living </a:t>
            </a:r>
            <a:r>
              <a:rPr lang="fr-BE" sz="2000" dirty="0" err="1">
                <a:latin typeface="Tahoma" panose="020B0604030504040204" pitchFamily="34" charset="0"/>
                <a:ea typeface="Tahoma" panose="020B0604030504040204" pitchFamily="34" charset="0"/>
                <a:cs typeface="Tahoma" panose="020B0604030504040204" pitchFamily="34" charset="0"/>
              </a:rPr>
              <a:t>Lab</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approach</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Voytenko</a:t>
            </a:r>
            <a:r>
              <a:rPr lang="fr-BE" sz="2000" dirty="0">
                <a:latin typeface="Tahoma" panose="020B0604030504040204" pitchFamily="34" charset="0"/>
                <a:ea typeface="Tahoma" panose="020B0604030504040204" pitchFamily="34" charset="0"/>
                <a:cs typeface="Tahoma" panose="020B0604030504040204" pitchFamily="34" charset="0"/>
              </a:rPr>
              <a:t> et al 2016) to </a:t>
            </a:r>
            <a:r>
              <a:rPr lang="fr-BE" sz="2000" dirty="0" err="1">
                <a:latin typeface="Tahoma" panose="020B0604030504040204" pitchFamily="34" charset="0"/>
                <a:ea typeface="Tahoma" panose="020B0604030504040204" pitchFamily="34" charset="0"/>
                <a:cs typeface="Tahoma" panose="020B0604030504040204" pitchFamily="34" charset="0"/>
              </a:rPr>
              <a:t>address</a:t>
            </a:r>
            <a:r>
              <a:rPr lang="fr-BE" sz="2000" dirty="0">
                <a:latin typeface="Tahoma" panose="020B0604030504040204" pitchFamily="34" charset="0"/>
                <a:ea typeface="Tahoma" panose="020B0604030504040204" pitchFamily="34" charset="0"/>
                <a:cs typeface="Tahoma" panose="020B0604030504040204" pitchFamily="34" charset="0"/>
              </a:rPr>
              <a:t> fuel </a:t>
            </a:r>
            <a:r>
              <a:rPr lang="fr-BE" sz="2000" dirty="0" err="1">
                <a:latin typeface="Tahoma" panose="020B0604030504040204" pitchFamily="34" charset="0"/>
                <a:ea typeface="Tahoma" panose="020B0604030504040204" pitchFamily="34" charset="0"/>
                <a:cs typeface="Tahoma" panose="020B0604030504040204" pitchFamily="34" charset="0"/>
              </a:rPr>
              <a:t>poverty</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energy</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vulnerability</a:t>
            </a:r>
            <a:r>
              <a:rPr lang="fr-BE" sz="2000" dirty="0">
                <a:latin typeface="Tahoma" panose="020B0604030504040204" pitchFamily="34" charset="0"/>
                <a:ea typeface="Tahoma" panose="020B0604030504040204" pitchFamily="34" charset="0"/>
                <a:cs typeface="Tahoma" panose="020B0604030504040204" pitchFamily="34" charset="0"/>
              </a:rPr>
              <a:t> and </a:t>
            </a:r>
            <a:r>
              <a:rPr lang="fr-BE" sz="2000" dirty="0" err="1">
                <a:latin typeface="Tahoma" panose="020B0604030504040204" pitchFamily="34" charset="0"/>
                <a:ea typeface="Tahoma" panose="020B0604030504040204" pitchFamily="34" charset="0"/>
                <a:cs typeface="Tahoma" panose="020B0604030504040204" pitchFamily="34" charset="0"/>
              </a:rPr>
              <a:t>energy</a:t>
            </a:r>
            <a:r>
              <a:rPr lang="fr-BE" sz="2000" dirty="0">
                <a:latin typeface="Tahoma" panose="020B0604030504040204" pitchFamily="34" charset="0"/>
                <a:ea typeface="Tahoma" panose="020B0604030504040204" pitchFamily="34" charset="0"/>
                <a:cs typeface="Tahoma" panose="020B0604030504040204" pitchFamily="34" charset="0"/>
              </a:rPr>
              <a:t> injustice</a:t>
            </a:r>
          </a:p>
          <a:p>
            <a:pPr>
              <a:buClr>
                <a:srgbClr val="016699"/>
              </a:buClr>
              <a:buFont typeface="Arial" pitchFamily="34" charset="0"/>
              <a:buChar char="•"/>
              <a:defRPr/>
            </a:pPr>
            <a:endParaRPr lang="fr-BE" sz="2000" dirty="0">
              <a:latin typeface="Tahoma" panose="020B0604030504040204" pitchFamily="34" charset="0"/>
              <a:ea typeface="Tahoma" panose="020B0604030504040204" pitchFamily="34" charset="0"/>
              <a:cs typeface="Tahoma" panose="020B0604030504040204" pitchFamily="34" charset="0"/>
            </a:endParaRPr>
          </a:p>
          <a:p>
            <a:pPr>
              <a:buClr>
                <a:srgbClr val="016699"/>
              </a:buClr>
              <a:buFont typeface="Arial" pitchFamily="34" charset="0"/>
              <a:buChar char="•"/>
              <a:defRPr/>
            </a:pPr>
            <a:r>
              <a:rPr lang="fr-BE" sz="2000" dirty="0" err="1">
                <a:latin typeface="Tahoma" panose="020B0604030504040204" pitchFamily="34" charset="0"/>
                <a:ea typeface="Tahoma" panose="020B0604030504040204" pitchFamily="34" charset="0"/>
                <a:cs typeface="Tahoma" panose="020B0604030504040204" pitchFamily="34" charset="0"/>
              </a:rPr>
              <a:t>Improving</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energy</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efficiency</a:t>
            </a:r>
            <a:r>
              <a:rPr lang="fr-BE" sz="2000" dirty="0">
                <a:latin typeface="Tahoma" panose="020B0604030504040204" pitchFamily="34" charset="0"/>
                <a:ea typeface="Tahoma" panose="020B0604030504040204" pitchFamily="34" charset="0"/>
                <a:cs typeface="Tahoma" panose="020B0604030504040204" pitchFamily="34" charset="0"/>
              </a:rPr>
              <a:t>, thermal </a:t>
            </a:r>
            <a:r>
              <a:rPr lang="fr-BE" sz="2000" dirty="0" err="1">
                <a:latin typeface="Tahoma" panose="020B0604030504040204" pitchFamily="34" charset="0"/>
                <a:ea typeface="Tahoma" panose="020B0604030504040204" pitchFamily="34" charset="0"/>
                <a:cs typeface="Tahoma" panose="020B0604030504040204" pitchFamily="34" charset="0"/>
              </a:rPr>
              <a:t>comfort</a:t>
            </a:r>
            <a:r>
              <a:rPr lang="fr-BE" sz="2000" dirty="0">
                <a:latin typeface="Tahoma" panose="020B0604030504040204" pitchFamily="34" charset="0"/>
                <a:ea typeface="Tahoma" panose="020B0604030504040204" pitchFamily="34" charset="0"/>
                <a:cs typeface="Tahoma" panose="020B0604030504040204" pitchFamily="34" charset="0"/>
              </a:rPr>
              <a:t>, and </a:t>
            </a:r>
            <a:r>
              <a:rPr lang="fr-BE" sz="2000" dirty="0" err="1">
                <a:latin typeface="Tahoma" panose="020B0604030504040204" pitchFamily="34" charset="0"/>
                <a:ea typeface="Tahoma" panose="020B0604030504040204" pitchFamily="34" charset="0"/>
                <a:cs typeface="Tahoma" panose="020B0604030504040204" pitchFamily="34" charset="0"/>
              </a:rPr>
              <a:t>citizen</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well</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being</a:t>
            </a:r>
            <a:endParaRPr lang="fr-BE" sz="2000" dirty="0">
              <a:latin typeface="Tahoma" panose="020B0604030504040204" pitchFamily="34" charset="0"/>
              <a:ea typeface="Tahoma" panose="020B0604030504040204" pitchFamily="34" charset="0"/>
              <a:cs typeface="Tahoma" panose="020B0604030504040204" pitchFamily="34" charset="0"/>
            </a:endParaRPr>
          </a:p>
          <a:p>
            <a:pPr>
              <a:buClr>
                <a:srgbClr val="016699"/>
              </a:buClr>
              <a:buFont typeface="Arial" pitchFamily="34" charset="0"/>
              <a:buChar char="•"/>
              <a:defRPr/>
            </a:pPr>
            <a:endParaRPr lang="fr-BE" sz="2000" dirty="0">
              <a:latin typeface="Tahoma" panose="020B0604030504040204" pitchFamily="34" charset="0"/>
              <a:ea typeface="Tahoma" panose="020B0604030504040204" pitchFamily="34" charset="0"/>
              <a:cs typeface="Tahoma" panose="020B0604030504040204" pitchFamily="34" charset="0"/>
            </a:endParaRPr>
          </a:p>
          <a:p>
            <a:pPr>
              <a:buClr>
                <a:srgbClr val="016699"/>
              </a:buClr>
              <a:buFont typeface="Arial" pitchFamily="34" charset="0"/>
              <a:buChar char="•"/>
              <a:defRPr/>
            </a:pPr>
            <a:r>
              <a:rPr lang="fr-BE" sz="2000" dirty="0">
                <a:latin typeface="Tahoma" panose="020B0604030504040204" pitchFamily="34" charset="0"/>
                <a:ea typeface="Tahoma" panose="020B0604030504040204" pitchFamily="34" charset="0"/>
                <a:cs typeface="Tahoma" panose="020B0604030504040204" pitchFamily="34" charset="0"/>
              </a:rPr>
              <a:t>Engagement of </a:t>
            </a:r>
            <a:r>
              <a:rPr lang="fr-BE" sz="2000" dirty="0" err="1">
                <a:latin typeface="Tahoma" panose="020B0604030504040204" pitchFamily="34" charset="0"/>
                <a:ea typeface="Tahoma" panose="020B0604030504040204" pitchFamily="34" charset="0"/>
                <a:cs typeface="Tahoma" panose="020B0604030504040204" pitchFamily="34" charset="0"/>
              </a:rPr>
              <a:t>intermediaries</a:t>
            </a:r>
            <a:r>
              <a:rPr lang="fr-BE" sz="2000" dirty="0">
                <a:latin typeface="Tahoma" panose="020B0604030504040204" pitchFamily="34" charset="0"/>
                <a:ea typeface="Tahoma" panose="020B0604030504040204" pitchFamily="34" charset="0"/>
                <a:cs typeface="Tahoma" panose="020B0604030504040204" pitchFamily="34" charset="0"/>
              </a:rPr>
              <a:t> and </a:t>
            </a:r>
            <a:r>
              <a:rPr lang="fr-BE" sz="2000" dirty="0" err="1">
                <a:latin typeface="Tahoma" panose="020B0604030504040204" pitchFamily="34" charset="0"/>
                <a:ea typeface="Tahoma" panose="020B0604030504040204" pitchFamily="34" charset="0"/>
                <a:cs typeface="Tahoma" panose="020B0604030504040204" pitchFamily="34" charset="0"/>
              </a:rPr>
              <a:t>energy</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advice</a:t>
            </a:r>
            <a:r>
              <a:rPr lang="fr-BE" sz="2000" dirty="0">
                <a:latin typeface="Tahoma" panose="020B0604030504040204" pitchFamily="34" charset="0"/>
                <a:ea typeface="Tahoma" panose="020B0604030504040204" pitchFamily="34" charset="0"/>
                <a:cs typeface="Tahoma" panose="020B0604030504040204" pitchFamily="34" charset="0"/>
              </a:rPr>
              <a:t> to </a:t>
            </a:r>
            <a:r>
              <a:rPr lang="fr-BE" sz="2000" dirty="0" err="1">
                <a:latin typeface="Tahoma" panose="020B0604030504040204" pitchFamily="34" charset="0"/>
                <a:ea typeface="Tahoma" panose="020B0604030504040204" pitchFamily="34" charset="0"/>
                <a:cs typeface="Tahoma" panose="020B0604030504040204" pitchFamily="34" charset="0"/>
              </a:rPr>
              <a:t>deliver</a:t>
            </a:r>
            <a:r>
              <a:rPr lang="fr-BE" sz="2000" dirty="0">
                <a:latin typeface="Tahoma" panose="020B0604030504040204" pitchFamily="34" charset="0"/>
                <a:ea typeface="Tahoma" panose="020B0604030504040204" pitchFamily="34" charset="0"/>
                <a:cs typeface="Tahoma" panose="020B0604030504040204" pitchFamily="34" charset="0"/>
              </a:rPr>
              <a:t> interventions</a:t>
            </a:r>
          </a:p>
          <a:p>
            <a:pPr>
              <a:buClr>
                <a:srgbClr val="016699"/>
              </a:buClr>
              <a:buFont typeface="Arial" pitchFamily="34" charset="0"/>
              <a:buChar char="•"/>
              <a:defRPr/>
            </a:pPr>
            <a:endParaRPr lang="fr-BE" sz="2000" dirty="0">
              <a:latin typeface="Tahoma" panose="020B0604030504040204" pitchFamily="34" charset="0"/>
              <a:ea typeface="Tahoma" panose="020B0604030504040204" pitchFamily="34" charset="0"/>
              <a:cs typeface="Tahoma" panose="020B0604030504040204" pitchFamily="34" charset="0"/>
            </a:endParaRPr>
          </a:p>
          <a:p>
            <a:pPr>
              <a:buClr>
                <a:srgbClr val="016699"/>
              </a:buClr>
              <a:buFont typeface="Arial" pitchFamily="34" charset="0"/>
              <a:buChar char="•"/>
              <a:defRPr/>
            </a:pPr>
            <a:r>
              <a:rPr lang="fr-BE" sz="2000" dirty="0">
                <a:latin typeface="Tahoma" panose="020B0604030504040204" pitchFamily="34" charset="0"/>
                <a:ea typeface="Tahoma" panose="020B0604030504040204" pitchFamily="34" charset="0"/>
                <a:cs typeface="Tahoma" panose="020B0604030504040204" pitchFamily="34" charset="0"/>
              </a:rPr>
              <a:t>Focus on the social </a:t>
            </a:r>
            <a:r>
              <a:rPr lang="fr-BE" sz="2000" dirty="0" err="1">
                <a:latin typeface="Tahoma" panose="020B0604030504040204" pitchFamily="34" charset="0"/>
                <a:ea typeface="Tahoma" panose="020B0604030504040204" pitchFamily="34" charset="0"/>
                <a:cs typeface="Tahoma" panose="020B0604030504040204" pitchFamily="34" charset="0"/>
              </a:rPr>
              <a:t>capacities</a:t>
            </a:r>
            <a:r>
              <a:rPr lang="fr-BE" sz="2000" dirty="0">
                <a:latin typeface="Tahoma" panose="020B0604030504040204" pitchFamily="34" charset="0"/>
                <a:ea typeface="Tahoma" panose="020B0604030504040204" pitchFamily="34" charset="0"/>
                <a:cs typeface="Tahoma" panose="020B0604030504040204" pitchFamily="34" charset="0"/>
              </a:rPr>
              <a:t>, relations and </a:t>
            </a:r>
            <a:r>
              <a:rPr lang="fr-BE" sz="2000" dirty="0" err="1">
                <a:latin typeface="Tahoma" panose="020B0604030504040204" pitchFamily="34" charset="0"/>
                <a:ea typeface="Tahoma" panose="020B0604030504040204" pitchFamily="34" charset="0"/>
                <a:cs typeface="Tahoma" panose="020B0604030504040204" pitchFamily="34" charset="0"/>
              </a:rPr>
              <a:t>emotional</a:t>
            </a:r>
            <a:r>
              <a:rPr lang="fr-BE" sz="2000" dirty="0">
                <a:latin typeface="Tahoma" panose="020B0604030504040204" pitchFamily="34" charset="0"/>
                <a:ea typeface="Tahoma" panose="020B0604030504040204" pitchFamily="34" charset="0"/>
                <a:cs typeface="Tahoma" panose="020B0604030504040204" pitchFamily="34" charset="0"/>
              </a:rPr>
              <a:t> </a:t>
            </a:r>
            <a:r>
              <a:rPr lang="fr-BE" sz="2000" dirty="0" err="1">
                <a:latin typeface="Tahoma" panose="020B0604030504040204" pitchFamily="34" charset="0"/>
                <a:ea typeface="Tahoma" panose="020B0604030504040204" pitchFamily="34" charset="0"/>
                <a:cs typeface="Tahoma" panose="020B0604030504040204" pitchFamily="34" charset="0"/>
              </a:rPr>
              <a:t>well-being</a:t>
            </a:r>
            <a:r>
              <a:rPr lang="en-GB" sz="2000" dirty="0">
                <a:latin typeface="Tahoma" panose="020B0604030504040204" pitchFamily="34" charset="0"/>
                <a:ea typeface="Tahoma" panose="020B0604030504040204" pitchFamily="34" charset="0"/>
                <a:cs typeface="Tahoma" panose="020B0604030504040204" pitchFamily="34" charset="0"/>
              </a:rPr>
              <a:t> of participants</a:t>
            </a:r>
          </a:p>
          <a:p>
            <a:pPr>
              <a:buClr>
                <a:srgbClr val="016699"/>
              </a:buClr>
              <a:buFont typeface="Arial" pitchFamily="34" charset="0"/>
              <a:buChar char="•"/>
              <a:defRPr/>
            </a:pPr>
            <a:endParaRPr lang="en-GB" sz="2000" dirty="0">
              <a:latin typeface="Tahoma" panose="020B0604030504040204" pitchFamily="34" charset="0"/>
              <a:ea typeface="Tahoma" panose="020B0604030504040204" pitchFamily="34" charset="0"/>
              <a:cs typeface="Tahoma" panose="020B0604030504040204" pitchFamily="34" charset="0"/>
            </a:endParaRPr>
          </a:p>
          <a:p>
            <a:pPr>
              <a:buClr>
                <a:srgbClr val="016699"/>
              </a:buClr>
              <a:buFont typeface="Arial" pitchFamily="34" charset="0"/>
              <a:buChar char="•"/>
              <a:defRPr/>
            </a:pPr>
            <a:r>
              <a:rPr lang="en-GB" sz="2000" dirty="0">
                <a:latin typeface="Tahoma" panose="020B0604030504040204" pitchFamily="34" charset="0"/>
                <a:ea typeface="Tahoma" panose="020B0604030504040204" pitchFamily="34" charset="0"/>
                <a:cs typeface="Tahoma" panose="020B0604030504040204" pitchFamily="34" charset="0"/>
              </a:rPr>
              <a:t>Skills for access to resources and building  ‘flexibility capital’</a:t>
            </a:r>
          </a:p>
        </p:txBody>
      </p:sp>
      <p:sp>
        <p:nvSpPr>
          <p:cNvPr id="5" name="Rectangle 4">
            <a:extLst>
              <a:ext uri="{FF2B5EF4-FFF2-40B4-BE49-F238E27FC236}">
                <a16:creationId xmlns:a16="http://schemas.microsoft.com/office/drawing/2014/main" id="{E8B274C9-8D6A-854A-807A-E96C547A32B4}"/>
              </a:ext>
            </a:extLst>
          </p:cNvPr>
          <p:cNvSpPr/>
          <p:nvPr/>
        </p:nvSpPr>
        <p:spPr>
          <a:xfrm>
            <a:off x="278295" y="212035"/>
            <a:ext cx="2120348" cy="46912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B354D3BD-7DD1-F842-B5F3-6BD6BFB6DF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213" y="781301"/>
            <a:ext cx="1652511" cy="1386335"/>
          </a:xfrm>
          <a:prstGeom prst="rect">
            <a:avLst/>
          </a:prstGeom>
        </p:spPr>
      </p:pic>
      <p:pic>
        <p:nvPicPr>
          <p:cNvPr id="3" name="Picture 2" descr="Background pattern&#10;&#10;Description automatically generated">
            <a:extLst>
              <a:ext uri="{FF2B5EF4-FFF2-40B4-BE49-F238E27FC236}">
                <a16:creationId xmlns:a16="http://schemas.microsoft.com/office/drawing/2014/main" id="{129AEEF2-DDEA-6C4B-8EE4-77E7713793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603" y="3174907"/>
            <a:ext cx="1621121" cy="1080747"/>
          </a:xfrm>
          <a:prstGeom prst="rect">
            <a:avLst/>
          </a:prstGeom>
        </p:spPr>
      </p:pic>
    </p:spTree>
    <p:extLst>
      <p:ext uri="{BB962C8B-B14F-4D97-AF65-F5344CB8AC3E}">
        <p14:creationId xmlns:p14="http://schemas.microsoft.com/office/powerpoint/2010/main" val="2988198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363694-7A44-7648-829A-A55F9B7807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17126" y="332508"/>
            <a:ext cx="3180135" cy="2249918"/>
          </a:xfrm>
          <a:prstGeom prst="rect">
            <a:avLst/>
          </a:prstGeom>
          <a:ln>
            <a:solidFill>
              <a:schemeClr val="tx1"/>
            </a:solidFill>
          </a:ln>
        </p:spPr>
      </p:pic>
      <p:sp>
        <p:nvSpPr>
          <p:cNvPr id="2" name="Rectangle 1">
            <a:extLst>
              <a:ext uri="{FF2B5EF4-FFF2-40B4-BE49-F238E27FC236}">
                <a16:creationId xmlns:a16="http://schemas.microsoft.com/office/drawing/2014/main" id="{E7EF1A96-2924-1746-88D3-D3C02EDAD477}"/>
              </a:ext>
            </a:extLst>
          </p:cNvPr>
          <p:cNvSpPr/>
          <p:nvPr/>
        </p:nvSpPr>
        <p:spPr>
          <a:xfrm>
            <a:off x="546739" y="663310"/>
            <a:ext cx="4301836" cy="3816879"/>
          </a:xfrm>
          <a:prstGeom prst="rect">
            <a:avLst/>
          </a:prstGeom>
          <a:solidFill>
            <a:schemeClr val="accent3">
              <a:lumMod val="20000"/>
              <a:lumOff val="80000"/>
            </a:schemeClr>
          </a:solidFill>
        </p:spPr>
        <p:txBody>
          <a:bodyPr wrap="square">
            <a:spAutoFit/>
          </a:bodyPr>
          <a:lstStyle/>
          <a:p>
            <a:pPr lvl="0">
              <a:lnSpc>
                <a:spcPct val="107000"/>
              </a:lnSpc>
            </a:pPr>
            <a:r>
              <a:rPr lang="en-GB" sz="2400" b="1" dirty="0">
                <a:latin typeface="Tahoma" panose="020B0604030504040204" pitchFamily="34" charset="0"/>
                <a:ea typeface="Tahoma" panose="020B0604030504040204" pitchFamily="34" charset="0"/>
                <a:cs typeface="Tahoma" panose="020B0604030504040204" pitchFamily="34" charset="0"/>
              </a:rPr>
              <a:t>Some facts about Greater Manchester:</a:t>
            </a:r>
          </a:p>
          <a:p>
            <a:pPr marL="342900" lvl="0" indent="-342900">
              <a:lnSpc>
                <a:spcPct val="107000"/>
              </a:lnSpc>
              <a:buFont typeface="Symbol" pitchFamily="2" charset="2"/>
              <a:buChar char=""/>
            </a:pPr>
            <a:endParaRPr lang="en-GB" sz="2000" dirty="0">
              <a:latin typeface="Tahoma" panose="020B0604030504040204" pitchFamily="34" charset="0"/>
              <a:ea typeface="Tahoma" panose="020B0604030504040204" pitchFamily="34" charset="0"/>
              <a:cs typeface="Tahoma" panose="020B0604030504040204" pitchFamily="34" charset="0"/>
            </a:endParaRPr>
          </a:p>
          <a:p>
            <a:pPr marL="285750" lvl="0" indent="-285750">
              <a:lnSpc>
                <a:spcPct val="107000"/>
              </a:lnSpc>
              <a:buFont typeface="Arial" panose="020B0604020202020204" pitchFamily="34" charset="0"/>
              <a:buChar char="•"/>
            </a:pPr>
            <a:r>
              <a:rPr lang="en-GB" sz="2000" dirty="0">
                <a:latin typeface="Tahoma" panose="020B0604030504040204" pitchFamily="34" charset="0"/>
                <a:ea typeface="Tahoma" panose="020B0604030504040204" pitchFamily="34" charset="0"/>
                <a:cs typeface="Tahoma" panose="020B0604030504040204" pitchFamily="34" charset="0"/>
              </a:rPr>
              <a:t>2 cities</a:t>
            </a:r>
          </a:p>
          <a:p>
            <a:pPr marL="285750" lvl="0" indent="-285750">
              <a:lnSpc>
                <a:spcPct val="107000"/>
              </a:lnSpc>
              <a:buFont typeface="Arial" panose="020B0604020202020204" pitchFamily="34" charset="0"/>
              <a:buChar char="•"/>
            </a:pPr>
            <a:r>
              <a:rPr lang="en-GB" sz="2000" dirty="0">
                <a:latin typeface="Tahoma" panose="020B0604030504040204" pitchFamily="34" charset="0"/>
                <a:ea typeface="Tahoma" panose="020B0604030504040204" pitchFamily="34" charset="0"/>
                <a:cs typeface="Tahoma" panose="020B0604030504040204" pitchFamily="34" charset="0"/>
              </a:rPr>
              <a:t>8 metropolitan boroughs</a:t>
            </a:r>
          </a:p>
          <a:p>
            <a:pPr marL="285750" indent="-285750">
              <a:lnSpc>
                <a:spcPct val="107000"/>
              </a:lnSpc>
              <a:buFont typeface="Arial" panose="020B0604020202020204" pitchFamily="34" charset="0"/>
              <a:buChar char="•"/>
            </a:pPr>
            <a:r>
              <a:rPr lang="en-GB" sz="2000" dirty="0">
                <a:latin typeface="Tahoma" panose="020B0604030504040204" pitchFamily="34" charset="0"/>
                <a:ea typeface="Tahoma" panose="020B0604030504040204" pitchFamily="34" charset="0"/>
                <a:cs typeface="Tahoma" panose="020B0604030504040204" pitchFamily="34" charset="0"/>
              </a:rPr>
              <a:t>Greater Manchester Combined Authority</a:t>
            </a:r>
          </a:p>
          <a:p>
            <a:pPr marL="285750" lvl="0" indent="-285750">
              <a:lnSpc>
                <a:spcPct val="107000"/>
              </a:lnSpc>
              <a:buFont typeface="Arial" panose="020B0604020202020204" pitchFamily="34" charset="0"/>
              <a:buChar char="•"/>
            </a:pPr>
            <a:r>
              <a:rPr lang="en-GB" sz="2000" dirty="0">
                <a:latin typeface="Tahoma" panose="020B0604030504040204" pitchFamily="34" charset="0"/>
                <a:ea typeface="Tahoma" panose="020B0604030504040204" pitchFamily="34" charset="0"/>
                <a:cs typeface="Tahoma" panose="020B0604030504040204" pitchFamily="34" charset="0"/>
              </a:rPr>
              <a:t>2.8 million people</a:t>
            </a:r>
          </a:p>
          <a:p>
            <a:pPr marL="285750" lvl="0" indent="-285750">
              <a:lnSpc>
                <a:spcPct val="107000"/>
              </a:lnSpc>
              <a:spcAft>
                <a:spcPts val="800"/>
              </a:spcAft>
              <a:buFont typeface="Arial" panose="020B0604020202020204" pitchFamily="34" charset="0"/>
              <a:buChar char="•"/>
            </a:pPr>
            <a:r>
              <a:rPr lang="en-GB" sz="2000" dirty="0">
                <a:latin typeface="Tahoma" panose="020B0604030504040204" pitchFamily="34" charset="0"/>
                <a:ea typeface="Tahoma" panose="020B0604030504040204" pitchFamily="34" charset="0"/>
                <a:cs typeface="Tahoma" panose="020B0604030504040204" pitchFamily="34" charset="0"/>
              </a:rPr>
              <a:t>4 Greater Manchester metropolitan boroughs are among the UK’s top 25 most deprived</a:t>
            </a:r>
          </a:p>
        </p:txBody>
      </p:sp>
      <p:pic>
        <p:nvPicPr>
          <p:cNvPr id="4" name="Picture 3" descr="A building with many windows&#10;&#10;Description automatically generated with low confidence">
            <a:extLst>
              <a:ext uri="{FF2B5EF4-FFF2-40B4-BE49-F238E27FC236}">
                <a16:creationId xmlns:a16="http://schemas.microsoft.com/office/drawing/2014/main" id="{B264B0DF-769F-AB44-851F-B38B3469E7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17126" y="2848712"/>
            <a:ext cx="3180135" cy="1974384"/>
          </a:xfrm>
          <a:prstGeom prst="rect">
            <a:avLst/>
          </a:prstGeom>
          <a:ln>
            <a:solidFill>
              <a:schemeClr val="tx1"/>
            </a:solidFill>
          </a:ln>
        </p:spPr>
      </p:pic>
    </p:spTree>
    <p:extLst>
      <p:ext uri="{BB962C8B-B14F-4D97-AF65-F5344CB8AC3E}">
        <p14:creationId xmlns:p14="http://schemas.microsoft.com/office/powerpoint/2010/main" val="2744835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125453" cy="51435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D3B4C08-186D-2B46-BA37-3AB61BAF6C3C}"/>
              </a:ext>
            </a:extLst>
          </p:cNvPr>
          <p:cNvSpPr>
            <a:spLocks noGrp="1"/>
          </p:cNvSpPr>
          <p:nvPr>
            <p:ph type="title"/>
          </p:nvPr>
        </p:nvSpPr>
        <p:spPr>
          <a:xfrm>
            <a:off x="155896" y="0"/>
            <a:ext cx="2678743" cy="5143500"/>
          </a:xfrm>
        </p:spPr>
        <p:txBody>
          <a:bodyPr>
            <a:normAutofit/>
          </a:bodyPr>
          <a:lstStyle/>
          <a:p>
            <a:r>
              <a:rPr lang="en-US" sz="2700" dirty="0">
                <a:solidFill>
                  <a:srgbClr val="FFFFFF"/>
                </a:solidFill>
                <a:latin typeface="Tahoma" panose="020B0604030504040204" pitchFamily="34" charset="0"/>
                <a:ea typeface="Tahoma" panose="020B0604030504040204" pitchFamily="34" charset="0"/>
                <a:cs typeface="Tahoma" panose="020B0604030504040204" pitchFamily="34" charset="0"/>
              </a:rPr>
              <a:t>Building an urban living lab on energy poverty:</a:t>
            </a:r>
            <a:br>
              <a:rPr lang="en-US" sz="2700" dirty="0">
                <a:solidFill>
                  <a:srgbClr val="FFFFFF"/>
                </a:solidFill>
                <a:latin typeface="Tahoma" panose="020B0604030504040204" pitchFamily="34" charset="0"/>
                <a:ea typeface="Tahoma" panose="020B0604030504040204" pitchFamily="34" charset="0"/>
                <a:cs typeface="Tahoma" panose="020B0604030504040204" pitchFamily="34" charset="0"/>
              </a:rPr>
            </a:br>
            <a:br>
              <a:rPr lang="en-US" sz="2700" dirty="0">
                <a:solidFill>
                  <a:srgbClr val="FFFFFF"/>
                </a:solidFill>
                <a:latin typeface="Tahoma" panose="020B0604030504040204" pitchFamily="34" charset="0"/>
                <a:ea typeface="Tahoma" panose="020B0604030504040204" pitchFamily="34" charset="0"/>
                <a:cs typeface="Tahoma" panose="020B0604030504040204" pitchFamily="34" charset="0"/>
              </a:rPr>
            </a:br>
            <a:r>
              <a:rPr lang="en-US" sz="2700" dirty="0">
                <a:solidFill>
                  <a:srgbClr val="FFFFFF"/>
                </a:solidFill>
                <a:latin typeface="Tahoma" panose="020B0604030504040204" pitchFamily="34" charset="0"/>
                <a:ea typeface="Tahoma" panose="020B0604030504040204" pitchFamily="34" charset="0"/>
                <a:cs typeface="Tahoma" panose="020B0604030504040204" pitchFamily="34" charset="0"/>
              </a:rPr>
              <a:t>What does it take?</a:t>
            </a:r>
            <a:endParaRPr lang="en-US" sz="2325"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 name="Arc 2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2" y="1841610"/>
            <a:ext cx="3062575" cy="3062575"/>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0134530-D6E5-CB48-81FD-82B35C6CA95A}"/>
              </a:ext>
            </a:extLst>
          </p:cNvPr>
          <p:cNvSpPr>
            <a:spLocks noGrp="1"/>
          </p:cNvSpPr>
          <p:nvPr>
            <p:ph idx="1"/>
          </p:nvPr>
        </p:nvSpPr>
        <p:spPr>
          <a:xfrm>
            <a:off x="3291939" y="239317"/>
            <a:ext cx="5565632" cy="4757226"/>
          </a:xfrm>
          <a:solidFill>
            <a:schemeClr val="bg1"/>
          </a:solidFill>
        </p:spPr>
        <p:txBody>
          <a:bodyPr anchor="ctr">
            <a:normAutofit/>
          </a:bodyPr>
          <a:lstStyle/>
          <a:p>
            <a:r>
              <a:rPr lang="en-US" sz="1800" dirty="0">
                <a:latin typeface="Tahoma" panose="020B0604030504040204" pitchFamily="34" charset="0"/>
                <a:ea typeface="Tahoma" panose="020B0604030504040204" pitchFamily="34" charset="0"/>
                <a:cs typeface="Tahoma" panose="020B0604030504040204" pitchFamily="34" charset="0"/>
              </a:rPr>
              <a:t>An ecosystem of supportive actors at the local level: municipalities, NGOs, academia, business</a:t>
            </a:r>
          </a:p>
          <a:p>
            <a:pPr marL="0" indent="0">
              <a:buNone/>
            </a:pPr>
            <a:endParaRPr lang="en-US" sz="1800" dirty="0">
              <a:latin typeface="Tahoma" panose="020B0604030504040204" pitchFamily="34" charset="0"/>
              <a:ea typeface="Tahoma" panose="020B0604030504040204" pitchFamily="34" charset="0"/>
              <a:cs typeface="Tahoma" panose="020B0604030504040204" pitchFamily="34" charset="0"/>
            </a:endParaRPr>
          </a:p>
          <a:p>
            <a:r>
              <a:rPr lang="en-US" sz="1800" dirty="0">
                <a:latin typeface="Tahoma" panose="020B0604030504040204" pitchFamily="34" charset="0"/>
                <a:ea typeface="Tahoma" panose="020B0604030504040204" pitchFamily="34" charset="0"/>
                <a:cs typeface="Tahoma" panose="020B0604030504040204" pitchFamily="34" charset="0"/>
              </a:rPr>
              <a:t>Trusted intermediaries</a:t>
            </a:r>
          </a:p>
          <a:p>
            <a:endParaRPr lang="en-US" sz="1800" dirty="0">
              <a:latin typeface="Tahoma" panose="020B0604030504040204" pitchFamily="34" charset="0"/>
              <a:ea typeface="Tahoma" panose="020B0604030504040204" pitchFamily="34" charset="0"/>
              <a:cs typeface="Tahoma" panose="020B0604030504040204" pitchFamily="34" charset="0"/>
            </a:endParaRPr>
          </a:p>
          <a:p>
            <a:r>
              <a:rPr lang="en-US" sz="1800" dirty="0">
                <a:latin typeface="Tahoma" panose="020B0604030504040204" pitchFamily="34" charset="0"/>
                <a:ea typeface="Tahoma" panose="020B0604030504040204" pitchFamily="34" charset="0"/>
                <a:cs typeface="Tahoma" panose="020B0604030504040204" pitchFamily="34" charset="0"/>
              </a:rPr>
              <a:t>Experimentation and iteration</a:t>
            </a:r>
          </a:p>
          <a:p>
            <a:endParaRPr lang="en-US" sz="1800" dirty="0">
              <a:latin typeface="Tahoma" panose="020B0604030504040204" pitchFamily="34" charset="0"/>
              <a:ea typeface="Tahoma" panose="020B0604030504040204" pitchFamily="34" charset="0"/>
              <a:cs typeface="Tahoma" panose="020B0604030504040204" pitchFamily="34" charset="0"/>
            </a:endParaRPr>
          </a:p>
          <a:p>
            <a:r>
              <a:rPr lang="en-US" sz="1800" dirty="0">
                <a:latin typeface="Tahoma" panose="020B0604030504040204" pitchFamily="34" charset="0"/>
                <a:ea typeface="Tahoma" panose="020B0604030504040204" pitchFamily="34" charset="0"/>
                <a:cs typeface="Tahoma" panose="020B0604030504040204" pitchFamily="34" charset="0"/>
              </a:rPr>
              <a:t>Funding</a:t>
            </a:r>
          </a:p>
          <a:p>
            <a:endParaRPr lang="en-US" sz="1800" dirty="0">
              <a:latin typeface="Tahoma" panose="020B0604030504040204" pitchFamily="34" charset="0"/>
              <a:ea typeface="Tahoma" panose="020B0604030504040204" pitchFamily="34" charset="0"/>
              <a:cs typeface="Tahoma" panose="020B0604030504040204" pitchFamily="34" charset="0"/>
            </a:endParaRPr>
          </a:p>
          <a:p>
            <a:r>
              <a:rPr lang="en-US" sz="1800" dirty="0">
                <a:latin typeface="Tahoma" panose="020B0604030504040204" pitchFamily="34" charset="0"/>
                <a:ea typeface="Tahoma" panose="020B0604030504040204" pitchFamily="34" charset="0"/>
                <a:cs typeface="Tahoma" panose="020B0604030504040204" pitchFamily="34" charset="0"/>
              </a:rPr>
              <a:t>Willingness to undertake infrastructural work / care / emotional </a:t>
            </a:r>
            <a:r>
              <a:rPr lang="en-US" sz="1800" dirty="0" err="1">
                <a:latin typeface="Tahoma" panose="020B0604030504040204" pitchFamily="34" charset="0"/>
                <a:ea typeface="Tahoma" panose="020B0604030504040204" pitchFamily="34" charset="0"/>
                <a:cs typeface="Tahoma" panose="020B0604030504040204" pitchFamily="34" charset="0"/>
              </a:rPr>
              <a:t>labour</a:t>
            </a:r>
            <a:r>
              <a:rPr lang="en-US" sz="1800" dirty="0">
                <a:latin typeface="Tahoma" panose="020B0604030504040204" pitchFamily="34" charset="0"/>
                <a:ea typeface="Tahoma" panose="020B0604030504040204" pitchFamily="34" charset="0"/>
                <a:cs typeface="Tahoma" panose="020B0604030504040204" pitchFamily="34" charset="0"/>
              </a:rPr>
              <a:t> / city-building</a:t>
            </a:r>
          </a:p>
          <a:p>
            <a:endParaRPr lang="en-US" sz="1800" dirty="0">
              <a:latin typeface="Tahoma" panose="020B0604030504040204" pitchFamily="34" charset="0"/>
              <a:ea typeface="Tahoma" panose="020B0604030504040204" pitchFamily="34" charset="0"/>
              <a:cs typeface="Tahoma" panose="020B0604030504040204" pitchFamily="34" charset="0"/>
            </a:endParaRPr>
          </a:p>
        </p:txBody>
      </p:sp>
      <p:pic>
        <p:nvPicPr>
          <p:cNvPr id="19" name="Picture 18">
            <a:extLst>
              <a:ext uri="{FF2B5EF4-FFF2-40B4-BE49-F238E27FC236}">
                <a16:creationId xmlns:a16="http://schemas.microsoft.com/office/drawing/2014/main" id="{89C9321F-E22B-CD4B-8F4B-4271076BFB2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53200" y="4500001"/>
            <a:ext cx="519113" cy="459786"/>
          </a:xfrm>
          <a:prstGeom prst="rect">
            <a:avLst/>
          </a:prstGeom>
        </p:spPr>
      </p:pic>
    </p:spTree>
    <p:extLst>
      <p:ext uri="{BB962C8B-B14F-4D97-AF65-F5344CB8AC3E}">
        <p14:creationId xmlns:p14="http://schemas.microsoft.com/office/powerpoint/2010/main" val="755380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CCEDB-5B7F-5C46-985B-88ECE863DA7E}"/>
              </a:ext>
            </a:extLst>
          </p:cNvPr>
          <p:cNvSpPr>
            <a:spLocks noGrp="1"/>
          </p:cNvSpPr>
          <p:nvPr>
            <p:ph type="title"/>
          </p:nvPr>
        </p:nvSpPr>
        <p:spPr>
          <a:xfrm>
            <a:off x="463826" y="2571750"/>
            <a:ext cx="8242852" cy="2437571"/>
          </a:xfrm>
        </p:spPr>
        <p:txBody>
          <a:bodyPr>
            <a:noAutofit/>
          </a:bodyPr>
          <a:lstStyle/>
          <a:p>
            <a:r>
              <a:rPr lang="en-US" sz="1600" b="1" dirty="0">
                <a:solidFill>
                  <a:schemeClr val="accent4">
                    <a:lumMod val="50000"/>
                  </a:schemeClr>
                </a:solidFill>
                <a:latin typeface="Tahoma" panose="020B0604030504040204" pitchFamily="34" charset="0"/>
                <a:ea typeface="Tahoma" panose="020B0604030504040204" pitchFamily="34" charset="0"/>
                <a:cs typeface="Tahoma" panose="020B0604030504040204" pitchFamily="34" charset="0"/>
              </a:rPr>
              <a:t>The Living Lab in numbers:</a:t>
            </a:r>
            <a:br>
              <a:rPr lang="en-US" sz="1600" dirty="0">
                <a:latin typeface="Tahoma" panose="020B0604030504040204" pitchFamily="34" charset="0"/>
                <a:ea typeface="Tahoma" panose="020B0604030504040204" pitchFamily="34" charset="0"/>
                <a:cs typeface="Tahoma" panose="020B0604030504040204" pitchFamily="34" charset="0"/>
              </a:rPr>
            </a:br>
            <a:br>
              <a:rPr lang="en-US" sz="1600" dirty="0">
                <a:latin typeface="Tahoma" panose="020B0604030504040204" pitchFamily="34" charset="0"/>
                <a:ea typeface="Tahoma" panose="020B0604030504040204" pitchFamily="34" charset="0"/>
                <a:cs typeface="Tahoma" panose="020B0604030504040204" pitchFamily="34" charset="0"/>
              </a:rPr>
            </a:br>
            <a:r>
              <a:rPr lang="en-US" sz="1600" dirty="0">
                <a:latin typeface="Tahoma" panose="020B0604030504040204" pitchFamily="34" charset="0"/>
                <a:ea typeface="Tahoma" panose="020B0604030504040204" pitchFamily="34" charset="0"/>
                <a:cs typeface="Tahoma" panose="020B0604030504040204" pitchFamily="34" charset="0"/>
              </a:rPr>
              <a:t>A collaboration across over 50 </a:t>
            </a:r>
            <a:r>
              <a:rPr lang="en-US" sz="1600" dirty="0" err="1">
                <a:latin typeface="Tahoma" panose="020B0604030504040204" pitchFamily="34" charset="0"/>
                <a:ea typeface="Tahoma" panose="020B0604030504040204" pitchFamily="34" charset="0"/>
                <a:cs typeface="Tahoma" panose="020B0604030504040204" pitchFamily="34" charset="0"/>
              </a:rPr>
              <a:t>organisations</a:t>
            </a:r>
            <a:r>
              <a:rPr lang="en-US" sz="1600" dirty="0">
                <a:latin typeface="Tahoma" panose="020B0604030504040204" pitchFamily="34" charset="0"/>
                <a:ea typeface="Tahoma" panose="020B0604030504040204" pitchFamily="34" charset="0"/>
                <a:cs typeface="Tahoma" panose="020B0604030504040204" pitchFamily="34" charset="0"/>
              </a:rPr>
              <a:t>, including two universities, Greater Manchester Combined Authority, </a:t>
            </a:r>
            <a:r>
              <a:rPr lang="en-US" sz="1600" dirty="0" err="1">
                <a:latin typeface="Tahoma" panose="020B0604030504040204" pitchFamily="34" charset="0"/>
                <a:ea typeface="Tahoma" panose="020B0604030504040204" pitchFamily="34" charset="0"/>
                <a:cs typeface="Tahoma" panose="020B0604030504040204" pitchFamily="34" charset="0"/>
              </a:rPr>
              <a:t>AgilityEco</a:t>
            </a:r>
            <a:r>
              <a:rPr lang="en-US" sz="1600" dirty="0">
                <a:latin typeface="Tahoma" panose="020B0604030504040204" pitchFamily="34" charset="0"/>
                <a:ea typeface="Tahoma" panose="020B0604030504040204" pitchFamily="34" charset="0"/>
                <a:cs typeface="Tahoma" panose="020B0604030504040204" pitchFamily="34" charset="0"/>
              </a:rPr>
              <a:t> (LEAP), and Groundwork</a:t>
            </a:r>
            <a:br>
              <a:rPr lang="en-US" sz="1600" dirty="0">
                <a:latin typeface="Tahoma" panose="020B0604030504040204" pitchFamily="34" charset="0"/>
                <a:ea typeface="Tahoma" panose="020B0604030504040204" pitchFamily="34" charset="0"/>
                <a:cs typeface="Tahoma" panose="020B0604030504040204" pitchFamily="34" charset="0"/>
              </a:rPr>
            </a:br>
            <a:br>
              <a:rPr lang="en-US" sz="1600" dirty="0">
                <a:latin typeface="Tahoma" panose="020B0604030504040204" pitchFamily="34" charset="0"/>
                <a:ea typeface="Tahoma" panose="020B0604030504040204" pitchFamily="34" charset="0"/>
                <a:cs typeface="Tahoma" panose="020B0604030504040204" pitchFamily="34" charset="0"/>
              </a:rPr>
            </a:br>
            <a:r>
              <a:rPr lang="en-US" sz="1600" dirty="0">
                <a:latin typeface="Tahoma" panose="020B0604030504040204" pitchFamily="34" charset="0"/>
                <a:ea typeface="Tahoma" panose="020B0604030504040204" pitchFamily="34" charset="0"/>
                <a:cs typeface="Tahoma" panose="020B0604030504040204" pitchFamily="34" charset="0"/>
              </a:rPr>
              <a:t>565 households received direct advice (386 home visits and 197 phone consultations), 341 referrals, 686 ‘small measures’, 303 follow-ups</a:t>
            </a:r>
            <a:br>
              <a:rPr lang="en-US" sz="1600" dirty="0">
                <a:latin typeface="Tahoma" panose="020B0604030504040204" pitchFamily="34" charset="0"/>
                <a:ea typeface="Tahoma" panose="020B0604030504040204" pitchFamily="34" charset="0"/>
                <a:cs typeface="Tahoma" panose="020B0604030504040204" pitchFamily="34" charset="0"/>
              </a:rPr>
            </a:br>
            <a:br>
              <a:rPr lang="en-US" sz="1600" dirty="0">
                <a:latin typeface="Tahoma" panose="020B0604030504040204" pitchFamily="34" charset="0"/>
                <a:ea typeface="Tahoma" panose="020B0604030504040204" pitchFamily="34" charset="0"/>
                <a:cs typeface="Tahoma" panose="020B0604030504040204" pitchFamily="34" charset="0"/>
              </a:rPr>
            </a:br>
            <a:r>
              <a:rPr lang="en-US" sz="1600" dirty="0">
                <a:latin typeface="Tahoma" panose="020B0604030504040204" pitchFamily="34" charset="0"/>
                <a:ea typeface="Tahoma" panose="020B0604030504040204" pitchFamily="34" charset="0"/>
                <a:cs typeface="Tahoma" panose="020B0604030504040204" pitchFamily="34" charset="0"/>
              </a:rPr>
              <a:t>10 energy cafés (5 online) with approximately 270 local residents. 9 Focus groups. </a:t>
            </a:r>
            <a:br>
              <a:rPr lang="en-US" sz="1600" dirty="0">
                <a:latin typeface="Tahoma" panose="020B0604030504040204" pitchFamily="34" charset="0"/>
                <a:ea typeface="Tahoma" panose="020B0604030504040204" pitchFamily="34" charset="0"/>
                <a:cs typeface="Tahoma" panose="020B0604030504040204" pitchFamily="34" charset="0"/>
              </a:rPr>
            </a:br>
            <a:br>
              <a:rPr lang="en-US" sz="1600" dirty="0">
                <a:latin typeface="Tahoma" panose="020B0604030504040204" pitchFamily="34" charset="0"/>
                <a:ea typeface="Tahoma" panose="020B0604030504040204" pitchFamily="34" charset="0"/>
                <a:cs typeface="Tahoma" panose="020B0604030504040204" pitchFamily="34" charset="0"/>
              </a:rPr>
            </a:br>
            <a:r>
              <a:rPr lang="en-US" sz="1600" dirty="0">
                <a:latin typeface="Tahoma" panose="020B0604030504040204" pitchFamily="34" charset="0"/>
                <a:ea typeface="Tahoma" panose="020B0604030504040204" pitchFamily="34" charset="0"/>
                <a:cs typeface="Tahoma" panose="020B0604030504040204" pitchFamily="34" charset="0"/>
              </a:rPr>
              <a:t>Estimated annual bill reduction of 8.47 per cent across the lifetime of the lab (June 2018-February 2021)</a:t>
            </a:r>
          </a:p>
        </p:txBody>
      </p:sp>
      <p:graphicFrame>
        <p:nvGraphicFramePr>
          <p:cNvPr id="4" name="Diagram 3">
            <a:extLst>
              <a:ext uri="{FF2B5EF4-FFF2-40B4-BE49-F238E27FC236}">
                <a16:creationId xmlns:a16="http://schemas.microsoft.com/office/drawing/2014/main" id="{B384D350-3900-234F-B970-749EA69E56E1}"/>
              </a:ext>
            </a:extLst>
          </p:cNvPr>
          <p:cNvGraphicFramePr/>
          <p:nvPr>
            <p:extLst>
              <p:ext uri="{D42A27DB-BD31-4B8C-83A1-F6EECF244321}">
                <p14:modId xmlns:p14="http://schemas.microsoft.com/office/powerpoint/2010/main" val="965555590"/>
              </p:ext>
            </p:extLst>
          </p:nvPr>
        </p:nvGraphicFramePr>
        <p:xfrm>
          <a:off x="1046921" y="103259"/>
          <a:ext cx="6970643" cy="2188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884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EEE3A2-1F64-7F46-AFA3-D8B1D6334A57}"/>
              </a:ext>
            </a:extLst>
          </p:cNvPr>
          <p:cNvPicPr/>
          <p:nvPr/>
        </p:nvPicPr>
        <p:blipFill>
          <a:blip r:embed="rId2"/>
          <a:stretch>
            <a:fillRect/>
          </a:stretch>
        </p:blipFill>
        <p:spPr>
          <a:xfrm>
            <a:off x="1139685" y="1057781"/>
            <a:ext cx="6824870" cy="4072467"/>
          </a:xfrm>
          <a:prstGeom prst="rect">
            <a:avLst/>
          </a:prstGeom>
        </p:spPr>
      </p:pic>
      <p:sp>
        <p:nvSpPr>
          <p:cNvPr id="5" name="Title 1">
            <a:extLst>
              <a:ext uri="{FF2B5EF4-FFF2-40B4-BE49-F238E27FC236}">
                <a16:creationId xmlns:a16="http://schemas.microsoft.com/office/drawing/2014/main" id="{8207743F-148C-9242-AB92-EC82AA5F68A2}"/>
              </a:ext>
            </a:extLst>
          </p:cNvPr>
          <p:cNvSpPr>
            <a:spLocks noGrp="1"/>
          </p:cNvSpPr>
          <p:nvPr>
            <p:ph type="title"/>
          </p:nvPr>
        </p:nvSpPr>
        <p:spPr>
          <a:xfrm>
            <a:off x="0" y="147523"/>
            <a:ext cx="9144000" cy="857250"/>
          </a:xfrm>
          <a:solidFill>
            <a:schemeClr val="accent4">
              <a:lumMod val="40000"/>
              <a:lumOff val="60000"/>
            </a:schemeClr>
          </a:solidFill>
        </p:spPr>
        <p:txBody>
          <a:bodyPr>
            <a:noAutofit/>
          </a:bodyPr>
          <a:lstStyle/>
          <a:p>
            <a:r>
              <a:rPr lang="en-US" sz="1800" dirty="0"/>
              <a:t>Further upgrades as a result of the advisor consultations, as a percentage of all households in the evaluation visits for Living Lab iterations 1, 2 and 3 (n=303)</a:t>
            </a:r>
          </a:p>
        </p:txBody>
      </p:sp>
    </p:spTree>
    <p:extLst>
      <p:ext uri="{BB962C8B-B14F-4D97-AF65-F5344CB8AC3E}">
        <p14:creationId xmlns:p14="http://schemas.microsoft.com/office/powerpoint/2010/main" val="1791946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35E81AA-2FBD-314D-8614-D5DE688B637F}"/>
              </a:ext>
            </a:extLst>
          </p:cNvPr>
          <p:cNvPicPr/>
          <p:nvPr/>
        </p:nvPicPr>
        <p:blipFill>
          <a:blip r:embed="rId2"/>
          <a:stretch>
            <a:fillRect/>
          </a:stretch>
        </p:blipFill>
        <p:spPr>
          <a:xfrm>
            <a:off x="1624910" y="1286010"/>
            <a:ext cx="5894180" cy="3736561"/>
          </a:xfrm>
          <a:prstGeom prst="rect">
            <a:avLst/>
          </a:prstGeom>
        </p:spPr>
      </p:pic>
      <p:sp>
        <p:nvSpPr>
          <p:cNvPr id="5" name="Title 1">
            <a:extLst>
              <a:ext uri="{FF2B5EF4-FFF2-40B4-BE49-F238E27FC236}">
                <a16:creationId xmlns:a16="http://schemas.microsoft.com/office/drawing/2014/main" id="{703804D0-FEEC-6844-8F57-B9C9B4C325B9}"/>
              </a:ext>
            </a:extLst>
          </p:cNvPr>
          <p:cNvSpPr>
            <a:spLocks noGrp="1"/>
          </p:cNvSpPr>
          <p:nvPr>
            <p:ph type="title"/>
          </p:nvPr>
        </p:nvSpPr>
        <p:spPr>
          <a:xfrm>
            <a:off x="0" y="293295"/>
            <a:ext cx="9144000" cy="857250"/>
          </a:xfrm>
          <a:solidFill>
            <a:schemeClr val="accent4">
              <a:lumMod val="40000"/>
              <a:lumOff val="60000"/>
            </a:schemeClr>
          </a:solidFill>
        </p:spPr>
        <p:txBody>
          <a:bodyPr>
            <a:noAutofit/>
          </a:bodyPr>
          <a:lstStyle/>
          <a:p>
            <a:r>
              <a:rPr lang="en-US" sz="2400" dirty="0"/>
              <a:t>Total numbers of further referrals in Living Lab iteration 3 (n=197)</a:t>
            </a:r>
            <a:endParaRPr lang="en-US" sz="1800" dirty="0"/>
          </a:p>
        </p:txBody>
      </p:sp>
    </p:spTree>
    <p:extLst>
      <p:ext uri="{BB962C8B-B14F-4D97-AF65-F5344CB8AC3E}">
        <p14:creationId xmlns:p14="http://schemas.microsoft.com/office/powerpoint/2010/main" val="3015668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1718C4C-1F4A-C140-B69A-55E1CF459D31}"/>
              </a:ext>
            </a:extLst>
          </p:cNvPr>
          <p:cNvSpPr>
            <a:spLocks noGrp="1"/>
          </p:cNvSpPr>
          <p:nvPr>
            <p:ph type="title"/>
          </p:nvPr>
        </p:nvSpPr>
        <p:spPr>
          <a:xfrm>
            <a:off x="0" y="269203"/>
            <a:ext cx="9144000" cy="857250"/>
          </a:xfrm>
          <a:solidFill>
            <a:schemeClr val="accent4">
              <a:lumMod val="40000"/>
              <a:lumOff val="60000"/>
            </a:schemeClr>
          </a:solidFill>
        </p:spPr>
        <p:txBody>
          <a:bodyPr>
            <a:noAutofit/>
          </a:bodyPr>
          <a:lstStyle/>
          <a:p>
            <a:r>
              <a:rPr lang="en-US" sz="2000" dirty="0"/>
              <a:t>Percentage shares of households reporting the ‘inability to pay bills on time’, in the first advisor visit, and in evaluation visits for each Living Lab round (n=303)</a:t>
            </a:r>
          </a:p>
        </p:txBody>
      </p:sp>
      <p:pic>
        <p:nvPicPr>
          <p:cNvPr id="7" name="Picture 6">
            <a:extLst>
              <a:ext uri="{FF2B5EF4-FFF2-40B4-BE49-F238E27FC236}">
                <a16:creationId xmlns:a16="http://schemas.microsoft.com/office/drawing/2014/main" id="{D90F0358-5FD0-5349-929F-460E6DF15D2A}"/>
              </a:ext>
            </a:extLst>
          </p:cNvPr>
          <p:cNvPicPr>
            <a:picLocks noChangeAspect="1"/>
          </p:cNvPicPr>
          <p:nvPr/>
        </p:nvPicPr>
        <p:blipFill>
          <a:blip r:embed="rId2"/>
          <a:stretch>
            <a:fillRect/>
          </a:stretch>
        </p:blipFill>
        <p:spPr>
          <a:xfrm>
            <a:off x="1294822" y="1310987"/>
            <a:ext cx="6242050" cy="3755662"/>
          </a:xfrm>
          <a:prstGeom prst="rect">
            <a:avLst/>
          </a:prstGeom>
        </p:spPr>
      </p:pic>
    </p:spTree>
    <p:extLst>
      <p:ext uri="{BB962C8B-B14F-4D97-AF65-F5344CB8AC3E}">
        <p14:creationId xmlns:p14="http://schemas.microsoft.com/office/powerpoint/2010/main" val="1313320611"/>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UoM Light Gre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UoM Light Grey.potx</Template>
  <TotalTime>20747</TotalTime>
  <Words>765</Words>
  <Application>Microsoft Macintosh PowerPoint</Application>
  <PresentationFormat>On-screen Show (16:9)</PresentationFormat>
  <Paragraphs>78</Paragraphs>
  <Slides>14</Slides>
  <Notes>2</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14</vt:i4>
      </vt:variant>
    </vt:vector>
  </HeadingPairs>
  <TitlesOfParts>
    <vt:vector size="28" baseType="lpstr">
      <vt:lpstr>Arial</vt:lpstr>
      <vt:lpstr>Calibri</vt:lpstr>
      <vt:lpstr>Calibri Light</vt:lpstr>
      <vt:lpstr>Century Gothic</vt:lpstr>
      <vt:lpstr>Courier New</vt:lpstr>
      <vt:lpstr>Palatino Linotype</vt:lpstr>
      <vt:lpstr>Symbol</vt:lpstr>
      <vt:lpstr>Tahoma</vt:lpstr>
      <vt:lpstr>Verdana</vt:lpstr>
      <vt:lpstr>Office Theme</vt:lpstr>
      <vt:lpstr>2_UoM Light Grey</vt:lpstr>
      <vt:lpstr>2_Office Theme</vt:lpstr>
      <vt:lpstr>3_Office Theme</vt:lpstr>
      <vt:lpstr>1_Office Theme</vt:lpstr>
      <vt:lpstr>PowerPoint Presentation</vt:lpstr>
      <vt:lpstr>PowerPoint Presentation</vt:lpstr>
      <vt:lpstr>PowerPoint Presentation</vt:lpstr>
      <vt:lpstr>PowerPoint Presentation</vt:lpstr>
      <vt:lpstr>Building an urban living lab on energy poverty:  What does it take?</vt:lpstr>
      <vt:lpstr>The Living Lab in numbers:  A collaboration across over 50 organisations, including two universities, Greater Manchester Combined Authority, AgilityEco (LEAP), and Groundwork  565 households received direct advice (386 home visits and 197 phone consultations), 341 referrals, 686 ‘small measures’, 303 follow-ups  10 energy cafés (5 online) with approximately 270 local residents. 9 Focus groups.   Estimated annual bill reduction of 8.47 per cent across the lifetime of the lab (June 2018-February 2021)</vt:lpstr>
      <vt:lpstr>Further upgrades as a result of the advisor consultations, as a percentage of all households in the evaluation visits for Living Lab iterations 1, 2 and 3 (n=303)</vt:lpstr>
      <vt:lpstr>Total numbers of further referrals in Living Lab iteration 3 (n=197)</vt:lpstr>
      <vt:lpstr>Percentage shares of households reporting the ‘inability to pay bills on time’, in the first advisor visit, and in evaluation visits for each Living Lab round (n=303)</vt:lpstr>
      <vt:lpstr>PowerPoint Presentation</vt:lpstr>
      <vt:lpstr>Qualitative data</vt:lpstr>
      <vt:lpstr>Energy ‘cafes’</vt:lpstr>
      <vt:lpstr>PowerPoint Presentation</vt:lpstr>
      <vt:lpstr>THANK YOU  stefanbuzar</vt:lpstr>
    </vt:vector>
  </TitlesOfParts>
  <Company>The 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Davies</dc:creator>
  <cp:lastModifiedBy>Stefan Bouzarovski</cp:lastModifiedBy>
  <cp:revision>232</cp:revision>
  <dcterms:created xsi:type="dcterms:W3CDTF">2012-10-09T11:45:25Z</dcterms:created>
  <dcterms:modified xsi:type="dcterms:W3CDTF">2021-06-08T10:56:50Z</dcterms:modified>
</cp:coreProperties>
</file>