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05" r:id="rId1"/>
  </p:sldMasterIdLst>
  <p:notesMasterIdLst>
    <p:notesMasterId r:id="rId12"/>
  </p:notesMasterIdLst>
  <p:handoutMasterIdLst>
    <p:handoutMasterId r:id="rId13"/>
  </p:handoutMasterIdLst>
  <p:sldIdLst>
    <p:sldId id="357" r:id="rId2"/>
    <p:sldId id="436" r:id="rId3"/>
    <p:sldId id="458" r:id="rId4"/>
    <p:sldId id="425" r:id="rId5"/>
    <p:sldId id="456" r:id="rId6"/>
    <p:sldId id="455" r:id="rId7"/>
    <p:sldId id="439" r:id="rId8"/>
    <p:sldId id="437" r:id="rId9"/>
    <p:sldId id="459" r:id="rId10"/>
    <p:sldId id="384" r:id="rId11"/>
  </p:sldIdLst>
  <p:sldSz cx="9144000" cy="5143500" type="screen16x9"/>
  <p:notesSz cx="6735763" cy="9866313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èlia" initials="l" lastIdx="9" clrIdx="0"/>
  <p:cmAuthor id="2" name="Ana Ochoa" initials="AO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BA2A"/>
    <a:srgbClr val="2D95EC"/>
    <a:srgbClr val="FFFFFF"/>
    <a:srgbClr val="BBCBC2"/>
    <a:srgbClr val="FF8826"/>
    <a:srgbClr val="0099CC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Estilo oscuro 1 - Énfasis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C89EF96-8CEA-46FF-86C4-4CE0E7609802}" styleName="Estilo claro 3 - Énfasis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Énfasis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Énfasis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2DE63D5-997A-4646-A377-4702673A728D}" styleName="Estilo claro 2 - Énfasis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Estilo claro 2 - Énfasis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Estilo claro 3 - Énfasis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Estilo claro 1 - Énfasis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1832" autoAdjust="0"/>
  </p:normalViewPr>
  <p:slideViewPr>
    <p:cSldViewPr snapToGrid="0" snapToObjects="1">
      <p:cViewPr varScale="1">
        <p:scale>
          <a:sx n="84" d="100"/>
          <a:sy n="84" d="100"/>
        </p:scale>
        <p:origin x="-764" y="-68"/>
      </p:cViewPr>
      <p:guideLst>
        <p:guide orient="horz" pos="2160"/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2" d="100"/>
          <a:sy n="82" d="100"/>
        </p:scale>
        <p:origin x="-3966" y="-84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565" cy="494981"/>
          </a:xfrm>
          <a:prstGeom prst="rect">
            <a:avLst/>
          </a:prstGeom>
        </p:spPr>
        <p:txBody>
          <a:bodyPr vert="horz" lIns="91063" tIns="45533" rIns="91063" bIns="45533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14627" y="0"/>
            <a:ext cx="2919565" cy="494981"/>
          </a:xfrm>
          <a:prstGeom prst="rect">
            <a:avLst/>
          </a:prstGeom>
        </p:spPr>
        <p:txBody>
          <a:bodyPr vert="horz" lIns="91063" tIns="45533" rIns="91063" bIns="45533" rtlCol="0"/>
          <a:lstStyle>
            <a:lvl1pPr algn="r">
              <a:defRPr sz="1200"/>
            </a:lvl1pPr>
          </a:lstStyle>
          <a:p>
            <a:fld id="{3776E6E9-582D-4390-81E7-97747E661A6E}" type="datetimeFigureOut">
              <a:rPr lang="es-ES" smtClean="0"/>
              <a:t>14/06/2021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1" y="9371333"/>
            <a:ext cx="2919565" cy="494981"/>
          </a:xfrm>
          <a:prstGeom prst="rect">
            <a:avLst/>
          </a:prstGeom>
        </p:spPr>
        <p:txBody>
          <a:bodyPr vert="horz" lIns="91063" tIns="45533" rIns="91063" bIns="45533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14627" y="9371333"/>
            <a:ext cx="2919565" cy="494981"/>
          </a:xfrm>
          <a:prstGeom prst="rect">
            <a:avLst/>
          </a:prstGeom>
        </p:spPr>
        <p:txBody>
          <a:bodyPr vert="horz" lIns="91063" tIns="45533" rIns="91063" bIns="45533" rtlCol="0" anchor="b"/>
          <a:lstStyle>
            <a:lvl1pPr algn="r">
              <a:defRPr sz="1200"/>
            </a:lvl1pPr>
          </a:lstStyle>
          <a:p>
            <a:fld id="{08559D4F-64FC-464A-AAC9-4CF6E054B33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37075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19413" cy="493713"/>
          </a:xfrm>
          <a:prstGeom prst="rect">
            <a:avLst/>
          </a:prstGeom>
        </p:spPr>
        <p:txBody>
          <a:bodyPr vert="horz" lIns="91438" tIns="45718" rIns="91438" bIns="45718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14763" y="2"/>
            <a:ext cx="2919412" cy="493713"/>
          </a:xfrm>
          <a:prstGeom prst="rect">
            <a:avLst/>
          </a:prstGeom>
        </p:spPr>
        <p:txBody>
          <a:bodyPr vert="horz" lIns="91438" tIns="45718" rIns="91438" bIns="45718" rtlCol="0"/>
          <a:lstStyle>
            <a:lvl1pPr algn="r">
              <a:defRPr sz="1200"/>
            </a:lvl1pPr>
          </a:lstStyle>
          <a:p>
            <a:fld id="{9FC7B952-FD98-469D-9F02-6CF9C48B7670}" type="datetimeFigureOut">
              <a:rPr lang="es-ES" smtClean="0"/>
              <a:pPr/>
              <a:t>14/06/2021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8" tIns="45718" rIns="91438" bIns="45718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3102" y="4686300"/>
            <a:ext cx="5389563" cy="4440238"/>
          </a:xfrm>
          <a:prstGeom prst="rect">
            <a:avLst/>
          </a:prstGeom>
        </p:spPr>
        <p:txBody>
          <a:bodyPr vert="horz" lIns="91438" tIns="45718" rIns="91438" bIns="45718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2" y="9371013"/>
            <a:ext cx="2919413" cy="493712"/>
          </a:xfrm>
          <a:prstGeom prst="rect">
            <a:avLst/>
          </a:prstGeom>
        </p:spPr>
        <p:txBody>
          <a:bodyPr vert="horz" lIns="91438" tIns="45718" rIns="91438" bIns="45718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38" tIns="45718" rIns="91438" bIns="45718" rtlCol="0" anchor="b"/>
          <a:lstStyle>
            <a:lvl1pPr algn="r">
              <a:defRPr sz="1200"/>
            </a:lvl1pPr>
          </a:lstStyle>
          <a:p>
            <a:fld id="{D55FB9D3-0F69-4D94-AD78-897459D5D8F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0539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5FB9D3-0F69-4D94-AD78-897459D5D8F2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8779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5FB9D3-0F69-4D94-AD78-897459D5D8F2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3777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79D58-C808-484A-8409-F7CC8A65D760}" type="datetimeFigureOut">
              <a:rPr lang="es-ES_tradnl" smtClean="0"/>
              <a:pPr/>
              <a:t>14/06/2021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54D6E-BF6E-5F4D-AF5C-A2CF810E5638}" type="slidenum">
              <a:rPr lang="es-ES_tradnl" smtClean="0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31906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79D58-C808-484A-8409-F7CC8A65D760}" type="datetimeFigureOut">
              <a:rPr lang="es-ES_tradnl" smtClean="0"/>
              <a:pPr/>
              <a:t>14/06/2021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54D6E-BF6E-5F4D-AF5C-A2CF810E5638}" type="slidenum">
              <a:rPr lang="es-ES_tradnl" smtClean="0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92778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79D58-C808-484A-8409-F7CC8A65D760}" type="datetimeFigureOut">
              <a:rPr lang="es-ES_tradnl" smtClean="0"/>
              <a:pPr/>
              <a:t>14/06/2021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54D6E-BF6E-5F4D-AF5C-A2CF810E5638}" type="slidenum">
              <a:rPr lang="es-ES_tradnl" smtClean="0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46943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79D58-C808-484A-8409-F7CC8A65D760}" type="datetimeFigureOut">
              <a:rPr lang="es-ES_tradnl" smtClean="0"/>
              <a:pPr/>
              <a:t>14/06/2021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Text Box 9">
            <a:extLst>
              <a:ext uri="{FF2B5EF4-FFF2-40B4-BE49-F238E27FC236}">
                <a16:creationId xmlns="" xmlns:a16="http://schemas.microsoft.com/office/drawing/2014/main" id="{AA62BB78-0770-49EA-B442-B3E7733937B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16965" y="4497498"/>
            <a:ext cx="19431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100000"/>
                    <a:lumOff val="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>
                    <a:lumMod val="95000"/>
                    <a:lumOff val="5000"/>
                  </a:schemeClr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es-ES_tradnl" sz="900" dirty="0" err="1">
                <a:solidFill>
                  <a:srgbClr val="9E989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Program</a:t>
            </a:r>
            <a:r>
              <a:rPr lang="es-ES_tradnl" sz="900" dirty="0">
                <a:solidFill>
                  <a:srgbClr val="9E989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of:</a:t>
            </a:r>
            <a:endParaRPr lang="ca-ES" sz="900" dirty="0">
              <a:solidFill>
                <a:srgbClr val="9E9890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s-ES_tradnl" sz="9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ca-ES" sz="900" dirty="0">
              <a:solidFill>
                <a:srgbClr val="9E9890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 Box 11">
            <a:extLst>
              <a:ext uri="{FF2B5EF4-FFF2-40B4-BE49-F238E27FC236}">
                <a16:creationId xmlns="" xmlns:a16="http://schemas.microsoft.com/office/drawing/2014/main" id="{6DCFDAB9-103D-42DC-87EE-0C9312AFDA5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665099" y="4491583"/>
            <a:ext cx="1537335" cy="253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100000"/>
                    <a:lumOff val="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>
                    <a:lumMod val="95000"/>
                    <a:lumOff val="5000"/>
                  </a:schemeClr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ca-ES" sz="900" dirty="0" err="1">
                <a:solidFill>
                  <a:srgbClr val="9E989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Coordinated</a:t>
            </a:r>
            <a:r>
              <a:rPr lang="ca-ES" sz="900" dirty="0">
                <a:solidFill>
                  <a:srgbClr val="9E989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ca-ES" sz="900" dirty="0" err="1">
                <a:solidFill>
                  <a:srgbClr val="9E989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by</a:t>
            </a:r>
            <a:r>
              <a:rPr lang="es-ES_tradnl" sz="900" dirty="0">
                <a:solidFill>
                  <a:srgbClr val="9E989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:</a:t>
            </a:r>
            <a:endParaRPr lang="ca-ES" sz="900" dirty="0">
              <a:solidFill>
                <a:srgbClr val="9E9890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25 Imagen" descr="Ajuntament_Barcelona.jpg">
            <a:extLst>
              <a:ext uri="{FF2B5EF4-FFF2-40B4-BE49-F238E27FC236}">
                <a16:creationId xmlns="" xmlns:a16="http://schemas.microsoft.com/office/drawing/2014/main" id="{8F2F206A-4030-4ABB-8053-72BC9F052905}"/>
              </a:ext>
            </a:extLst>
          </p:cNvPr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212219" y="4744471"/>
            <a:ext cx="1378585" cy="270035"/>
          </a:xfrm>
          <a:prstGeom prst="rect">
            <a:avLst/>
          </a:prstGeom>
        </p:spPr>
      </p:pic>
      <p:pic>
        <p:nvPicPr>
          <p:cNvPr id="10" name="0 Imagen">
            <a:extLst>
              <a:ext uri="{FF2B5EF4-FFF2-40B4-BE49-F238E27FC236}">
                <a16:creationId xmlns="" xmlns:a16="http://schemas.microsoft.com/office/drawing/2014/main" id="{0DAEAF8D-0B2B-4632-8810-CB0367BFE5F1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999" y="4767808"/>
            <a:ext cx="904875" cy="280988"/>
          </a:xfrm>
          <a:prstGeom prst="rect">
            <a:avLst/>
          </a:prstGeom>
        </p:spPr>
      </p:pic>
      <p:sp>
        <p:nvSpPr>
          <p:cNvPr id="11" name="Text Box 11">
            <a:extLst>
              <a:ext uri="{FF2B5EF4-FFF2-40B4-BE49-F238E27FC236}">
                <a16:creationId xmlns="" xmlns:a16="http://schemas.microsoft.com/office/drawing/2014/main" id="{74187D0B-BE39-49E1-BB82-FD3B3F3FFCF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922399" y="4489678"/>
            <a:ext cx="1537335" cy="253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100000"/>
                    <a:lumOff val="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>
                    <a:lumMod val="95000"/>
                    <a:lumOff val="5000"/>
                  </a:schemeClr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ca-ES" sz="900" dirty="0" err="1">
                <a:solidFill>
                  <a:srgbClr val="9E989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Executed</a:t>
            </a:r>
            <a:r>
              <a:rPr lang="ca-ES" sz="900" dirty="0">
                <a:solidFill>
                  <a:srgbClr val="9E989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in </a:t>
            </a:r>
            <a:r>
              <a:rPr lang="ca-ES" sz="900" dirty="0" err="1">
                <a:solidFill>
                  <a:srgbClr val="9E989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territory</a:t>
            </a:r>
            <a:r>
              <a:rPr lang="ca-ES" sz="900" dirty="0">
                <a:solidFill>
                  <a:srgbClr val="9E989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ca-ES" sz="900" dirty="0" err="1">
                <a:solidFill>
                  <a:srgbClr val="9E989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by</a:t>
            </a:r>
            <a:r>
              <a:rPr lang="es-ES_tradnl" sz="900" dirty="0">
                <a:solidFill>
                  <a:srgbClr val="9E989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:</a:t>
            </a:r>
            <a:endParaRPr lang="ca-ES" sz="900" dirty="0">
              <a:solidFill>
                <a:srgbClr val="9E9890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0 Imagen">
            <a:extLst>
              <a:ext uri="{FF2B5EF4-FFF2-40B4-BE49-F238E27FC236}">
                <a16:creationId xmlns="" xmlns:a16="http://schemas.microsoft.com/office/drawing/2014/main" id="{D18268B4-7A7C-43A6-921E-83F8965F767E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570" y="4770189"/>
            <a:ext cx="781050" cy="249555"/>
          </a:xfrm>
          <a:prstGeom prst="rect">
            <a:avLst/>
          </a:prstGeom>
        </p:spPr>
      </p:pic>
      <p:pic>
        <p:nvPicPr>
          <p:cNvPr id="16" name="0 Imagen">
            <a:extLst>
              <a:ext uri="{FF2B5EF4-FFF2-40B4-BE49-F238E27FC236}">
                <a16:creationId xmlns="" xmlns:a16="http://schemas.microsoft.com/office/drawing/2014/main" id="{F84467E0-0D25-4D2F-AA7F-DD27E9CA7C17}"/>
              </a:ext>
            </a:extLst>
          </p:cNvPr>
          <p:cNvPicPr/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599" y="4741615"/>
            <a:ext cx="485775" cy="364331"/>
          </a:xfrm>
          <a:prstGeom prst="rect">
            <a:avLst/>
          </a:prstGeom>
        </p:spPr>
      </p:pic>
      <p:pic>
        <p:nvPicPr>
          <p:cNvPr id="17" name="0 Imagen">
            <a:extLst>
              <a:ext uri="{FF2B5EF4-FFF2-40B4-BE49-F238E27FC236}">
                <a16:creationId xmlns="" xmlns:a16="http://schemas.microsoft.com/office/drawing/2014/main" id="{EB09EFAA-F88C-433D-A00E-D2075B49F77C}"/>
              </a:ext>
            </a:extLst>
          </p:cNvPr>
          <p:cNvPicPr/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494" y="4771617"/>
            <a:ext cx="786765" cy="300038"/>
          </a:xfrm>
          <a:prstGeom prst="rect">
            <a:avLst/>
          </a:prstGeom>
        </p:spPr>
      </p:pic>
      <p:pic>
        <p:nvPicPr>
          <p:cNvPr id="18" name="0 Imagen">
            <a:extLst>
              <a:ext uri="{FF2B5EF4-FFF2-40B4-BE49-F238E27FC236}">
                <a16:creationId xmlns="" xmlns:a16="http://schemas.microsoft.com/office/drawing/2014/main" id="{7E99CEEE-D14A-4330-8C91-D20F64180036}"/>
              </a:ext>
            </a:extLst>
          </p:cNvPr>
          <p:cNvPicPr/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770" y="4771617"/>
            <a:ext cx="786214" cy="249558"/>
          </a:xfrm>
          <a:prstGeom prst="rect">
            <a:avLst/>
          </a:prstGeom>
        </p:spPr>
      </p:pic>
      <p:pic>
        <p:nvPicPr>
          <p:cNvPr id="19" name="0 Imagen">
            <a:extLst>
              <a:ext uri="{FF2B5EF4-FFF2-40B4-BE49-F238E27FC236}">
                <a16:creationId xmlns="" xmlns:a16="http://schemas.microsoft.com/office/drawing/2014/main" id="{9145E93A-3E96-40E0-A894-04FCD8EDE05F}"/>
              </a:ext>
            </a:extLst>
          </p:cNvPr>
          <p:cNvPicPr/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18" t="23967" r="35990" b="27272"/>
          <a:stretch/>
        </p:blipFill>
        <p:spPr bwMode="auto">
          <a:xfrm>
            <a:off x="4015105" y="4770189"/>
            <a:ext cx="862330" cy="2786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79D58-C808-484A-8409-F7CC8A65D760}" type="datetimeFigureOut">
              <a:rPr lang="es-ES_tradnl" smtClean="0"/>
              <a:pPr/>
              <a:t>14/06/2021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54D6E-BF6E-5F4D-AF5C-A2CF810E5638}" type="slidenum">
              <a:rPr lang="es-ES_tradnl" smtClean="0"/>
              <a:pPr/>
              <a:t>‹#›</a:t>
            </a:fld>
            <a:endParaRPr lang="es-ES_tradnl"/>
          </a:p>
        </p:txBody>
      </p:sp>
      <p:pic>
        <p:nvPicPr>
          <p:cNvPr id="11" name="25 Imagen" descr="Ajuntament_Barcelona.jpg">
            <a:extLst>
              <a:ext uri="{FF2B5EF4-FFF2-40B4-BE49-F238E27FC236}">
                <a16:creationId xmlns="" xmlns:a16="http://schemas.microsoft.com/office/drawing/2014/main" id="{EDFC1580-C577-48A6-AD17-1C59BA4C1F20}"/>
              </a:ext>
            </a:extLst>
          </p:cNvPr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8364" y="110867"/>
            <a:ext cx="1378585" cy="332003"/>
          </a:xfrm>
          <a:prstGeom prst="rect">
            <a:avLst/>
          </a:prstGeom>
        </p:spPr>
      </p:pic>
      <p:pic>
        <p:nvPicPr>
          <p:cNvPr id="9" name="Imagen 3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613" y="82015"/>
            <a:ext cx="1287457" cy="5053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270CAB9B-E048-4163-BBB4-AF651B730C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0000" y="135000"/>
            <a:ext cx="432816" cy="42817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="" xmlns:a16="http://schemas.microsoft.com/office/drawing/2014/main" id="{D3BF09CA-C04D-4E50-8638-B34AADB72F5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4410650"/>
            <a:ext cx="1021556" cy="696516"/>
          </a:xfrm>
          <a:prstGeom prst="rect">
            <a:avLst/>
          </a:prstGeom>
        </p:spPr>
      </p:pic>
      <p:pic>
        <p:nvPicPr>
          <p:cNvPr id="5" name="Imagen 3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4592" y="4584111"/>
            <a:ext cx="1392795" cy="5046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79D58-C808-484A-8409-F7CC8A65D760}" type="datetimeFigureOut">
              <a:rPr lang="es-ES_tradnl" smtClean="0"/>
              <a:pPr/>
              <a:t>14/06/2021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54D6E-BF6E-5F4D-AF5C-A2CF810E5638}" type="slidenum">
              <a:rPr lang="es-ES_tradnl" smtClean="0"/>
              <a:pPr/>
              <a:t>‹#›</a:t>
            </a:fld>
            <a:endParaRPr lang="es-ES_tradnl"/>
          </a:p>
        </p:txBody>
      </p:sp>
      <p:pic>
        <p:nvPicPr>
          <p:cNvPr id="7" name="Imagen 9">
            <a:extLst>
              <a:ext uri="{FF2B5EF4-FFF2-40B4-BE49-F238E27FC236}">
                <a16:creationId xmlns="" xmlns:a16="http://schemas.microsoft.com/office/drawing/2014/main" id="{B942706C-21B8-4EED-A606-CDA6DBE91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16000" y="88651"/>
            <a:ext cx="1505712" cy="468630"/>
          </a:xfrm>
          <a:prstGeom prst="rect">
            <a:avLst/>
          </a:prstGeom>
        </p:spPr>
      </p:pic>
      <p:pic>
        <p:nvPicPr>
          <p:cNvPr id="8" name="25 Imagen" descr="Ajuntament_Barcelona.jpg">
            <a:extLst>
              <a:ext uri="{FF2B5EF4-FFF2-40B4-BE49-F238E27FC236}">
                <a16:creationId xmlns="" xmlns:a16="http://schemas.microsoft.com/office/drawing/2014/main" id="{EDFC1580-C577-48A6-AD17-1C59BA4C1F20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57201" y="171688"/>
            <a:ext cx="1378585" cy="27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55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79D58-C808-484A-8409-F7CC8A65D760}" type="datetimeFigureOut">
              <a:rPr lang="es-ES_tradnl" smtClean="0"/>
              <a:pPr/>
              <a:t>14/06/2021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54D6E-BF6E-5F4D-AF5C-A2CF810E5638}" type="slidenum">
              <a:rPr lang="es-ES_tradnl" smtClean="0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26075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79D58-C808-484A-8409-F7CC8A65D760}" type="datetimeFigureOut">
              <a:rPr lang="es-ES_tradnl" smtClean="0"/>
              <a:pPr/>
              <a:t>14/06/2021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54D6E-BF6E-5F4D-AF5C-A2CF810E5638}" type="slidenum">
              <a:rPr lang="es-ES_tradnl" smtClean="0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69676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31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31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79D58-C808-484A-8409-F7CC8A65D760}" type="datetimeFigureOut">
              <a:rPr lang="es-ES_tradnl" smtClean="0"/>
              <a:pPr/>
              <a:t>14/06/2021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54D6E-BF6E-5F4D-AF5C-A2CF810E5638}" type="slidenum">
              <a:rPr lang="es-ES_tradnl" smtClean="0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12894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79D58-C808-484A-8409-F7CC8A65D760}" type="datetimeFigureOut">
              <a:rPr lang="es-ES_tradnl" smtClean="0"/>
              <a:pPr/>
              <a:t>14/06/2021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54D6E-BF6E-5F4D-AF5C-A2CF810E5638}" type="slidenum">
              <a:rPr lang="es-ES_tradnl" smtClean="0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04780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79D58-C808-484A-8409-F7CC8A65D760}" type="datetimeFigureOut">
              <a:rPr lang="es-ES_tradnl" smtClean="0"/>
              <a:pPr/>
              <a:t>14/06/2021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54D6E-BF6E-5F4D-AF5C-A2CF810E5638}" type="slidenum">
              <a:rPr lang="es-ES_tradnl" smtClean="0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2914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79D58-C808-484A-8409-F7CC8A65D760}" type="datetimeFigureOut">
              <a:rPr lang="es-ES_tradnl" smtClean="0"/>
              <a:pPr/>
              <a:t>14/06/2021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54D6E-BF6E-5F4D-AF5C-A2CF810E5638}" type="slidenum">
              <a:rPr lang="es-ES_tradnl" smtClean="0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38285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ca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79D58-C808-484A-8409-F7CC8A65D760}" type="datetimeFigureOut">
              <a:rPr lang="es-ES_tradnl" smtClean="0"/>
              <a:pPr/>
              <a:t>14/06/2021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54D6E-BF6E-5F4D-AF5C-A2CF810E5638}" type="slidenum">
              <a:rPr lang="es-ES_tradnl" smtClean="0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30469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79D58-C808-484A-8409-F7CC8A65D760}" type="datetimeFigureOut">
              <a:rPr lang="es-ES_tradnl" smtClean="0"/>
              <a:pPr/>
              <a:t>14/06/2021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4767265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476726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54D6E-BF6E-5F4D-AF5C-A2CF810E5638}" type="slidenum">
              <a:rPr lang="es-ES_tradnl" smtClean="0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6253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02" r:id="rId13"/>
    <p:sldLayoutId id="214748390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Título"/>
          <p:cNvSpPr txBox="1">
            <a:spLocks/>
          </p:cNvSpPr>
          <p:nvPr/>
        </p:nvSpPr>
        <p:spPr>
          <a:xfrm>
            <a:off x="683568" y="962422"/>
            <a:ext cx="8079432" cy="198760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a-ES" sz="3600" b="1" dirty="0">
                <a:solidFill>
                  <a:srgbClr val="0070C0"/>
                </a:solidFill>
              </a:rPr>
              <a:t>Punts d’Assessorament Energètic</a:t>
            </a:r>
          </a:p>
          <a:p>
            <a:pPr algn="r"/>
            <a:r>
              <a:rPr lang="ca-ES" sz="3600" b="1" dirty="0">
                <a:solidFill>
                  <a:srgbClr val="0070C0"/>
                </a:solidFill>
              </a:rPr>
              <a:t>(</a:t>
            </a:r>
            <a:r>
              <a:rPr lang="ca-ES" sz="3600" b="1" dirty="0" err="1">
                <a:solidFill>
                  <a:srgbClr val="0070C0"/>
                </a:solidFill>
              </a:rPr>
              <a:t>Energy</a:t>
            </a:r>
            <a:r>
              <a:rPr lang="ca-ES" sz="3600" b="1" dirty="0">
                <a:solidFill>
                  <a:srgbClr val="0070C0"/>
                </a:solidFill>
              </a:rPr>
              <a:t> </a:t>
            </a:r>
            <a:r>
              <a:rPr lang="ca-ES" sz="3600" b="1" dirty="0" err="1">
                <a:solidFill>
                  <a:srgbClr val="0070C0"/>
                </a:solidFill>
              </a:rPr>
              <a:t>Advice</a:t>
            </a:r>
            <a:r>
              <a:rPr lang="ca-ES" sz="3600" b="1" dirty="0">
                <a:solidFill>
                  <a:srgbClr val="0070C0"/>
                </a:solidFill>
              </a:rPr>
              <a:t> </a:t>
            </a:r>
            <a:r>
              <a:rPr lang="ca-ES" sz="3600" b="1" dirty="0" err="1">
                <a:solidFill>
                  <a:srgbClr val="0070C0"/>
                </a:solidFill>
              </a:rPr>
              <a:t>Points</a:t>
            </a:r>
            <a:r>
              <a:rPr lang="ca-ES" sz="3600" b="1" dirty="0">
                <a:solidFill>
                  <a:srgbClr val="0070C0"/>
                </a:solidFill>
              </a:rPr>
              <a:t>)</a:t>
            </a:r>
          </a:p>
          <a:p>
            <a:pPr algn="r"/>
            <a:r>
              <a:rPr lang="en-US" sz="2400" dirty="0"/>
              <a:t>Detection and reduction of energy poverty service and improvement of efficiency in the housing of vulnerable people</a:t>
            </a:r>
            <a:endParaRPr lang="ca-ES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4 Subtítulo"/>
          <p:cNvSpPr txBox="1">
            <a:spLocks/>
          </p:cNvSpPr>
          <p:nvPr/>
        </p:nvSpPr>
        <p:spPr>
          <a:xfrm>
            <a:off x="575556" y="3146517"/>
            <a:ext cx="7992888" cy="115212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a-ES" sz="2400" b="1" dirty="0" err="1"/>
              <a:t>The</a:t>
            </a:r>
            <a:r>
              <a:rPr lang="ca-ES" sz="2400" b="1" dirty="0"/>
              <a:t> New </a:t>
            </a:r>
            <a:r>
              <a:rPr lang="ca-ES" sz="2400" b="1" dirty="0" err="1"/>
              <a:t>Energy</a:t>
            </a:r>
            <a:r>
              <a:rPr lang="ca-ES" sz="2400" b="1" dirty="0"/>
              <a:t> </a:t>
            </a:r>
            <a:r>
              <a:rPr lang="ca-ES" sz="2400" b="1" dirty="0" err="1"/>
              <a:t>Poverty</a:t>
            </a:r>
            <a:r>
              <a:rPr lang="ca-ES" sz="2400" b="1" dirty="0"/>
              <a:t> </a:t>
            </a:r>
            <a:r>
              <a:rPr lang="ca-ES" sz="2400" b="1" dirty="0" err="1"/>
              <a:t>Advisory</a:t>
            </a:r>
            <a:r>
              <a:rPr lang="ca-ES" sz="2400" b="1" dirty="0"/>
              <a:t> </a:t>
            </a:r>
            <a:r>
              <a:rPr lang="ca-ES" sz="2400" b="1" dirty="0" err="1"/>
              <a:t>Hub</a:t>
            </a:r>
            <a:r>
              <a:rPr lang="ca-ES" sz="2400" b="1" dirty="0"/>
              <a:t>: local </a:t>
            </a:r>
            <a:r>
              <a:rPr lang="ca-ES" sz="2400" b="1" dirty="0" err="1"/>
              <a:t>action</a:t>
            </a:r>
            <a:r>
              <a:rPr lang="ca-ES" sz="2400" b="1" dirty="0"/>
              <a:t> </a:t>
            </a:r>
            <a:r>
              <a:rPr lang="ca-ES" sz="2400" b="1" dirty="0" err="1"/>
              <a:t>against</a:t>
            </a:r>
            <a:r>
              <a:rPr lang="ca-ES" sz="2400" b="1" dirty="0"/>
              <a:t> </a:t>
            </a:r>
            <a:r>
              <a:rPr lang="ca-ES" sz="2400" b="1" dirty="0" err="1"/>
              <a:t>energy</a:t>
            </a:r>
            <a:r>
              <a:rPr lang="ca-ES" sz="2400" b="1" dirty="0"/>
              <a:t> </a:t>
            </a:r>
            <a:r>
              <a:rPr lang="ca-ES" sz="2400" b="1" dirty="0" err="1"/>
              <a:t>poverty</a:t>
            </a:r>
            <a:r>
              <a:rPr lang="ca-ES" sz="2400" b="1" dirty="0"/>
              <a:t> </a:t>
            </a:r>
            <a:endParaRPr lang="ca-ES" sz="2400" dirty="0"/>
          </a:p>
          <a:p>
            <a:pPr marL="0" indent="0">
              <a:buNone/>
            </a:pPr>
            <a:r>
              <a:rPr lang="es-ES" sz="2000" dirty="0" smtClean="0"/>
              <a:t>June 2021</a:t>
            </a:r>
            <a:endParaRPr lang="ca-ES" sz="2000" dirty="0"/>
          </a:p>
        </p:txBody>
      </p:sp>
    </p:spTree>
    <p:extLst>
      <p:ext uri="{BB962C8B-B14F-4D97-AF65-F5344CB8AC3E}">
        <p14:creationId xmlns:p14="http://schemas.microsoft.com/office/powerpoint/2010/main" val="2690529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1">
            <a:extLst>
              <a:ext uri="{FF2B5EF4-FFF2-40B4-BE49-F238E27FC236}">
                <a16:creationId xmlns="" xmlns:a16="http://schemas.microsoft.com/office/drawing/2014/main" id="{F9589A08-B3ED-4900-8AF9-EB1F6EFF15F1}"/>
              </a:ext>
            </a:extLst>
          </p:cNvPr>
          <p:cNvSpPr/>
          <p:nvPr/>
        </p:nvSpPr>
        <p:spPr>
          <a:xfrm>
            <a:off x="2465408" y="199195"/>
            <a:ext cx="42833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342900"/>
            <a:r>
              <a:rPr lang="ca-ES" sz="2400" b="1" spc="-75" dirty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a-ES" sz="2400" b="1" spc="-75" dirty="0" err="1" smtClean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Improvement</a:t>
            </a:r>
            <a:r>
              <a:rPr lang="ca-ES" sz="2400" b="1" spc="-75" dirty="0" smtClean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ca-ES" sz="2400" b="1" spc="-75" dirty="0" err="1" smtClean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ca-ES" sz="2400" b="1" spc="-75" dirty="0" smtClean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2400" b="1" spc="-75" dirty="0" err="1" smtClean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efficency</a:t>
            </a:r>
            <a:r>
              <a:rPr lang="ca-ES" sz="2400" b="1" spc="-75" dirty="0" smtClean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ca-ES" sz="2400" b="1" spc="-75" dirty="0" err="1" smtClean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households</a:t>
            </a:r>
            <a:r>
              <a:rPr lang="ca-ES" sz="2400" b="1" spc="-75" dirty="0" smtClean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a-ES" sz="2400" b="1" cap="all" dirty="0">
              <a:solidFill>
                <a:srgbClr val="FFBF89">
                  <a:lumMod val="75000"/>
                </a:srgbClr>
              </a:solidFill>
              <a:latin typeface="Arial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14916" y="1667905"/>
            <a:ext cx="7119258" cy="1488875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0" tIns="-9522" rIns="0" bIns="-952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a-ES" sz="1400" dirty="0" err="1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hrough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 a diagnosis of 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the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 home in 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relation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 to 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efficiency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, 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detecting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malfunctions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 in 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supplies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, 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looking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 for 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tariff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optimization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and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installing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 material to 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reduce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consumption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and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equipment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they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provide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behavioral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Arial" pitchFamily="34" charset="0"/>
                <a:cs typeface="Arial" pitchFamily="34" charset="0"/>
              </a:rPr>
              <a:t>changes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a-E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ca-ES" sz="1400" dirty="0" err="1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If</a:t>
            </a:r>
            <a:r>
              <a:rPr lang="ca-ES" sz="1400" dirty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a-ES" sz="1400" dirty="0" err="1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we</a:t>
            </a:r>
            <a:r>
              <a:rPr lang="ca-ES" sz="1400" dirty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a-ES" sz="1400" dirty="0" err="1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calculate</a:t>
            </a:r>
            <a:r>
              <a:rPr lang="ca-ES" sz="1400" dirty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a-ES" sz="1400" dirty="0" err="1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ca-ES" sz="1400" dirty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a-ES" sz="1400" dirty="0" err="1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savings</a:t>
            </a:r>
            <a:r>
              <a:rPr lang="ca-ES" sz="1400" dirty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a-ES" sz="1400" dirty="0" err="1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linked</a:t>
            </a:r>
            <a:r>
              <a:rPr lang="ca-ES" sz="1400" dirty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 to </a:t>
            </a:r>
            <a:r>
              <a:rPr lang="ca-ES" sz="1400" dirty="0" err="1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ca-ES" sz="1400" dirty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a-ES" sz="1400" dirty="0" err="1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power</a:t>
            </a:r>
            <a:r>
              <a:rPr lang="ca-ES" sz="1400" dirty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a-ES" sz="1400" dirty="0" err="1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drop</a:t>
            </a:r>
            <a:r>
              <a:rPr lang="ca-ES" sz="1400" dirty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a-ES" sz="1400" dirty="0" err="1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since</a:t>
            </a:r>
            <a:r>
              <a:rPr lang="ca-ES" sz="1400" dirty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a-ES" sz="1400" dirty="0" err="1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ca-ES" sz="1400" dirty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a-ES" sz="1400" dirty="0" err="1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start</a:t>
            </a:r>
            <a:r>
              <a:rPr lang="ca-ES" sz="1400" dirty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ca-ES" sz="1400" dirty="0" err="1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ca-ES" sz="1400" dirty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a-ES" sz="1400" dirty="0" smtClean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PAEs </a:t>
            </a:r>
            <a:r>
              <a:rPr lang="ca-ES" sz="1400" dirty="0" err="1" smtClean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service</a:t>
            </a:r>
            <a:r>
              <a:rPr lang="ca-ES" sz="1400" dirty="0" smtClean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a-ES" sz="1400" dirty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in 2017, in </a:t>
            </a:r>
            <a:r>
              <a:rPr lang="ca-ES" sz="1400" dirty="0" err="1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ca-ES" sz="1400" dirty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a-ES" sz="1400" dirty="0" err="1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city</a:t>
            </a:r>
            <a:r>
              <a:rPr lang="ca-ES" sz="1400" dirty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ca-ES" sz="1400" dirty="0" err="1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there</a:t>
            </a:r>
            <a:r>
              <a:rPr lang="ca-ES" sz="1400" dirty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 is a </a:t>
            </a:r>
            <a:r>
              <a:rPr lang="ca-ES" sz="1400" dirty="0" err="1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saving</a:t>
            </a:r>
            <a:r>
              <a:rPr lang="ca-ES" sz="1400" dirty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ca-ES" sz="1400" dirty="0" smtClean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356.815€ </a:t>
            </a:r>
            <a:r>
              <a:rPr lang="ca-ES" sz="1400" dirty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ca-ES" sz="1400" dirty="0" err="1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including</a:t>
            </a:r>
            <a:r>
              <a:rPr lang="ca-ES" sz="1400" dirty="0">
                <a:solidFill>
                  <a:srgbClr val="202124"/>
                </a:solidFill>
                <a:latin typeface="Arial" pitchFamily="34" charset="0"/>
                <a:cs typeface="Arial" pitchFamily="34" charset="0"/>
              </a:rPr>
              <a:t> VAT) in total.</a:t>
            </a:r>
            <a:r>
              <a:rPr lang="ca-E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a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50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 rot="10800000" flipV="1">
            <a:off x="283029" y="730527"/>
            <a:ext cx="8654142" cy="99377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 defTabSz="342900">
              <a:lnSpc>
                <a:spcPct val="8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Fight the situation of energy poverty, guarantee the rights contemplated in current legislation regarding access to basic supplies, and improve the efficiency of homes in the city of Barcelona, ​​especially those most vulnerable.</a:t>
            </a:r>
            <a:endParaRPr lang="es-ES" altLang="es-ES" dirty="0">
              <a:solidFill>
                <a:schemeClr val="tx2"/>
              </a:solidFill>
              <a:latin typeface="Arial" panose="020B0604020202020204" pitchFamily="34" charset="0"/>
              <a:ea typeface="Batang" pitchFamily="18" charset="-127"/>
              <a:cs typeface="Arial" panose="020B0604020202020204" pitchFamily="34" charset="0"/>
            </a:endParaRPr>
          </a:p>
        </p:txBody>
      </p:sp>
      <p:grpSp>
        <p:nvGrpSpPr>
          <p:cNvPr id="5" name="4 Grupo"/>
          <p:cNvGrpSpPr/>
          <p:nvPr/>
        </p:nvGrpSpPr>
        <p:grpSpPr>
          <a:xfrm>
            <a:off x="283029" y="1837473"/>
            <a:ext cx="8511460" cy="2948779"/>
            <a:chOff x="140984" y="2540261"/>
            <a:chExt cx="8868447" cy="3931705"/>
          </a:xfrm>
        </p:grpSpPr>
        <p:sp>
          <p:nvSpPr>
            <p:cNvPr id="6" name="5 Rectángulo"/>
            <p:cNvSpPr/>
            <p:nvPr/>
          </p:nvSpPr>
          <p:spPr>
            <a:xfrm>
              <a:off x="1854928" y="2540261"/>
              <a:ext cx="7150769" cy="127214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342900"/>
              <a:endParaRPr lang="ca-ES" sz="2400" b="1" cap="all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7" name="6 Rectángulo"/>
            <p:cNvSpPr/>
            <p:nvPr/>
          </p:nvSpPr>
          <p:spPr>
            <a:xfrm>
              <a:off x="1755084" y="2624036"/>
              <a:ext cx="7254345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14313" indent="-214313" defTabSz="342900">
                <a:buFont typeface="Wingdings" panose="05000000000000000000" pitchFamily="2" charset="2"/>
                <a:buChar char="ü"/>
              </a:pP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Guarantee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access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to basic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supplies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through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defense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energy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rights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  <a:p>
              <a:pPr marL="214313" indent="-214313" defTabSz="342900">
                <a:buFont typeface="Wingdings" panose="05000000000000000000" pitchFamily="2" charset="2"/>
                <a:buChar char="ü"/>
              </a:pP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Detect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situations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of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energy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poverty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or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potential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risk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of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suffering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from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them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  <a:p>
              <a:pPr marL="214313" indent="-214313" defTabSz="342900">
                <a:buFont typeface="Wingdings" panose="05000000000000000000" pitchFamily="2" charset="2"/>
                <a:buChar char="ü"/>
              </a:pP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Increase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home’s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energy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efficiency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s-ES" sz="1400" dirty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tángulo 5"/>
            <p:cNvSpPr/>
            <p:nvPr/>
          </p:nvSpPr>
          <p:spPr>
            <a:xfrm>
              <a:off x="140984" y="2540261"/>
              <a:ext cx="1622502" cy="127214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defTabSz="342900">
                <a:defRPr/>
              </a:pPr>
              <a:r>
                <a:rPr lang="ca-ES" sz="1400" b="1" spc="-75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 </a:t>
              </a:r>
              <a:r>
                <a:rPr lang="ca-ES" sz="1400" b="1" spc="-75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Guarantee</a:t>
              </a:r>
              <a:r>
                <a:rPr lang="ca-ES" sz="1400" b="1" spc="-75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of </a:t>
              </a:r>
              <a:r>
                <a:rPr lang="ca-ES" sz="1400" b="1" spc="-75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energy</a:t>
              </a:r>
              <a:r>
                <a:rPr lang="ca-ES" sz="1400" b="1" spc="-75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b="1" spc="-75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rights</a:t>
              </a:r>
              <a:r>
                <a:rPr lang="ca-ES" sz="1400" b="1" spc="-75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b="1" spc="-75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r>
                <a:rPr lang="ca-ES" sz="1400" b="1" spc="-75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b="1" spc="-75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improvement</a:t>
              </a:r>
              <a:r>
                <a:rPr lang="ca-ES" sz="1400" b="1" spc="-75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of </a:t>
              </a:r>
              <a:r>
                <a:rPr lang="ca-ES" sz="1400" b="1" spc="-75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energy</a:t>
              </a:r>
              <a:r>
                <a:rPr lang="ca-ES" sz="1400" b="1" spc="-75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b="1" spc="-75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efficiency</a:t>
              </a:r>
              <a:endParaRPr lang="ca-ES" sz="1400" b="1" spc="-75" dirty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" name="8 Grupo"/>
            <p:cNvGrpSpPr/>
            <p:nvPr/>
          </p:nvGrpSpPr>
          <p:grpSpPr>
            <a:xfrm>
              <a:off x="1850987" y="4011241"/>
              <a:ext cx="7158444" cy="1272141"/>
              <a:chOff x="539750" y="1946439"/>
              <a:chExt cx="3552310" cy="3975521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15" name="14 Rectángulo"/>
              <p:cNvSpPr/>
              <p:nvPr/>
            </p:nvSpPr>
            <p:spPr>
              <a:xfrm>
                <a:off x="539750" y="1946439"/>
                <a:ext cx="3552310" cy="397552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342900"/>
                <a:endParaRPr lang="ca-ES" sz="2400" b="1" cap="all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6" name="Rectángulo 2"/>
              <p:cNvSpPr/>
              <p:nvPr/>
            </p:nvSpPr>
            <p:spPr>
              <a:xfrm>
                <a:off x="559757" y="3277817"/>
                <a:ext cx="3532303" cy="1250366"/>
              </a:xfrm>
              <a:prstGeom prst="rect">
                <a:avLst/>
              </a:prstGeom>
              <a:grpFill/>
            </p:spPr>
            <p:txBody>
              <a:bodyPr wrap="square">
                <a:spAutoFit/>
              </a:bodyPr>
              <a:lstStyle/>
              <a:p>
                <a:pPr algn="ctr" defTabSz="342900">
                  <a:defRPr/>
                </a:pPr>
                <a:endParaRPr lang="ca-ES" sz="1350" dirty="0">
                  <a:solidFill>
                    <a:srgbClr val="4E4E49"/>
                  </a:solidFill>
                  <a:latin typeface="Arial"/>
                </a:endParaRPr>
              </a:p>
            </p:txBody>
          </p:sp>
        </p:grpSp>
        <p:sp>
          <p:nvSpPr>
            <p:cNvPr id="10" name="Rectángulo 5"/>
            <p:cNvSpPr/>
            <p:nvPr/>
          </p:nvSpPr>
          <p:spPr>
            <a:xfrm>
              <a:off x="149387" y="4011240"/>
              <a:ext cx="1614100" cy="127214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defTabSz="342900">
                <a:defRPr/>
              </a:pPr>
              <a:r>
                <a:rPr lang="ca-ES" sz="1400" b="1" spc="-75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 </a:t>
              </a:r>
              <a:r>
                <a:rPr lang="ca-ES" sz="1400" b="1" spc="-75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Promotion</a:t>
              </a:r>
              <a:r>
                <a:rPr lang="ca-ES" sz="1400" b="1" spc="-75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b="1" spc="-75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employement</a:t>
              </a:r>
              <a:r>
                <a:rPr lang="ca-ES" sz="1400" b="1" spc="-75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b="1" spc="-75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r>
                <a:rPr lang="ca-ES" sz="1400" b="1" spc="-75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ca-ES" sz="1400" b="1" spc="-75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improving</a:t>
              </a:r>
              <a:r>
                <a:rPr lang="ca-ES" sz="1400" b="1" spc="-75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b="1" spc="-75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employability</a:t>
              </a:r>
              <a:endParaRPr lang="ca-ES" sz="1400" b="1" spc="-75" dirty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tángulo 5"/>
            <p:cNvSpPr/>
            <p:nvPr/>
          </p:nvSpPr>
          <p:spPr>
            <a:xfrm>
              <a:off x="140984" y="5487081"/>
              <a:ext cx="1614100" cy="98488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defTabSz="342900">
                <a:defRPr/>
              </a:pPr>
              <a:r>
                <a:rPr lang="ca-ES" sz="1400" b="1" spc="-75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 </a:t>
              </a:r>
              <a:r>
                <a:rPr lang="ca-ES" sz="1400" b="1" spc="-75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Improvement</a:t>
              </a:r>
              <a:r>
                <a:rPr lang="ca-ES" sz="1400" b="1" spc="-75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of </a:t>
              </a:r>
              <a:r>
                <a:rPr lang="ca-ES" sz="1400" b="1" spc="-75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</a:t>
              </a:r>
              <a:r>
                <a:rPr lang="ca-ES" sz="1400" b="1" spc="-75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b="1" spc="-75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efficency</a:t>
              </a:r>
              <a:r>
                <a:rPr lang="ca-ES" sz="1400" b="1" spc="-75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of </a:t>
              </a:r>
              <a:r>
                <a:rPr lang="ca-ES" sz="1400" b="1" spc="-75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households</a:t>
              </a:r>
              <a:r>
                <a:rPr lang="ca-ES" sz="1400" b="1" spc="-75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1887444" y="5463390"/>
              <a:ext cx="7118127" cy="100857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342900"/>
              <a:endParaRPr lang="ca-ES" sz="2400" b="1" cap="all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1763488" y="3992632"/>
              <a:ext cx="7150770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14313" indent="-214313" defTabSz="342900">
                <a:buFont typeface="Wingdings" panose="05000000000000000000" pitchFamily="2" charset="2"/>
                <a:buChar char="ü"/>
              </a:pP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Professionally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reclassify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people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with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difficulties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accessing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to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labor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market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s-ES" sz="1400" dirty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14313" indent="-214313" defTabSz="342900">
                <a:buFont typeface="Wingdings" panose="05000000000000000000" pitchFamily="2" charset="2"/>
                <a:buChar char="ü"/>
              </a:pP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Improve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skills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degree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of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employability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of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people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who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are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part of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suport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teams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</a:t>
              </a:r>
              <a:r>
                <a:rPr lang="ca-ES" sz="1400" dirty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territori.</a:t>
              </a:r>
              <a:endParaRPr lang="es-ES" sz="1400" dirty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1847127" y="5487079"/>
              <a:ext cx="7158444" cy="6976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14313" indent="-214313" defTabSz="342900">
                <a:buFont typeface="Wingdings" panose="05000000000000000000" pitchFamily="2" charset="2"/>
                <a:buChar char="ü"/>
              </a:pPr>
              <a:r>
                <a:rPr lang="ca-ES" sz="1400" dirty="0" err="1" smtClean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Promote</a:t>
              </a:r>
              <a:r>
                <a:rPr lang="ca-ES" sz="1400" dirty="0" smtClean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err="1" smtClean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actions</a:t>
              </a:r>
              <a:r>
                <a:rPr lang="ca-ES" sz="1400" dirty="0" smtClean="0">
                  <a:solidFill>
                    <a:srgbClr val="4E4E4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1400" dirty="0" smtClean="0">
                  <a:solidFill>
                    <a:srgbClr val="202124"/>
                  </a:solidFill>
                  <a:latin typeface="Arial" pitchFamily="34" charset="0"/>
                  <a:cs typeface="Arial" pitchFamily="34" charset="0"/>
                </a:rPr>
                <a:t>in </a:t>
              </a:r>
              <a:r>
                <a:rPr lang="ca-ES" sz="1400" dirty="0" err="1">
                  <a:solidFill>
                    <a:srgbClr val="202124"/>
                  </a:solidFill>
                  <a:latin typeface="Arial" pitchFamily="34" charset="0"/>
                  <a:cs typeface="Arial" pitchFamily="34" charset="0"/>
                </a:rPr>
                <a:t>relation</a:t>
              </a:r>
              <a:r>
                <a:rPr lang="ca-ES" sz="1400" dirty="0">
                  <a:solidFill>
                    <a:srgbClr val="202124"/>
                  </a:solidFill>
                  <a:latin typeface="Arial" pitchFamily="34" charset="0"/>
                  <a:cs typeface="Arial" pitchFamily="34" charset="0"/>
                </a:rPr>
                <a:t> to </a:t>
              </a:r>
              <a:r>
                <a:rPr lang="ca-ES" sz="1400" dirty="0" err="1" smtClean="0">
                  <a:solidFill>
                    <a:srgbClr val="202124"/>
                  </a:solidFill>
                  <a:latin typeface="Arial" pitchFamily="34" charset="0"/>
                  <a:cs typeface="Arial" pitchFamily="34" charset="0"/>
                </a:rPr>
                <a:t>efficiency</a:t>
              </a:r>
              <a:r>
                <a:rPr lang="ca-ES" sz="1400" dirty="0">
                  <a:solidFill>
                    <a:srgbClr val="202124"/>
                  </a:solidFill>
                  <a:latin typeface="Arial" pitchFamily="34" charset="0"/>
                  <a:cs typeface="Arial" pitchFamily="34" charset="0"/>
                </a:rPr>
                <a:t>.</a:t>
              </a:r>
              <a:endParaRPr lang="ca-ES" sz="1400" dirty="0">
                <a:latin typeface="Arial" pitchFamily="34" charset="0"/>
                <a:cs typeface="Arial" pitchFamily="34" charset="0"/>
              </a:endParaRPr>
            </a:p>
            <a:p>
              <a:pPr marL="214313" indent="-214313" defTabSz="342900">
                <a:buFont typeface="Wingdings" panose="05000000000000000000" pitchFamily="2" charset="2"/>
                <a:buChar char="ü"/>
              </a:pPr>
              <a:endParaRPr lang="ca-ES" sz="1400" dirty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Rectángulo 1"/>
          <p:cNvSpPr/>
          <p:nvPr/>
        </p:nvSpPr>
        <p:spPr>
          <a:xfrm>
            <a:off x="2608994" y="159114"/>
            <a:ext cx="38429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342900"/>
            <a:r>
              <a:rPr lang="ca-ES" sz="2400" b="1" cap="all" dirty="0">
                <a:solidFill>
                  <a:srgbClr val="0070C0"/>
                </a:solidFill>
                <a:latin typeface="Arial"/>
              </a:rPr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1179233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1"/>
          <p:cNvSpPr/>
          <p:nvPr/>
        </p:nvSpPr>
        <p:spPr>
          <a:xfrm>
            <a:off x="2402633" y="290903"/>
            <a:ext cx="38429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342900"/>
            <a:r>
              <a:rPr lang="ca-ES" sz="2400" b="1" cap="all" dirty="0" err="1">
                <a:solidFill>
                  <a:srgbClr val="0070C0"/>
                </a:solidFill>
                <a:latin typeface="Arial"/>
              </a:rPr>
              <a:t>Target</a:t>
            </a:r>
            <a:r>
              <a:rPr lang="ca-ES" sz="2400" b="1" cap="all" dirty="0">
                <a:solidFill>
                  <a:srgbClr val="0070C0"/>
                </a:solidFill>
                <a:latin typeface="Arial"/>
              </a:rPr>
              <a:t> POPULATION</a:t>
            </a:r>
          </a:p>
        </p:txBody>
      </p:sp>
      <p:sp>
        <p:nvSpPr>
          <p:cNvPr id="5" name="4 Rectángulo"/>
          <p:cNvSpPr/>
          <p:nvPr/>
        </p:nvSpPr>
        <p:spPr>
          <a:xfrm rot="10800000" flipV="1">
            <a:off x="283029" y="1006997"/>
            <a:ext cx="8654142" cy="39238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service is addressed to all citizens of Barcelona, </a:t>
            </a:r>
            <a:r>
              <a:rPr lang="es-E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especially those people who suffer from energy poverty and who are contemplating some indicator of vulnerability </a:t>
            </a:r>
          </a:p>
          <a:p>
            <a:pPr lvl="1"/>
            <a:r>
              <a:rPr lang="fr-FR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 suffering from economic and labor difficulties 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(unemployment, precarious contracts, lack of income, aid for food, etc.).</a:t>
            </a:r>
          </a:p>
          <a:p>
            <a:pPr lvl="1"/>
            <a:r>
              <a:rPr lang="ca-E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 who live in homes in poor conditions 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(drainage, humidity, etc.)</a:t>
            </a:r>
          </a:p>
          <a:p>
            <a:pPr lvl="1"/>
            <a:r>
              <a:rPr lang="es-E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 in a situation of dependence 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(elderly, disabled, minors at home, etc.) or suffer some type of social-health problem that requires the connection to electrical devices</a:t>
            </a:r>
            <a:r>
              <a:rPr lang="ca-E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/>
            <a:r>
              <a:rPr lang="es-E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 with diseases that could be related to energy poverty, or aggravated 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it: chronic bronchitis, cardiovascular problems, depression.</a:t>
            </a:r>
            <a:endParaRPr lang="es-ES" sz="1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therefore two types of measures according to the target population</a:t>
            </a:r>
            <a:r>
              <a:rPr lang="es-E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/>
            <a:r>
              <a:rPr lang="es-E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Citizens of Barcelona (service of a universal nature) - PREVENTIVE MEASURES (tariff advice, re-education of habits, etc.)</a:t>
            </a:r>
          </a:p>
          <a:p>
            <a:pPr lvl="1"/>
            <a:r>
              <a:rPr lang="es-E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 in a situation of energy poverty - CORRECTIVE MEASURES (Application of Law 24/2015, etc.)</a:t>
            </a:r>
            <a:endParaRPr lang="es-ES" altLang="es-ES" sz="1400" dirty="0">
              <a:solidFill>
                <a:schemeClr val="tx2"/>
              </a:solidFill>
              <a:latin typeface="Arial" panose="020B0604020202020204" pitchFamily="34" charset="0"/>
              <a:ea typeface="Batang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71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27" t="29335" r="24862" b="15063"/>
          <a:stretch/>
        </p:blipFill>
        <p:spPr bwMode="auto">
          <a:xfrm>
            <a:off x="937260" y="592427"/>
            <a:ext cx="7437120" cy="4551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0987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8" t="11481" r="15277" b="8395"/>
          <a:stretch/>
        </p:blipFill>
        <p:spPr bwMode="auto">
          <a:xfrm>
            <a:off x="914400" y="496277"/>
            <a:ext cx="7086600" cy="4599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2194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1">
            <a:extLst>
              <a:ext uri="{FF2B5EF4-FFF2-40B4-BE49-F238E27FC236}">
                <a16:creationId xmlns="" xmlns:a16="http://schemas.microsoft.com/office/drawing/2014/main" id="{F9589A08-B3ED-4900-8AF9-EB1F6EFF15F1}"/>
              </a:ext>
            </a:extLst>
          </p:cNvPr>
          <p:cNvSpPr/>
          <p:nvPr/>
        </p:nvSpPr>
        <p:spPr>
          <a:xfrm>
            <a:off x="2465408" y="199195"/>
            <a:ext cx="4283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342900"/>
            <a:r>
              <a:rPr lang="ca-ES" sz="2400" b="1" spc="-75" dirty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ca-ES" sz="2400" b="1" spc="-75" dirty="0" err="1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Guarantee</a:t>
            </a:r>
            <a:r>
              <a:rPr lang="ca-ES" sz="2400" b="1" spc="-75" dirty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ca-ES" sz="2400" b="1" spc="-75" dirty="0" err="1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ca-ES" sz="2400" b="1" spc="-75" dirty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2400" b="1" spc="-75" dirty="0" err="1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rights</a:t>
            </a:r>
            <a:endParaRPr lang="ca-ES" sz="2400" b="1" cap="all" dirty="0">
              <a:solidFill>
                <a:srgbClr val="FFBF89">
                  <a:lumMod val="75000"/>
                </a:srgbClr>
              </a:solidFill>
              <a:latin typeface="Arial"/>
            </a:endParaRPr>
          </a:p>
        </p:txBody>
      </p:sp>
      <p:sp>
        <p:nvSpPr>
          <p:cNvPr id="5" name="4 Rectángulo"/>
          <p:cNvSpPr/>
          <p:nvPr/>
        </p:nvSpPr>
        <p:spPr>
          <a:xfrm rot="10800000" flipV="1">
            <a:off x="283029" y="892630"/>
            <a:ext cx="8654142" cy="40381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Energy audit service for all citizenship in Barcelona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Basic information about social resources, habits, how to reduce bills, contract terms and conditions with energy companies, improve energy efficiency at home and empower households.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Empower all citizenship to guarantee the application of Law 24/2015)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Management with electrical companies: changes in ownership, change of reference marketer, rate changes, time discrimination, power changes, elimination of extra services,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Management with gas companies: change of ownership, commercialization change, elimination extra services.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Management with the water company: management of social tariffs and management of social funds.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Material installation to improve energy efficiency in households who are linked with Social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Coordination with Social Services, Housing, and other resources of the City Council of Barcelona: fireman, police, hospitals,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Citizen participation and governance: workshops, information points and activities involving the guarantee of energy rights</a:t>
            </a:r>
            <a:endParaRPr lang="es-ES" altLang="es-ES" sz="1400" dirty="0">
              <a:solidFill>
                <a:schemeClr val="bg1"/>
              </a:solidFill>
              <a:latin typeface="Arial" panose="020B0604020202020204" pitchFamily="34" charset="0"/>
              <a:ea typeface="Batang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037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12"/>
          <p:cNvSpPr/>
          <p:nvPr/>
        </p:nvSpPr>
        <p:spPr>
          <a:xfrm>
            <a:off x="1647432" y="1691603"/>
            <a:ext cx="5388158" cy="1346321"/>
          </a:xfrm>
          <a:prstGeom prst="rect">
            <a:avLst/>
          </a:prstGeom>
          <a:solidFill>
            <a:srgbClr val="2D95EC"/>
          </a:solidFill>
          <a:ln>
            <a:solidFill>
              <a:srgbClr val="2D95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CuadroTexto 13"/>
          <p:cNvSpPr txBox="1"/>
          <p:nvPr/>
        </p:nvSpPr>
        <p:spPr>
          <a:xfrm>
            <a:off x="1979941" y="1691603"/>
            <a:ext cx="48289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ca-E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84.663 </a:t>
            </a:r>
            <a:r>
              <a:rPr lang="ca-ES" sz="1600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supply</a:t>
            </a:r>
            <a:r>
              <a:rPr lang="ca-E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600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outages</a:t>
            </a:r>
            <a:r>
              <a:rPr lang="ca-E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600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avoided</a:t>
            </a:r>
            <a:endParaRPr lang="ca-ES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ca-E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100.000 </a:t>
            </a:r>
            <a:r>
              <a:rPr lang="ca-ES" sz="16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</a:t>
            </a:r>
            <a:r>
              <a:rPr lang="ca-E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6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living</a:t>
            </a:r>
            <a:r>
              <a:rPr lang="ca-E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ca-ES" sz="16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households</a:t>
            </a:r>
            <a:r>
              <a:rPr lang="ca-E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6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ca-E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600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</a:t>
            </a:r>
            <a:endParaRPr lang="ca-ES" sz="16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ca-ES" sz="16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  <a:r>
              <a:rPr lang="ca-ES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6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ca-ES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ca-E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2.067 </a:t>
            </a:r>
            <a:r>
              <a:rPr lang="ca-ES" sz="16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</a:t>
            </a:r>
            <a:r>
              <a:rPr lang="ca-E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6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attended</a:t>
            </a:r>
            <a:r>
              <a:rPr lang="ca-E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ca-ES" sz="16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</a:t>
            </a:r>
            <a:endParaRPr lang="ca-ES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a-ES" sz="1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ca-ES" sz="1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ca-E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ca-ES" sz="1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ca-E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ca-E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">
            <a:extLst>
              <a:ext uri="{FF2B5EF4-FFF2-40B4-BE49-F238E27FC236}">
                <a16:creationId xmlns="" xmlns:a16="http://schemas.microsoft.com/office/drawing/2014/main" id="{F9589A08-B3ED-4900-8AF9-EB1F6EFF15F1}"/>
              </a:ext>
            </a:extLst>
          </p:cNvPr>
          <p:cNvSpPr/>
          <p:nvPr/>
        </p:nvSpPr>
        <p:spPr>
          <a:xfrm>
            <a:off x="2465408" y="199195"/>
            <a:ext cx="4283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342900"/>
            <a:r>
              <a:rPr lang="ca-ES" sz="2400" b="1" spc="-75" dirty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ca-ES" sz="2400" b="1" spc="-75" dirty="0" err="1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Guarantee</a:t>
            </a:r>
            <a:r>
              <a:rPr lang="ca-ES" sz="2400" b="1" spc="-75" dirty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ca-ES" sz="2400" b="1" spc="-75" dirty="0" err="1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ca-ES" sz="2400" b="1" spc="-75" dirty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2400" b="1" spc="-75" dirty="0" err="1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rights</a:t>
            </a:r>
            <a:endParaRPr lang="ca-ES" sz="2400" b="1" cap="all" dirty="0">
              <a:solidFill>
                <a:srgbClr val="FFBF89">
                  <a:lumMod val="75000"/>
                </a:srgbClr>
              </a:solidFill>
              <a:latin typeface="Arial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221502" y="912570"/>
            <a:ext cx="2600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2D95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2017 -2020</a:t>
            </a:r>
            <a:endParaRPr lang="es-ES" sz="2400" b="1" dirty="0">
              <a:solidFill>
                <a:srgbClr val="2D95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uadroTexto 7">
            <a:extLst>
              <a:ext uri="{FF2B5EF4-FFF2-40B4-BE49-F238E27FC236}">
                <a16:creationId xmlns="" xmlns:a16="http://schemas.microsoft.com/office/drawing/2014/main" id="{599D6397-62D8-4341-905E-38D2379E2970}"/>
              </a:ext>
            </a:extLst>
          </p:cNvPr>
          <p:cNvSpPr txBox="1"/>
          <p:nvPr/>
        </p:nvSpPr>
        <p:spPr>
          <a:xfrm>
            <a:off x="1291687" y="3425655"/>
            <a:ext cx="6970432" cy="40862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The volume of the service has increased by </a:t>
            </a:r>
            <a:r>
              <a:rPr lang="en-US" dirty="0" smtClean="0"/>
              <a:t>45% </a:t>
            </a:r>
            <a:r>
              <a:rPr lang="en-US" dirty="0"/>
              <a:t>last </a:t>
            </a:r>
            <a:r>
              <a:rPr lang="en-US" dirty="0" smtClean="0"/>
              <a:t>year from 2017</a:t>
            </a:r>
            <a:endParaRPr lang="ca-E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428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CuadroTexto"/>
          <p:cNvSpPr txBox="1"/>
          <p:nvPr/>
        </p:nvSpPr>
        <p:spPr>
          <a:xfrm>
            <a:off x="3760808" y="888891"/>
            <a:ext cx="2110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>
                <a:solidFill>
                  <a:schemeClr val="accent2"/>
                </a:solidFill>
              </a:rPr>
              <a:t>People</a:t>
            </a:r>
            <a:r>
              <a:rPr lang="es-ES" sz="2000" b="1" dirty="0">
                <a:solidFill>
                  <a:schemeClr val="accent2"/>
                </a:solidFill>
              </a:rPr>
              <a:t> </a:t>
            </a:r>
            <a:r>
              <a:rPr lang="es-ES" sz="2000" b="1" dirty="0" err="1">
                <a:solidFill>
                  <a:schemeClr val="accent2"/>
                </a:solidFill>
              </a:rPr>
              <a:t>profile</a:t>
            </a:r>
            <a:endParaRPr lang="es-ES" sz="2000" b="1" dirty="0">
              <a:solidFill>
                <a:schemeClr val="accent2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961" y="1378090"/>
            <a:ext cx="5300739" cy="2188826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894120" y="1494103"/>
            <a:ext cx="426128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32%	</a:t>
            </a:r>
            <a:r>
              <a:rPr lang="ca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Hoseholds</a:t>
            </a:r>
            <a:r>
              <a:rPr lang="ca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wiht</a:t>
            </a:r>
            <a:r>
              <a:rPr lang="ca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single </a:t>
            </a:r>
            <a:r>
              <a:rPr lang="ca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</a:t>
            </a:r>
            <a:r>
              <a:rPr lang="ca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(70% </a:t>
            </a:r>
            <a:r>
              <a:rPr lang="ca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ca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r>
              <a:rPr lang="ca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ca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ca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  <a:r>
              <a:rPr lang="ca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</a:t>
            </a:r>
            <a:r>
              <a:rPr lang="ca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69 </a:t>
            </a:r>
            <a:r>
              <a:rPr lang="ca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ca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old</a:t>
            </a:r>
            <a:r>
              <a:rPr lang="ca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ca-E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a-ES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ca-ES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	</a:t>
            </a:r>
            <a:r>
              <a:rPr lang="ca-ES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Households</a:t>
            </a:r>
            <a:r>
              <a:rPr lang="ca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ca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single parent</a:t>
            </a:r>
            <a:r>
              <a:rPr lang="ca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ca-E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a-ES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39</a:t>
            </a:r>
            <a:r>
              <a:rPr lang="ca-ES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	</a:t>
            </a:r>
            <a:r>
              <a:rPr lang="ca-ES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Households</a:t>
            </a:r>
            <a:r>
              <a:rPr lang="ca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ca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unemployed</a:t>
            </a:r>
            <a:r>
              <a:rPr lang="ca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</a:t>
            </a:r>
            <a:r>
              <a:rPr lang="ca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ca-E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a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13%	</a:t>
            </a:r>
            <a:r>
              <a:rPr lang="ca-ES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</a:t>
            </a:r>
            <a:r>
              <a:rPr lang="ca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ca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full </a:t>
            </a:r>
            <a:r>
              <a:rPr lang="ca-ES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lang="ca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</a:t>
            </a:r>
            <a:r>
              <a:rPr lang="ca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a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a-E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100" dirty="0"/>
          </a:p>
        </p:txBody>
      </p:sp>
      <p:sp>
        <p:nvSpPr>
          <p:cNvPr id="8" name="Rectángulo 1">
            <a:extLst>
              <a:ext uri="{FF2B5EF4-FFF2-40B4-BE49-F238E27FC236}">
                <a16:creationId xmlns="" xmlns:a16="http://schemas.microsoft.com/office/drawing/2014/main" id="{F9589A08-B3ED-4900-8AF9-EB1F6EFF15F1}"/>
              </a:ext>
            </a:extLst>
          </p:cNvPr>
          <p:cNvSpPr/>
          <p:nvPr/>
        </p:nvSpPr>
        <p:spPr>
          <a:xfrm>
            <a:off x="2465408" y="199195"/>
            <a:ext cx="4283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342900"/>
            <a:r>
              <a:rPr lang="ca-ES" sz="2400" b="1" spc="-75" dirty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ca-ES" sz="2400" b="1" spc="-75" dirty="0" err="1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Guarantee</a:t>
            </a:r>
            <a:r>
              <a:rPr lang="ca-ES" sz="2400" b="1" spc="-75" dirty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ca-ES" sz="2400" b="1" spc="-75" dirty="0" err="1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ca-ES" sz="2400" b="1" spc="-75" dirty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2400" b="1" spc="-75" dirty="0" err="1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rights</a:t>
            </a:r>
            <a:endParaRPr lang="ca-ES" sz="2400" b="1" cap="all" dirty="0">
              <a:solidFill>
                <a:srgbClr val="FFBF89">
                  <a:lumMod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4399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1">
            <a:extLst>
              <a:ext uri="{FF2B5EF4-FFF2-40B4-BE49-F238E27FC236}">
                <a16:creationId xmlns="" xmlns:a16="http://schemas.microsoft.com/office/drawing/2014/main" id="{F9589A08-B3ED-4900-8AF9-EB1F6EFF15F1}"/>
              </a:ext>
            </a:extLst>
          </p:cNvPr>
          <p:cNvSpPr/>
          <p:nvPr/>
        </p:nvSpPr>
        <p:spPr>
          <a:xfrm>
            <a:off x="1354238" y="199195"/>
            <a:ext cx="62271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342900"/>
            <a:r>
              <a:rPr lang="ca-ES" sz="2000" b="1" spc="-75" dirty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ca-ES" sz="2000" b="1" spc="-75" dirty="0" err="1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Promotion</a:t>
            </a:r>
            <a:r>
              <a:rPr lang="ca-ES" sz="2000" b="1" spc="-75" dirty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2000" b="1" spc="-75" dirty="0" err="1" smtClean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employment</a:t>
            </a:r>
            <a:r>
              <a:rPr lang="ca-ES" sz="2000" b="1" spc="-75" dirty="0" smtClean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2000" b="1" spc="-75" dirty="0" err="1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ca-ES" sz="2000" b="1" spc="-75" dirty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2000" b="1" spc="-75" dirty="0" err="1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improvement</a:t>
            </a:r>
            <a:r>
              <a:rPr lang="ca-ES" sz="2000" b="1" spc="-75" dirty="0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2000" b="1" spc="-75" dirty="0" err="1">
                <a:solidFill>
                  <a:srgbClr val="4E4E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employability</a:t>
            </a:r>
            <a:endParaRPr lang="ca-ES" sz="2000" b="1" spc="-75" dirty="0">
              <a:solidFill>
                <a:srgbClr val="4E4E4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342900"/>
            <a:endParaRPr lang="ca-ES" sz="2400" b="1" cap="all" dirty="0">
              <a:solidFill>
                <a:srgbClr val="FFBF89">
                  <a:lumMod val="75000"/>
                </a:srgbClr>
              </a:solidFill>
              <a:latin typeface="Arial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43640" y="1276413"/>
            <a:ext cx="7848376" cy="670609"/>
          </a:xfrm>
        </p:spPr>
        <p:txBody>
          <a:bodyPr>
            <a:noAutofit/>
          </a:bodyPr>
          <a:lstStyle/>
          <a:p>
            <a:pPr algn="l"/>
            <a:r>
              <a:rPr lang="en-GB" sz="20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Every </a:t>
            </a:r>
            <a:r>
              <a:rPr lang="en-GB" sz="20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</a:t>
            </a:r>
            <a:r>
              <a:rPr lang="en-GB" sz="20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months 20 people are hired during </a:t>
            </a:r>
            <a:r>
              <a:rPr lang="en-GB" sz="20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year. </a:t>
            </a:r>
            <a:r>
              <a:rPr lang="en-GB" sz="20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employed 100 people since January 2017.</a:t>
            </a:r>
          </a:p>
        </p:txBody>
      </p:sp>
      <p:sp>
        <p:nvSpPr>
          <p:cNvPr id="6" name="Subtítulo 2"/>
          <p:cNvSpPr>
            <a:spLocks noGrp="1"/>
          </p:cNvSpPr>
          <p:nvPr>
            <p:ph sz="half" idx="1"/>
          </p:nvPr>
        </p:nvSpPr>
        <p:spPr>
          <a:xfrm>
            <a:off x="543640" y="2300983"/>
            <a:ext cx="7987553" cy="1651584"/>
          </a:xfrm>
        </p:spPr>
        <p:txBody>
          <a:bodyPr vert="horz" wrap="square" numCol="1" anchor="t">
            <a:normAutofit/>
          </a:bodyPr>
          <a:lstStyle/>
          <a:p>
            <a:pPr marL="0" indent="0" algn="just">
              <a:buNone/>
            </a:pPr>
            <a:r>
              <a:rPr lang="en-GB" sz="1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mission is:</a:t>
            </a:r>
          </a:p>
          <a:p>
            <a:pPr algn="just"/>
            <a:r>
              <a:rPr lang="en-GB" sz="1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professional competences </a:t>
            </a:r>
            <a:r>
              <a:rPr lang="en-GB" sz="14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people who face difficulties to access the job market in new employment niches which contribute to the environment improvement (green jobs). </a:t>
            </a:r>
            <a:r>
              <a:rPr lang="en-GB" sz="1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Professional requalification. </a:t>
            </a:r>
          </a:p>
          <a:p>
            <a:pPr algn="just"/>
            <a:r>
              <a:rPr lang="en-GB" sz="14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 a reference framework for the professional experience of trained people through the </a:t>
            </a:r>
            <a:r>
              <a:rPr lang="en-GB" sz="1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a community service</a:t>
            </a:r>
            <a:r>
              <a:rPr lang="en-GB" sz="14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based on housing energy intervention.</a:t>
            </a:r>
          </a:p>
        </p:txBody>
      </p:sp>
      <p:sp>
        <p:nvSpPr>
          <p:cNvPr id="2" name="Rectangle 1"/>
          <p:cNvSpPr/>
          <p:nvPr/>
        </p:nvSpPr>
        <p:spPr>
          <a:xfrm>
            <a:off x="1069145" y="3776606"/>
            <a:ext cx="7182194" cy="73866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In 2020 the promotion employment plan has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obtained the highest data of insertion success from the start of the service. 80% of the participants in the last orientation plan of the PAE has found work once it has ended its contract with the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service.</a:t>
            </a:r>
            <a:endParaRPr lang="ca-ES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960147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ció comparativa PAE setembre 2018">
  <a:themeElements>
    <a:clrScheme name="ABD">
      <a:dk1>
        <a:srgbClr val="4E4E49"/>
      </a:dk1>
      <a:lt1>
        <a:sysClr val="window" lastClr="FFFFFF"/>
      </a:lt1>
      <a:dk2>
        <a:srgbClr val="313231"/>
      </a:dk2>
      <a:lt2>
        <a:srgbClr val="EEECE1"/>
      </a:lt2>
      <a:accent1>
        <a:srgbClr val="BBCBC2"/>
      </a:accent1>
      <a:accent2>
        <a:srgbClr val="FF8826"/>
      </a:accent2>
      <a:accent3>
        <a:srgbClr val="9D978E"/>
      </a:accent3>
      <a:accent4>
        <a:srgbClr val="FFBF89"/>
      </a:accent4>
      <a:accent5>
        <a:srgbClr val="D24E1F"/>
      </a:accent5>
      <a:accent6>
        <a:srgbClr val="5B6F82"/>
      </a:accent6>
      <a:hlink>
        <a:srgbClr val="FF3B1A"/>
      </a:hlink>
      <a:folHlink>
        <a:srgbClr val="806C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ció del Servei de PAEs setembre%.ppt: 17/09/2018 12:48 (versión recuperada automáticamente)  -  Solo lectura" id="{DC146508-30D1-4475-970D-48998091A748}" vid="{1F2DC91C-C3CE-4B6F-A450-40C7EFA651E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 comparativa PAE setembre 2018</Template>
  <TotalTime>790</TotalTime>
  <Words>792</Words>
  <Application>Microsoft Office PowerPoint</Application>
  <PresentationFormat>Presentació en pantalla (16:9)</PresentationFormat>
  <Paragraphs>67</Paragraphs>
  <Slides>10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10</vt:i4>
      </vt:variant>
    </vt:vector>
  </HeadingPairs>
  <TitlesOfParts>
    <vt:vector size="11" baseType="lpstr">
      <vt:lpstr>Presentació comparativa PAE setembre 2018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Every 12 months 20 people are hired during a year. We have employed 100 people since January 2017.</vt:lpstr>
      <vt:lpstr>Presentació del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Joana Bregolat</dc:creator>
  <cp:lastModifiedBy>Ajuntament de Barcelona</cp:lastModifiedBy>
  <cp:revision>68</cp:revision>
  <cp:lastPrinted>2018-04-06T09:35:30Z</cp:lastPrinted>
  <dcterms:created xsi:type="dcterms:W3CDTF">2018-09-21T07:38:56Z</dcterms:created>
  <dcterms:modified xsi:type="dcterms:W3CDTF">2021-06-14T15:46:34Z</dcterms:modified>
</cp:coreProperties>
</file>