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1" r:id="rId2"/>
    <p:sldId id="265" r:id="rId3"/>
    <p:sldId id="266" r:id="rId4"/>
    <p:sldId id="267" r:id="rId5"/>
    <p:sldId id="268" r:id="rId6"/>
    <p:sldId id="270" r:id="rId7"/>
    <p:sldId id="271" r:id="rId8"/>
    <p:sldId id="272" r:id="rId9"/>
    <p:sldId id="276" r:id="rId10"/>
    <p:sldId id="277" r:id="rId11"/>
    <p:sldId id="278" r:id="rId12"/>
    <p:sldId id="279" r:id="rId13"/>
  </p:sldIdLst>
  <p:sldSz cx="12192000" cy="6858000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8AB2"/>
    <a:srgbClr val="073B4C"/>
    <a:srgbClr val="0D3B4B"/>
    <a:srgbClr val="27405B"/>
    <a:srgbClr val="333399"/>
    <a:srgbClr val="00AEF0"/>
    <a:srgbClr val="BAA523"/>
    <a:srgbClr val="96A519"/>
    <a:srgbClr val="3996A5"/>
    <a:srgbClr val="97B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3979" autoAdjust="0"/>
  </p:normalViewPr>
  <p:slideViewPr>
    <p:cSldViewPr>
      <p:cViewPr varScale="1">
        <p:scale>
          <a:sx n="65" d="100"/>
          <a:sy n="65" d="100"/>
        </p:scale>
        <p:origin x="696" y="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5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524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Maybe worth doing a drop down rather than vertical,</a:t>
            </a:r>
            <a:r>
              <a:rPr lang="en-GB" baseline="0" dirty="0" smtClean="0"/>
              <a:t> would allow for better use of the slide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500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179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" t="-259" r="201" b="259"/>
          <a:stretch/>
        </p:blipFill>
        <p:spPr>
          <a:xfrm>
            <a:off x="0" y="1398452"/>
            <a:ext cx="12192000" cy="553551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86" r="-13886"/>
          <a:stretch/>
        </p:blipFill>
        <p:spPr bwMode="auto">
          <a:xfrm>
            <a:off x="5087888" y="476672"/>
            <a:ext cx="2484147" cy="1344148"/>
          </a:xfrm>
          <a:prstGeom prst="rect">
            <a:avLst/>
          </a:prstGeom>
          <a:noFill/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947" y="6719906"/>
            <a:ext cx="1056117" cy="237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2464" y="-1"/>
            <a:ext cx="1919536" cy="1483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2464" y="-1"/>
            <a:ext cx="1919536" cy="1483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817395"/>
            <a:ext cx="109728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612775"/>
            <a:ext cx="10972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384132"/>
            <a:ext cx="10972800" cy="775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2464" y="-1"/>
            <a:ext cx="1919536" cy="1483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2464" y="-1"/>
            <a:ext cx="1919536" cy="1483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1900" y="1123950"/>
            <a:ext cx="2745317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1123950"/>
            <a:ext cx="8039100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2464" y="-1"/>
            <a:ext cx="1919536" cy="1483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3384"/>
            <a:ext cx="12192000" cy="5544616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67" r="-16667"/>
          <a:stretch/>
        </p:blipFill>
        <p:spPr bwMode="auto">
          <a:xfrm>
            <a:off x="5052013" y="361188"/>
            <a:ext cx="2592288" cy="1344148"/>
          </a:xfrm>
          <a:prstGeom prst="rect">
            <a:avLst/>
          </a:prstGeom>
          <a:noFill/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947" y="6620514"/>
            <a:ext cx="1056117" cy="23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274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475200"/>
            <a:ext cx="109728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1764000"/>
            <a:ext cx="10972800" cy="3825240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AEF0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32" r="-16532"/>
          <a:stretch/>
        </p:blipFill>
        <p:spPr>
          <a:xfrm>
            <a:off x="8857002" y="5941416"/>
            <a:ext cx="2864431" cy="6703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9356"/>
            <a:ext cx="2198000" cy="169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2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1556272"/>
            <a:ext cx="109728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636912"/>
            <a:ext cx="109728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AEF0"/>
              </a:buClr>
              <a:tabLst>
                <a:tab pos="7623175" algn="l"/>
              </a:tabLst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093296"/>
            <a:ext cx="28448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093296"/>
            <a:ext cx="38608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32" r="-16532"/>
          <a:stretch/>
        </p:blipFill>
        <p:spPr>
          <a:xfrm>
            <a:off x="8857002" y="5941416"/>
            <a:ext cx="2864431" cy="6703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984238" y="2164"/>
            <a:ext cx="2198000" cy="1698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1556272"/>
            <a:ext cx="109728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636912"/>
            <a:ext cx="109728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AEF0"/>
              </a:buClr>
              <a:tabLst>
                <a:tab pos="7623175" algn="l"/>
              </a:tabLst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093296"/>
            <a:ext cx="28448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093296"/>
            <a:ext cx="38608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32" r="-16532"/>
          <a:stretch/>
        </p:blipFill>
        <p:spPr>
          <a:xfrm>
            <a:off x="8857002" y="5941416"/>
            <a:ext cx="2864431" cy="6703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994000" y="2164"/>
            <a:ext cx="2198000" cy="169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7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994000" y="2164"/>
            <a:ext cx="2198000" cy="1698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387600"/>
            <a:ext cx="53848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387600"/>
            <a:ext cx="53848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2464" y="-1"/>
            <a:ext cx="1919536" cy="1483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2464" y="-1"/>
            <a:ext cx="1919536" cy="1483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2464" y="-1"/>
            <a:ext cx="1919536" cy="1483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1123951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387600"/>
            <a:ext cx="109728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3" r:id="rId2"/>
    <p:sldLayoutId id="2147483752" r:id="rId3"/>
    <p:sldLayoutId id="2147483751" r:id="rId4"/>
    <p:sldLayoutId id="2147483754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</p:sldLayoutIdLst>
  <p:timing>
    <p:tnLst>
      <p:par>
        <p:cTn id="1" dur="indefinite" restart="never" nodeType="tmRoot"/>
      </p:par>
    </p:tnLst>
  </p:timing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EF0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energypoverty.eu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nergypoverty.e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nergy-poverty.ec.europa.e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8832304" y="5949280"/>
            <a:ext cx="2376264" cy="640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l"/>
            <a:r>
              <a:rPr lang="en-GB" sz="2000" b="0" kern="0" dirty="0">
                <a:latin typeface="EC Square Sans Pro" panose="020B0506040000020004" pitchFamily="34" charset="0"/>
              </a:rPr>
              <a:t>#hashtag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E001CC-5A20-664F-8E7B-3169931A2B53}"/>
              </a:ext>
            </a:extLst>
          </p:cNvPr>
          <p:cNvSpPr/>
          <p:nvPr/>
        </p:nvSpPr>
        <p:spPr>
          <a:xfrm>
            <a:off x="6528048" y="1844824"/>
            <a:ext cx="53828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0" dirty="0">
                <a:solidFill>
                  <a:srgbClr val="E4B34B"/>
                </a:solidFill>
                <a:latin typeface="EC Square Sans Cond Pro" panose="020B0506040000020004" pitchFamily="34" charset="0"/>
              </a:rPr>
              <a:t>EU</a:t>
            </a:r>
            <a:r>
              <a:rPr lang="en-GB" sz="6000" dirty="0">
                <a:solidFill>
                  <a:schemeClr val="tx2">
                    <a:lumMod val="75000"/>
                  </a:schemeClr>
                </a:solidFill>
                <a:latin typeface="EC Square Sans Pro Light" panose="020B0506000000020004" pitchFamily="34" charset="0"/>
              </a:rPr>
              <a:t/>
            </a:r>
            <a:br>
              <a:rPr lang="en-GB" sz="6000" dirty="0">
                <a:solidFill>
                  <a:schemeClr val="tx2">
                    <a:lumMod val="75000"/>
                  </a:schemeClr>
                </a:solidFill>
                <a:latin typeface="EC Square Sans Pro Light" panose="020B0506000000020004" pitchFamily="34" charset="0"/>
              </a:rPr>
            </a:br>
            <a:r>
              <a:rPr lang="en-GB" sz="6000" dirty="0">
                <a:solidFill>
                  <a:srgbClr val="0D3B4B"/>
                </a:solidFill>
                <a:latin typeface="EC Square Sans Pro" panose="020B0506040000020004" pitchFamily="34" charset="0"/>
              </a:rPr>
              <a:t>Energy Poverty</a:t>
            </a:r>
          </a:p>
          <a:p>
            <a:r>
              <a:rPr lang="en-GB" sz="6000" b="0" dirty="0">
                <a:solidFill>
                  <a:srgbClr val="0D3B4B"/>
                </a:solidFill>
                <a:latin typeface="EC Square Sans Pro" panose="020B0506040000020004" pitchFamily="34" charset="0"/>
              </a:rPr>
              <a:t>Advisory </a:t>
            </a:r>
            <a:r>
              <a:rPr lang="en-GB" sz="6000" b="0" dirty="0" smtClean="0">
                <a:solidFill>
                  <a:srgbClr val="0D3B4B"/>
                </a:solidFill>
                <a:latin typeface="EC Square Sans Pro" panose="020B0506040000020004" pitchFamily="34" charset="0"/>
              </a:rPr>
              <a:t>Hub</a:t>
            </a:r>
          </a:p>
          <a:p>
            <a:r>
              <a:rPr lang="en-GB" sz="1600" b="0" i="1" dirty="0" smtClean="0">
                <a:solidFill>
                  <a:srgbClr val="0D3B4B"/>
                </a:solidFill>
                <a:latin typeface="EC Square Sans Pro" panose="020B0506040000020004" pitchFamily="34" charset="0"/>
              </a:rPr>
              <a:t>Jeppe Mikel Jensen, Project manager</a:t>
            </a:r>
          </a:p>
          <a:p>
            <a:r>
              <a:rPr lang="en-GB" sz="1600" b="0" dirty="0" smtClean="0">
                <a:solidFill>
                  <a:srgbClr val="0D3B4B"/>
                </a:solidFill>
                <a:latin typeface="EC Square Sans Pro" panose="020B0506040000020004" pitchFamily="34" charset="0"/>
              </a:rPr>
              <a:t>Covenant of Mayors Investment Forum </a:t>
            </a:r>
          </a:p>
          <a:p>
            <a:r>
              <a:rPr lang="en-GB" sz="1600" b="0" dirty="0" smtClean="0">
                <a:solidFill>
                  <a:srgbClr val="0D3B4B"/>
                </a:solidFill>
                <a:latin typeface="EC Square Sans Pro" panose="020B0506040000020004" pitchFamily="34" charset="0"/>
              </a:rPr>
              <a:t>16.07.2021 </a:t>
            </a:r>
            <a:endParaRPr lang="en-GB" sz="1600" b="0" dirty="0">
              <a:solidFill>
                <a:srgbClr val="0D3B4B"/>
              </a:solidFill>
              <a:latin typeface="EC Square Sans Pro" panose="020B05060400000200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416" y="476673"/>
            <a:ext cx="9937104" cy="936625"/>
          </a:xfrm>
        </p:spPr>
        <p:txBody>
          <a:bodyPr/>
          <a:lstStyle/>
          <a:p>
            <a:r>
              <a:rPr lang="en-US" sz="6600" dirty="0" smtClean="0">
                <a:solidFill>
                  <a:srgbClr val="073B4C"/>
                </a:solidFill>
              </a:rPr>
              <a:t>Main outcomes</a:t>
            </a:r>
            <a:r>
              <a:rPr lang="el-GR" sz="6600" dirty="0" smtClean="0">
                <a:solidFill>
                  <a:srgbClr val="073B4C"/>
                </a:solidFill>
              </a:rPr>
              <a:t> </a:t>
            </a:r>
            <a:r>
              <a:rPr lang="en-US" sz="6600" dirty="0" smtClean="0">
                <a:solidFill>
                  <a:srgbClr val="073B4C"/>
                </a:solidFill>
              </a:rPr>
              <a:t/>
            </a:r>
            <a:br>
              <a:rPr lang="en-US" sz="6600" dirty="0" smtClean="0">
                <a:solidFill>
                  <a:srgbClr val="073B4C"/>
                </a:solidFill>
              </a:rPr>
            </a:br>
            <a:r>
              <a:rPr lang="el-GR" sz="4800" b="0" dirty="0" smtClean="0">
                <a:solidFill>
                  <a:srgbClr val="073B4C"/>
                </a:solidFill>
              </a:rPr>
              <a:t>- </a:t>
            </a:r>
            <a:r>
              <a:rPr lang="en-US" sz="4800" b="0" dirty="0" smtClean="0">
                <a:solidFill>
                  <a:srgbClr val="073B4C"/>
                </a:solidFill>
              </a:rPr>
              <a:t>Research</a:t>
            </a:r>
            <a:endParaRPr lang="fr-BE" sz="4800" b="0" dirty="0">
              <a:solidFill>
                <a:srgbClr val="073B4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3432" y="1628800"/>
            <a:ext cx="9433048" cy="3384476"/>
          </a:xfrm>
        </p:spPr>
        <p:txBody>
          <a:bodyPr/>
          <a:lstStyle/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118AB2"/>
                </a:solidFill>
              </a:rPr>
              <a:t>Research on </a:t>
            </a:r>
            <a:r>
              <a:rPr lang="en-US" i="0" dirty="0" smtClean="0">
                <a:solidFill>
                  <a:srgbClr val="118AB2"/>
                </a:solidFill>
              </a:rPr>
              <a:t>local indicators </a:t>
            </a:r>
            <a:r>
              <a:rPr lang="en-US" i="0" dirty="0">
                <a:solidFill>
                  <a:srgbClr val="118AB2"/>
                </a:solidFill>
              </a:rPr>
              <a:t>(drivers, impact) for measuring and monitoring  energy </a:t>
            </a:r>
            <a:r>
              <a:rPr lang="en-US" i="0" dirty="0" smtClean="0">
                <a:solidFill>
                  <a:srgbClr val="118AB2"/>
                </a:solidFill>
              </a:rPr>
              <a:t>poverty</a:t>
            </a:r>
          </a:p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 smtClean="0">
                <a:solidFill>
                  <a:srgbClr val="118AB2"/>
                </a:solidFill>
              </a:rPr>
              <a:t>Research </a:t>
            </a:r>
            <a:r>
              <a:rPr lang="en-US" i="0" dirty="0">
                <a:solidFill>
                  <a:srgbClr val="118AB2"/>
                </a:solidFill>
              </a:rPr>
              <a:t>on energy poverty initiatives and good practices </a:t>
            </a:r>
            <a:endParaRPr lang="en-US" i="0" dirty="0" smtClean="0">
              <a:solidFill>
                <a:srgbClr val="118AB2"/>
              </a:solidFill>
            </a:endParaRPr>
          </a:p>
          <a:p>
            <a:pPr marL="1028700"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i="0" dirty="0" smtClean="0">
                <a:solidFill>
                  <a:srgbClr val="118AB2"/>
                </a:solidFill>
              </a:rPr>
              <a:t>Online </a:t>
            </a:r>
            <a:r>
              <a:rPr lang="en-US" sz="2400" b="0" i="0" dirty="0">
                <a:solidFill>
                  <a:srgbClr val="118AB2"/>
                </a:solidFill>
              </a:rPr>
              <a:t>map of energy poverty projects and activities at global </a:t>
            </a:r>
            <a:r>
              <a:rPr lang="en-US" sz="2400" b="0" i="0" dirty="0" smtClean="0">
                <a:solidFill>
                  <a:srgbClr val="118AB2"/>
                </a:solidFill>
              </a:rPr>
              <a:t>scale </a:t>
            </a:r>
            <a:endParaRPr lang="en-US" sz="2400" b="0" i="0" dirty="0">
              <a:solidFill>
                <a:srgbClr val="118AB2"/>
              </a:solidFill>
            </a:endParaRPr>
          </a:p>
          <a:p>
            <a:pPr marL="1028700"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i="0" dirty="0">
                <a:solidFill>
                  <a:srgbClr val="118AB2"/>
                </a:solidFill>
              </a:rPr>
              <a:t>L</a:t>
            </a:r>
            <a:r>
              <a:rPr lang="en-US" sz="2400" b="0" i="0" dirty="0" smtClean="0">
                <a:solidFill>
                  <a:srgbClr val="118AB2"/>
                </a:solidFill>
              </a:rPr>
              <a:t>ocal </a:t>
            </a:r>
            <a:r>
              <a:rPr lang="en-US" sz="2400" b="0" i="0" dirty="0">
                <a:solidFill>
                  <a:srgbClr val="118AB2"/>
                </a:solidFill>
              </a:rPr>
              <a:t>level case studies/best practices for knowledge </a:t>
            </a:r>
            <a:r>
              <a:rPr lang="en-US" sz="2400" b="0" i="0" dirty="0" smtClean="0">
                <a:solidFill>
                  <a:srgbClr val="118AB2"/>
                </a:solidFill>
              </a:rPr>
              <a:t>sharing</a:t>
            </a:r>
            <a:endParaRPr lang="en-US" sz="2400" b="0" i="0" dirty="0">
              <a:solidFill>
                <a:srgbClr val="118AB2"/>
              </a:solidFill>
            </a:endParaRPr>
          </a:p>
          <a:p>
            <a:pPr marL="1028700"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i="0" dirty="0" smtClean="0">
                <a:solidFill>
                  <a:srgbClr val="118AB2"/>
                </a:solidFill>
              </a:rPr>
              <a:t>Project handbooks</a:t>
            </a:r>
          </a:p>
        </p:txBody>
      </p:sp>
    </p:spTree>
    <p:extLst>
      <p:ext uri="{BB962C8B-B14F-4D97-AF65-F5344CB8AC3E}">
        <p14:creationId xmlns:p14="http://schemas.microsoft.com/office/powerpoint/2010/main" val="49951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1424" y="404664"/>
            <a:ext cx="10729192" cy="936625"/>
          </a:xfrm>
        </p:spPr>
        <p:txBody>
          <a:bodyPr/>
          <a:lstStyle/>
          <a:p>
            <a:r>
              <a:rPr lang="en-US" sz="6000" dirty="0">
                <a:solidFill>
                  <a:srgbClr val="073B4C"/>
                </a:solidFill>
              </a:rPr>
              <a:t>Main </a:t>
            </a:r>
            <a:r>
              <a:rPr lang="en-US" sz="6000" dirty="0" smtClean="0">
                <a:solidFill>
                  <a:srgbClr val="073B4C"/>
                </a:solidFill>
              </a:rPr>
              <a:t>outcomes</a:t>
            </a:r>
            <a:r>
              <a:rPr lang="en-US" sz="6600" dirty="0" smtClean="0">
                <a:solidFill>
                  <a:srgbClr val="073B4C"/>
                </a:solidFill>
              </a:rPr>
              <a:t> </a:t>
            </a:r>
            <a:r>
              <a:rPr lang="en-US" sz="6600" dirty="0">
                <a:solidFill>
                  <a:srgbClr val="073B4C"/>
                </a:solidFill>
              </a:rPr>
              <a:t/>
            </a:r>
            <a:br>
              <a:rPr lang="en-US" sz="6600" dirty="0">
                <a:solidFill>
                  <a:srgbClr val="073B4C"/>
                </a:solidFill>
              </a:rPr>
            </a:br>
            <a:r>
              <a:rPr lang="en-US" sz="4800" b="0" dirty="0" smtClean="0">
                <a:solidFill>
                  <a:srgbClr val="073B4C"/>
                </a:solidFill>
              </a:rPr>
              <a:t>- Support</a:t>
            </a:r>
            <a:endParaRPr lang="fr-BE" sz="4800" b="0" dirty="0">
              <a:solidFill>
                <a:srgbClr val="073B4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27448" y="1628800"/>
            <a:ext cx="10081120" cy="3384476"/>
          </a:xfrm>
        </p:spPr>
        <p:txBody>
          <a:bodyPr/>
          <a:lstStyle/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b="1" i="0" dirty="0" smtClean="0">
                <a:solidFill>
                  <a:srgbClr val="118AB2"/>
                </a:solidFill>
              </a:rPr>
              <a:t>Open </a:t>
            </a:r>
            <a:r>
              <a:rPr lang="en-US" b="1" i="0" dirty="0">
                <a:solidFill>
                  <a:srgbClr val="118AB2"/>
                </a:solidFill>
              </a:rPr>
              <a:t>to all support via </a:t>
            </a:r>
          </a:p>
          <a:p>
            <a:pPr marL="1085850"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i="0" dirty="0">
                <a:solidFill>
                  <a:srgbClr val="118AB2"/>
                </a:solidFill>
              </a:rPr>
              <a:t>Massive Open Online Courses </a:t>
            </a:r>
            <a:r>
              <a:rPr lang="en-US" sz="2400" b="0" i="0" dirty="0" smtClean="0">
                <a:solidFill>
                  <a:srgbClr val="118AB2"/>
                </a:solidFill>
              </a:rPr>
              <a:t>(long and short trainings)</a:t>
            </a:r>
            <a:endParaRPr lang="en-US" sz="2400" b="0" i="0" dirty="0">
              <a:solidFill>
                <a:srgbClr val="118AB2"/>
              </a:solidFill>
            </a:endParaRPr>
          </a:p>
          <a:p>
            <a:pPr marL="1085850"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i="0" dirty="0">
                <a:solidFill>
                  <a:srgbClr val="118AB2"/>
                </a:solidFill>
              </a:rPr>
              <a:t>Educational </a:t>
            </a:r>
            <a:r>
              <a:rPr lang="en-US" sz="2400" b="0" i="0" dirty="0" smtClean="0">
                <a:solidFill>
                  <a:srgbClr val="118AB2"/>
                </a:solidFill>
              </a:rPr>
              <a:t>short videos </a:t>
            </a:r>
            <a:endParaRPr lang="en-US" sz="2400" b="0" i="0" dirty="0">
              <a:solidFill>
                <a:srgbClr val="118AB2"/>
              </a:solidFill>
            </a:endParaRPr>
          </a:p>
          <a:p>
            <a:pPr marL="1085850"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i="0" dirty="0">
                <a:solidFill>
                  <a:srgbClr val="118AB2"/>
                </a:solidFill>
              </a:rPr>
              <a:t>Physical </a:t>
            </a:r>
            <a:r>
              <a:rPr lang="en-US" sz="2400" b="0" i="0" dirty="0" smtClean="0">
                <a:solidFill>
                  <a:srgbClr val="118AB2"/>
                </a:solidFill>
              </a:rPr>
              <a:t>events (high-level, local/regional events and workshops)</a:t>
            </a:r>
          </a:p>
          <a:p>
            <a:pPr marL="1085850"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dirty="0" smtClean="0">
                <a:solidFill>
                  <a:srgbClr val="118AB2"/>
                </a:solidFill>
              </a:rPr>
              <a:t>Helpdesk (</a:t>
            </a:r>
            <a:r>
              <a:rPr lang="en-US" sz="2400" b="0" dirty="0" smtClean="0">
                <a:hlinkClick r:id="rId2"/>
              </a:rPr>
              <a:t>info@energypoverty.eu</a:t>
            </a:r>
            <a:r>
              <a:rPr lang="en-US" sz="2400" b="0" dirty="0" smtClean="0">
                <a:solidFill>
                  <a:srgbClr val="118AB2"/>
                </a:solidFill>
              </a:rPr>
              <a:t>)</a:t>
            </a:r>
            <a:endParaRPr lang="en-US" sz="2400" b="0" i="0" dirty="0">
              <a:solidFill>
                <a:srgbClr val="118AB2"/>
              </a:solidFill>
            </a:endParaRPr>
          </a:p>
          <a:p>
            <a:pPr marL="457200" indent="-4572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b="1" i="0" dirty="0">
                <a:solidFill>
                  <a:srgbClr val="118AB2"/>
                </a:solidFill>
              </a:rPr>
              <a:t>Direct support</a:t>
            </a:r>
          </a:p>
          <a:p>
            <a:pPr indent="0">
              <a:lnSpc>
                <a:spcPct val="150000"/>
              </a:lnSpc>
              <a:buNone/>
            </a:pPr>
            <a:r>
              <a:rPr lang="en-US" i="0" dirty="0">
                <a:solidFill>
                  <a:srgbClr val="118AB2"/>
                </a:solidFill>
              </a:rPr>
              <a:t>Technical support will be provided to </a:t>
            </a:r>
            <a:r>
              <a:rPr lang="en-US" i="0" dirty="0" smtClean="0">
                <a:solidFill>
                  <a:srgbClr val="118AB2"/>
                </a:solidFill>
              </a:rPr>
              <a:t>municipalities via two </a:t>
            </a:r>
            <a:r>
              <a:rPr lang="en-US" i="0" dirty="0">
                <a:solidFill>
                  <a:srgbClr val="118AB2"/>
                </a:solidFill>
              </a:rPr>
              <a:t>open calls </a:t>
            </a:r>
            <a:r>
              <a:rPr lang="en-US" i="0" dirty="0" smtClean="0">
                <a:solidFill>
                  <a:srgbClr val="118AB2"/>
                </a:solidFill>
              </a:rPr>
              <a:t>with</a:t>
            </a:r>
            <a:r>
              <a:rPr lang="en-US" i="0" dirty="0">
                <a:solidFill>
                  <a:srgbClr val="118AB2"/>
                </a:solidFill>
              </a:rPr>
              <a:t> </a:t>
            </a:r>
            <a:r>
              <a:rPr lang="en-US" i="0" dirty="0" smtClean="0">
                <a:solidFill>
                  <a:srgbClr val="118AB2"/>
                </a:solidFill>
              </a:rPr>
              <a:t>regional and thematic approach.</a:t>
            </a:r>
            <a:endParaRPr lang="en-US" i="0" dirty="0">
              <a:solidFill>
                <a:srgbClr val="118AB2"/>
              </a:solidFill>
            </a:endParaRPr>
          </a:p>
          <a:p>
            <a:pPr indent="0">
              <a:lnSpc>
                <a:spcPct val="150000"/>
              </a:lnSpc>
              <a:buNone/>
            </a:pP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73382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19392" y="2348880"/>
            <a:ext cx="54726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73B4C"/>
                </a:solidFill>
                <a:latin typeface="+mj-lt"/>
                <a:ea typeface="+mj-ea"/>
                <a:cs typeface="+mj-cs"/>
              </a:rPr>
              <a:t>Keep in touch!</a:t>
            </a:r>
          </a:p>
          <a:p>
            <a:r>
              <a:rPr lang="en-US" sz="4000" b="0" dirty="0" smtClean="0">
                <a:solidFill>
                  <a:srgbClr val="073B4C"/>
                </a:solidFill>
                <a:latin typeface="+mj-lt"/>
                <a:ea typeface="+mj-ea"/>
                <a:cs typeface="+mj-cs"/>
                <a:hlinkClick r:id="rId3"/>
              </a:rPr>
              <a:t>Jeppe.jensen@energypoverty.eu</a:t>
            </a:r>
            <a:endParaRPr lang="en-US" sz="4000" b="0" dirty="0" smtClean="0">
              <a:solidFill>
                <a:srgbClr val="073B4C"/>
              </a:solidFill>
              <a:latin typeface="+mj-lt"/>
              <a:ea typeface="+mj-ea"/>
              <a:cs typeface="+mj-cs"/>
            </a:endParaRPr>
          </a:p>
          <a:p>
            <a:r>
              <a:rPr lang="en-US" sz="4000" dirty="0" smtClean="0">
                <a:solidFill>
                  <a:srgbClr val="073B4C"/>
                </a:solidFill>
                <a:latin typeface="+mj-lt"/>
                <a:ea typeface="+mj-ea"/>
                <a:cs typeface="+mj-cs"/>
              </a:rPr>
              <a:t>Stay </a:t>
            </a:r>
            <a:r>
              <a:rPr lang="en-US" sz="4000" dirty="0">
                <a:solidFill>
                  <a:srgbClr val="073B4C"/>
                </a:solidFill>
                <a:latin typeface="+mj-lt"/>
                <a:ea typeface="+mj-ea"/>
                <a:cs typeface="+mj-cs"/>
              </a:rPr>
              <a:t>tuned for new website: </a:t>
            </a:r>
            <a:r>
              <a:rPr lang="en-US" sz="4000" b="0" dirty="0" smtClean="0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https</a:t>
            </a:r>
            <a:r>
              <a:rPr lang="en-US" sz="4000" b="0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://energy-poverty.ec.europa.eu</a:t>
            </a:r>
            <a:endParaRPr lang="en-US" sz="4000" b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674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219200" y="1555750"/>
            <a:ext cx="10972800" cy="936625"/>
          </a:xfrm>
        </p:spPr>
        <p:txBody>
          <a:bodyPr/>
          <a:lstStyle/>
          <a:p>
            <a:r>
              <a:rPr lang="en-US" sz="6600" dirty="0">
                <a:solidFill>
                  <a:srgbClr val="073B4C"/>
                </a:solidFill>
              </a:rPr>
              <a:t>Overview</a:t>
            </a:r>
            <a:endParaRPr lang="fr-BE" sz="6600" dirty="0">
              <a:solidFill>
                <a:srgbClr val="073B4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1219200" y="2708920"/>
            <a:ext cx="10972800" cy="338455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 smtClean="0">
                <a:solidFill>
                  <a:srgbClr val="118AB2"/>
                </a:solidFill>
              </a:rPr>
              <a:t>In a nutshell</a:t>
            </a:r>
            <a:endParaRPr lang="en-US" i="0" dirty="0">
              <a:solidFill>
                <a:srgbClr val="118AB2"/>
              </a:solidFill>
            </a:endParaRPr>
          </a:p>
          <a:p>
            <a:pPr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 smtClean="0">
                <a:solidFill>
                  <a:srgbClr val="118AB2"/>
                </a:solidFill>
              </a:rPr>
              <a:t>Configuration</a:t>
            </a:r>
          </a:p>
          <a:p>
            <a:pPr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118AB2"/>
                </a:solidFill>
              </a:rPr>
              <a:t>F</a:t>
            </a:r>
            <a:r>
              <a:rPr lang="en-US" i="0" dirty="0" smtClean="0">
                <a:solidFill>
                  <a:srgbClr val="118AB2"/>
                </a:solidFill>
              </a:rPr>
              <a:t>oundation</a:t>
            </a:r>
            <a:endParaRPr lang="en-US" i="0" dirty="0">
              <a:solidFill>
                <a:srgbClr val="118AB2"/>
              </a:solidFill>
            </a:endParaRPr>
          </a:p>
          <a:p>
            <a:pPr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 smtClean="0">
                <a:solidFill>
                  <a:srgbClr val="118AB2"/>
                </a:solidFill>
              </a:rPr>
              <a:t>Approach</a:t>
            </a:r>
            <a:endParaRPr lang="en-US" i="0" dirty="0">
              <a:solidFill>
                <a:srgbClr val="118AB2"/>
              </a:solidFill>
            </a:endParaRPr>
          </a:p>
          <a:p>
            <a:pPr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118AB2"/>
                </a:solidFill>
              </a:rPr>
              <a:t>Main outcomes and results</a:t>
            </a:r>
            <a:endParaRPr lang="fr-BE" i="0" dirty="0">
              <a:solidFill>
                <a:srgbClr val="118A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46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1424" y="476672"/>
            <a:ext cx="8229600" cy="936625"/>
          </a:xfrm>
        </p:spPr>
        <p:txBody>
          <a:bodyPr/>
          <a:lstStyle/>
          <a:p>
            <a:r>
              <a:rPr lang="en-US" sz="6600" dirty="0" smtClean="0">
                <a:solidFill>
                  <a:srgbClr val="073B4C"/>
                </a:solidFill>
              </a:rPr>
              <a:t>EPAH in a nutshell</a:t>
            </a:r>
            <a:endParaRPr lang="fr-BE" sz="6600" dirty="0">
              <a:solidFill>
                <a:srgbClr val="073B4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9416" y="1556792"/>
            <a:ext cx="8229600" cy="5760640"/>
          </a:xfrm>
        </p:spPr>
        <p:txBody>
          <a:bodyPr/>
          <a:lstStyle/>
          <a:p>
            <a:pPr indent="0">
              <a:lnSpc>
                <a:spcPct val="150000"/>
              </a:lnSpc>
              <a:buNone/>
            </a:pPr>
            <a:r>
              <a:rPr lang="en-US" i="0" u="sng" dirty="0">
                <a:solidFill>
                  <a:srgbClr val="FFC000"/>
                </a:solidFill>
              </a:rPr>
              <a:t>Vision</a:t>
            </a:r>
            <a:r>
              <a:rPr lang="en-US" sz="2000" i="0" dirty="0">
                <a:solidFill>
                  <a:srgbClr val="FFC000"/>
                </a:solidFill>
              </a:rPr>
              <a:t> </a:t>
            </a:r>
            <a:r>
              <a:rPr lang="en-US" sz="2000" i="0" dirty="0">
                <a:solidFill>
                  <a:srgbClr val="118AB2"/>
                </a:solidFill>
              </a:rPr>
              <a:t>Eradicate energy poverty and accelerate the just energy transition of European regions, cities, towns and villages</a:t>
            </a:r>
            <a:r>
              <a:rPr lang="en-US" sz="2000" i="0" dirty="0" smtClean="0">
                <a:solidFill>
                  <a:srgbClr val="118AB2"/>
                </a:solidFill>
              </a:rPr>
              <a:t>.</a:t>
            </a:r>
            <a:r>
              <a:rPr lang="en-US" sz="2000" i="0" dirty="0" smtClean="0">
                <a:solidFill>
                  <a:srgbClr val="FF0000"/>
                </a:solidFill>
              </a:rPr>
              <a:t> </a:t>
            </a:r>
            <a:r>
              <a:rPr lang="en-US" sz="2000" i="0" dirty="0">
                <a:solidFill>
                  <a:srgbClr val="118AB2"/>
                </a:solidFill>
              </a:rPr>
              <a:t>A Green Deal mandate to leave no one behind</a:t>
            </a:r>
            <a:r>
              <a:rPr lang="en-US" sz="2000" i="0" dirty="0" smtClean="0">
                <a:solidFill>
                  <a:srgbClr val="118AB2"/>
                </a:solidFill>
              </a:rPr>
              <a:t>.</a:t>
            </a:r>
            <a:endParaRPr lang="en-US" sz="2000" i="0" dirty="0">
              <a:solidFill>
                <a:srgbClr val="118AB2"/>
              </a:solidFill>
            </a:endParaRPr>
          </a:p>
          <a:p>
            <a:pPr indent="0">
              <a:lnSpc>
                <a:spcPct val="150000"/>
              </a:lnSpc>
              <a:buNone/>
            </a:pPr>
            <a:r>
              <a:rPr lang="en-US" i="0" u="sng" dirty="0">
                <a:solidFill>
                  <a:srgbClr val="FFC000"/>
                </a:solidFill>
              </a:rPr>
              <a:t>Mission</a:t>
            </a:r>
            <a:r>
              <a:rPr lang="en-US" sz="2000" i="0" dirty="0">
                <a:solidFill>
                  <a:srgbClr val="FFC000"/>
                </a:solidFill>
              </a:rPr>
              <a:t> </a:t>
            </a:r>
            <a:r>
              <a:rPr lang="en-US" sz="2000" i="0" dirty="0">
                <a:solidFill>
                  <a:srgbClr val="118AB2"/>
                </a:solidFill>
              </a:rPr>
              <a:t>To be the center of energy poverty experience and expertise in Europe </a:t>
            </a:r>
          </a:p>
          <a:p>
            <a:pPr indent="0">
              <a:lnSpc>
                <a:spcPct val="150000"/>
              </a:lnSpc>
              <a:buNone/>
            </a:pPr>
            <a:r>
              <a:rPr lang="en-US" i="0" u="sng" dirty="0">
                <a:solidFill>
                  <a:srgbClr val="FFC000"/>
                </a:solidFill>
              </a:rPr>
              <a:t>How?</a:t>
            </a:r>
            <a:r>
              <a:rPr lang="en-US" i="0" dirty="0">
                <a:solidFill>
                  <a:srgbClr val="FFC000"/>
                </a:solidFill>
              </a:rPr>
              <a:t> </a:t>
            </a:r>
            <a:r>
              <a:rPr lang="en-US" sz="2000" i="0" dirty="0">
                <a:solidFill>
                  <a:srgbClr val="118AB2"/>
                </a:solidFill>
              </a:rPr>
              <a:t>By providing direct support, online </a:t>
            </a:r>
            <a:r>
              <a:rPr lang="en-US" sz="2000" i="0" dirty="0" smtClean="0">
                <a:solidFill>
                  <a:srgbClr val="118AB2"/>
                </a:solidFill>
              </a:rPr>
              <a:t>training and </a:t>
            </a:r>
            <a:r>
              <a:rPr lang="en-US" sz="2000" i="0" dirty="0">
                <a:solidFill>
                  <a:srgbClr val="118AB2"/>
                </a:solidFill>
              </a:rPr>
              <a:t>research to local authorities and civil society </a:t>
            </a:r>
            <a:r>
              <a:rPr lang="en-US" sz="2000" i="0" dirty="0" err="1">
                <a:solidFill>
                  <a:srgbClr val="118AB2"/>
                </a:solidFill>
              </a:rPr>
              <a:t>organisations</a:t>
            </a:r>
            <a:r>
              <a:rPr lang="en-US" sz="2000" i="0" dirty="0">
                <a:solidFill>
                  <a:srgbClr val="118AB2"/>
                </a:solidFill>
              </a:rPr>
              <a:t> </a:t>
            </a:r>
            <a:r>
              <a:rPr lang="en-US" sz="2000" i="0" dirty="0" smtClean="0">
                <a:solidFill>
                  <a:srgbClr val="118AB2"/>
                </a:solidFill>
              </a:rPr>
              <a:t>as well as building </a:t>
            </a:r>
            <a:r>
              <a:rPr lang="en-US" sz="2000" i="0" dirty="0">
                <a:solidFill>
                  <a:srgbClr val="118AB2"/>
                </a:solidFill>
              </a:rPr>
              <a:t>a collaborative network of all stakeholders interested in taking action to combat energy poverty </a:t>
            </a:r>
            <a:r>
              <a:rPr lang="en-US" sz="2000" i="0" dirty="0" smtClean="0">
                <a:solidFill>
                  <a:srgbClr val="118AB2"/>
                </a:solidFill>
              </a:rPr>
              <a:t>across all EU Member States.</a:t>
            </a:r>
            <a:endParaRPr lang="en-US" sz="2000" i="0" dirty="0">
              <a:solidFill>
                <a:srgbClr val="118A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81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1713001"/>
            <a:ext cx="1399662" cy="10327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850" y="2791074"/>
            <a:ext cx="2334928" cy="16508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035" y="2814917"/>
            <a:ext cx="2055697" cy="9089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596" y="1244468"/>
            <a:ext cx="1892445" cy="13083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9449" y="4163385"/>
            <a:ext cx="3322283" cy="557111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911424" y="476672"/>
            <a:ext cx="8229600" cy="936625"/>
          </a:xfrm>
        </p:spPr>
        <p:txBody>
          <a:bodyPr/>
          <a:lstStyle/>
          <a:p>
            <a:r>
              <a:rPr lang="en-US" sz="6600" dirty="0" smtClean="0">
                <a:solidFill>
                  <a:srgbClr val="073B4C"/>
                </a:solidFill>
              </a:rPr>
              <a:t>Configuration</a:t>
            </a:r>
            <a:endParaRPr lang="fr-BE" sz="6600" dirty="0">
              <a:solidFill>
                <a:srgbClr val="073B4C"/>
              </a:soli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idx="4294967295"/>
          </p:nvPr>
        </p:nvSpPr>
        <p:spPr>
          <a:xfrm>
            <a:off x="551384" y="1898650"/>
            <a:ext cx="5627436" cy="3384550"/>
          </a:xfrm>
        </p:spPr>
        <p:txBody>
          <a:bodyPr/>
          <a:lstStyle/>
          <a:p>
            <a:pPr marL="0" indent="0">
              <a:lnSpc>
                <a:spcPct val="150000"/>
              </a:lnSpc>
              <a:buClr>
                <a:srgbClr val="118AB2"/>
              </a:buClr>
              <a:buNone/>
            </a:pPr>
            <a:r>
              <a:rPr lang="fr-BE" i="0" dirty="0" smtClean="0">
                <a:solidFill>
                  <a:srgbClr val="118AB2"/>
                </a:solidFill>
              </a:rPr>
              <a:t>The </a:t>
            </a:r>
            <a:r>
              <a:rPr lang="en-GB" i="0" dirty="0" smtClean="0">
                <a:solidFill>
                  <a:srgbClr val="118AB2"/>
                </a:solidFill>
              </a:rPr>
              <a:t>Energy</a:t>
            </a:r>
            <a:r>
              <a:rPr lang="fr-BE" i="0" dirty="0" smtClean="0">
                <a:solidFill>
                  <a:srgbClr val="118AB2"/>
                </a:solidFill>
              </a:rPr>
              <a:t> </a:t>
            </a:r>
            <a:r>
              <a:rPr lang="fr-BE" i="0" dirty="0" err="1" smtClean="0">
                <a:solidFill>
                  <a:srgbClr val="118AB2"/>
                </a:solidFill>
              </a:rPr>
              <a:t>Poverty</a:t>
            </a:r>
            <a:r>
              <a:rPr lang="fr-BE" i="0" dirty="0" smtClean="0">
                <a:solidFill>
                  <a:srgbClr val="118AB2"/>
                </a:solidFill>
              </a:rPr>
              <a:t> </a:t>
            </a:r>
            <a:r>
              <a:rPr lang="fr-BE" i="0" dirty="0" err="1" smtClean="0">
                <a:solidFill>
                  <a:srgbClr val="118AB2"/>
                </a:solidFill>
              </a:rPr>
              <a:t>Advisory</a:t>
            </a:r>
            <a:r>
              <a:rPr lang="fr-BE" i="0" dirty="0" smtClean="0">
                <a:solidFill>
                  <a:srgbClr val="118AB2"/>
                </a:solidFill>
              </a:rPr>
              <a:t> Hub </a:t>
            </a:r>
            <a:r>
              <a:rPr lang="fr-BE" i="0" dirty="0" err="1" smtClean="0">
                <a:solidFill>
                  <a:srgbClr val="118AB2"/>
                </a:solidFill>
              </a:rPr>
              <a:t>is</a:t>
            </a:r>
            <a:r>
              <a:rPr lang="fr-BE" i="0" dirty="0">
                <a:solidFill>
                  <a:srgbClr val="118AB2"/>
                </a:solidFill>
              </a:rPr>
              <a:t> </a:t>
            </a:r>
            <a:r>
              <a:rPr lang="fr-BE" i="0" dirty="0" smtClean="0">
                <a:solidFill>
                  <a:srgbClr val="118AB2"/>
                </a:solidFill>
              </a:rPr>
              <a:t>a local initiative </a:t>
            </a:r>
            <a:r>
              <a:rPr lang="fr-BE" i="0" dirty="0" err="1" smtClean="0">
                <a:solidFill>
                  <a:srgbClr val="118AB2"/>
                </a:solidFill>
              </a:rPr>
              <a:t>created</a:t>
            </a:r>
            <a:r>
              <a:rPr lang="fr-BE" i="0" dirty="0" smtClean="0">
                <a:solidFill>
                  <a:srgbClr val="118AB2"/>
                </a:solidFill>
              </a:rPr>
              <a:t> and </a:t>
            </a:r>
            <a:r>
              <a:rPr lang="fr-BE" i="0" dirty="0" err="1" smtClean="0">
                <a:solidFill>
                  <a:srgbClr val="118AB2"/>
                </a:solidFill>
              </a:rPr>
              <a:t>supported</a:t>
            </a:r>
            <a:r>
              <a:rPr lang="fr-BE" i="0" dirty="0" smtClean="0">
                <a:solidFill>
                  <a:srgbClr val="118AB2"/>
                </a:solidFill>
              </a:rPr>
              <a:t>  by the </a:t>
            </a:r>
            <a:r>
              <a:rPr lang="fr-BE" i="0" dirty="0" err="1">
                <a:solidFill>
                  <a:srgbClr val="FFC000"/>
                </a:solidFill>
              </a:rPr>
              <a:t>European</a:t>
            </a:r>
            <a:r>
              <a:rPr lang="fr-BE" i="0" dirty="0">
                <a:solidFill>
                  <a:srgbClr val="FFC000"/>
                </a:solidFill>
              </a:rPr>
              <a:t> </a:t>
            </a:r>
            <a:r>
              <a:rPr lang="fr-BE" i="0" dirty="0" err="1" smtClean="0">
                <a:solidFill>
                  <a:srgbClr val="FFC000"/>
                </a:solidFill>
              </a:rPr>
              <a:t>Commission’s</a:t>
            </a:r>
            <a:r>
              <a:rPr lang="fr-BE" i="0" dirty="0" smtClean="0">
                <a:solidFill>
                  <a:srgbClr val="FFC000"/>
                </a:solidFill>
              </a:rPr>
              <a:t> </a:t>
            </a:r>
            <a:r>
              <a:rPr lang="fr-BE" i="0" dirty="0" err="1">
                <a:solidFill>
                  <a:srgbClr val="FFC000"/>
                </a:solidFill>
              </a:rPr>
              <a:t>Directorate</a:t>
            </a:r>
            <a:r>
              <a:rPr lang="fr-BE" i="0" dirty="0">
                <a:solidFill>
                  <a:srgbClr val="FFC000"/>
                </a:solidFill>
              </a:rPr>
              <a:t> General for </a:t>
            </a:r>
            <a:r>
              <a:rPr lang="fr-BE" i="0" dirty="0" err="1">
                <a:solidFill>
                  <a:srgbClr val="FFC000"/>
                </a:solidFill>
              </a:rPr>
              <a:t>Energy</a:t>
            </a:r>
            <a:r>
              <a:rPr lang="fr-BE" i="0" dirty="0">
                <a:solidFill>
                  <a:srgbClr val="FFC000"/>
                </a:solidFill>
              </a:rPr>
              <a:t> </a:t>
            </a:r>
            <a:r>
              <a:rPr lang="fr-BE" i="0" dirty="0" smtClean="0">
                <a:solidFill>
                  <a:srgbClr val="118AB2"/>
                </a:solidFill>
              </a:rPr>
              <a:t>to </a:t>
            </a:r>
            <a:r>
              <a:rPr lang="fr-BE" i="0" dirty="0" err="1" smtClean="0">
                <a:solidFill>
                  <a:srgbClr val="118AB2"/>
                </a:solidFill>
              </a:rPr>
              <a:t>be</a:t>
            </a:r>
            <a:r>
              <a:rPr lang="fr-BE" i="0" dirty="0" smtClean="0">
                <a:solidFill>
                  <a:srgbClr val="118AB2"/>
                </a:solidFill>
              </a:rPr>
              <a:t> the </a:t>
            </a:r>
            <a:r>
              <a:rPr lang="fr-BE" i="0" dirty="0" err="1" smtClean="0">
                <a:solidFill>
                  <a:srgbClr val="118AB2"/>
                </a:solidFill>
              </a:rPr>
              <a:t>platform</a:t>
            </a:r>
            <a:r>
              <a:rPr lang="fr-BE" i="0" dirty="0" smtClean="0">
                <a:solidFill>
                  <a:srgbClr val="118AB2"/>
                </a:solidFill>
              </a:rPr>
              <a:t> </a:t>
            </a:r>
            <a:r>
              <a:rPr lang="fr-BE" i="0" dirty="0" err="1" smtClean="0">
                <a:solidFill>
                  <a:srgbClr val="118AB2"/>
                </a:solidFill>
              </a:rPr>
              <a:t>connecting</a:t>
            </a:r>
            <a:r>
              <a:rPr lang="fr-BE" i="0" dirty="0" smtClean="0">
                <a:solidFill>
                  <a:srgbClr val="118AB2"/>
                </a:solidFill>
              </a:rPr>
              <a:t> all EU lead </a:t>
            </a:r>
            <a:r>
              <a:rPr lang="en-US" i="0" dirty="0" smtClean="0">
                <a:solidFill>
                  <a:srgbClr val="118AB2"/>
                </a:solidFill>
              </a:rPr>
              <a:t>activities</a:t>
            </a:r>
            <a:r>
              <a:rPr lang="fr-BE" i="0" dirty="0" smtClean="0">
                <a:solidFill>
                  <a:srgbClr val="118AB2"/>
                </a:solidFill>
              </a:rPr>
              <a:t> on </a:t>
            </a:r>
            <a:r>
              <a:rPr lang="fr-BE" i="0" dirty="0" err="1">
                <a:solidFill>
                  <a:srgbClr val="118AB2"/>
                </a:solidFill>
              </a:rPr>
              <a:t>energy</a:t>
            </a:r>
            <a:r>
              <a:rPr lang="fr-BE" i="0" dirty="0">
                <a:solidFill>
                  <a:srgbClr val="118AB2"/>
                </a:solidFill>
              </a:rPr>
              <a:t> </a:t>
            </a:r>
            <a:r>
              <a:rPr lang="fr-BE" i="0" dirty="0" err="1">
                <a:solidFill>
                  <a:srgbClr val="118AB2"/>
                </a:solidFill>
              </a:rPr>
              <a:t>poverty</a:t>
            </a:r>
            <a:endParaRPr lang="fr-BE" i="0" dirty="0">
              <a:solidFill>
                <a:srgbClr val="118A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4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1424" y="476672"/>
            <a:ext cx="8229600" cy="936625"/>
          </a:xfrm>
        </p:spPr>
        <p:txBody>
          <a:bodyPr/>
          <a:lstStyle/>
          <a:p>
            <a:r>
              <a:rPr lang="en-US" sz="6600" dirty="0">
                <a:solidFill>
                  <a:srgbClr val="073B4C"/>
                </a:solidFill>
              </a:rPr>
              <a:t>Foundation</a:t>
            </a:r>
            <a:endParaRPr lang="fr-BE" sz="6600" dirty="0">
              <a:solidFill>
                <a:srgbClr val="073B4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8785" y="2996207"/>
            <a:ext cx="4600290" cy="3465507"/>
          </a:xfrm>
        </p:spPr>
        <p:txBody>
          <a:bodyPr/>
          <a:lstStyle/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E4B34B"/>
                </a:solidFill>
                <a:latin typeface="EC Square Sans Cond Pro" panose="020B0506040000020004" pitchFamily="34" charset="0"/>
              </a:rPr>
              <a:t>Energy Poverty Observatory</a:t>
            </a:r>
          </a:p>
          <a:p>
            <a:pPr marL="1085850" lvl="1"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1700" dirty="0" smtClean="0">
                <a:solidFill>
                  <a:srgbClr val="118AB2"/>
                </a:solidFill>
              </a:rPr>
              <a:t>More na</a:t>
            </a:r>
            <a:r>
              <a:rPr lang="en-US" sz="1700" i="0" dirty="0" smtClean="0">
                <a:solidFill>
                  <a:srgbClr val="118AB2"/>
                </a:solidFill>
              </a:rPr>
              <a:t>tional </a:t>
            </a:r>
            <a:r>
              <a:rPr lang="en-US" sz="1700" i="0" dirty="0">
                <a:solidFill>
                  <a:srgbClr val="118AB2"/>
                </a:solidFill>
              </a:rPr>
              <a:t>oriented focus (NECPs)</a:t>
            </a:r>
          </a:p>
          <a:p>
            <a:pPr marL="1085850" lvl="1"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1700" i="0" dirty="0">
                <a:solidFill>
                  <a:srgbClr val="118AB2"/>
                </a:solidFill>
              </a:rPr>
              <a:t>More research oriented</a:t>
            </a:r>
          </a:p>
          <a:p>
            <a:pPr marL="1085850" lvl="1"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1700" dirty="0" smtClean="0">
                <a:solidFill>
                  <a:srgbClr val="118AB2"/>
                </a:solidFill>
              </a:rPr>
              <a:t>Important </a:t>
            </a:r>
            <a:r>
              <a:rPr lang="en-US" sz="1700" dirty="0">
                <a:solidFill>
                  <a:srgbClr val="118AB2"/>
                </a:solidFill>
              </a:rPr>
              <a:t>m</a:t>
            </a:r>
            <a:r>
              <a:rPr lang="en-US" sz="1700" dirty="0">
                <a:solidFill>
                  <a:srgbClr val="118AB2"/>
                </a:solidFill>
              </a:rPr>
              <a:t>ap</a:t>
            </a:r>
            <a:r>
              <a:rPr lang="en-US" sz="1700" i="0" dirty="0" smtClean="0">
                <a:solidFill>
                  <a:srgbClr val="118AB2"/>
                </a:solidFill>
              </a:rPr>
              <a:t>pings: </a:t>
            </a:r>
            <a:endParaRPr lang="en-US" sz="1700" i="0" dirty="0">
              <a:solidFill>
                <a:srgbClr val="118AB2"/>
              </a:solidFill>
            </a:endParaRPr>
          </a:p>
          <a:p>
            <a:pPr marL="1543050" lvl="2" indent="-342900"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1700" b="0" i="0" dirty="0" smtClean="0">
                <a:solidFill>
                  <a:srgbClr val="118AB2"/>
                </a:solidFill>
              </a:rPr>
              <a:t>State </a:t>
            </a:r>
            <a:r>
              <a:rPr lang="en-US" sz="1700" b="0" i="0" dirty="0">
                <a:solidFill>
                  <a:srgbClr val="118AB2"/>
                </a:solidFill>
              </a:rPr>
              <a:t>of </a:t>
            </a:r>
            <a:r>
              <a:rPr lang="en-US" sz="1700" dirty="0">
                <a:solidFill>
                  <a:srgbClr val="118AB2"/>
                </a:solidFill>
              </a:rPr>
              <a:t>play </a:t>
            </a:r>
            <a:r>
              <a:rPr lang="en-US" sz="1700" dirty="0">
                <a:solidFill>
                  <a:srgbClr val="118AB2"/>
                </a:solidFill>
              </a:rPr>
              <a:t>based on </a:t>
            </a:r>
            <a:r>
              <a:rPr lang="en-US" sz="1700" b="0" i="0" dirty="0">
                <a:solidFill>
                  <a:srgbClr val="118AB2"/>
                </a:solidFill>
              </a:rPr>
              <a:t>national </a:t>
            </a:r>
            <a:r>
              <a:rPr lang="en-US" sz="1700" b="0" i="0" dirty="0" smtClean="0">
                <a:solidFill>
                  <a:srgbClr val="118AB2"/>
                </a:solidFill>
              </a:rPr>
              <a:t>indicators</a:t>
            </a:r>
          </a:p>
          <a:p>
            <a:pPr marL="1543050" lvl="2" indent="-342900"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rgbClr val="118AB2"/>
                </a:solidFill>
              </a:rPr>
              <a:t>Expertise (building of expert community)</a:t>
            </a:r>
            <a:r>
              <a:rPr lang="en-US" sz="1700" i="0" dirty="0"/>
              <a:t>	</a:t>
            </a:r>
          </a:p>
          <a:p>
            <a:pPr indent="0">
              <a:lnSpc>
                <a:spcPct val="150000"/>
              </a:lnSpc>
              <a:buNone/>
            </a:pPr>
            <a:endParaRPr lang="en-US" i="0" dirty="0"/>
          </a:p>
        </p:txBody>
      </p:sp>
      <p:pic>
        <p:nvPicPr>
          <p:cNvPr id="6" name="Google Shape;116;p4" descr="https://www.covenantofmayors.eu/templates/com/images/logos/logo-e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8974" y="1797018"/>
            <a:ext cx="2620568" cy="1343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17;p4" descr="https://www.euislands.eu/themes/akaryon/images/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39498" y="2042568"/>
            <a:ext cx="3168351" cy="852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15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27448" y="1945437"/>
            <a:ext cx="2515353" cy="104688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4511824" y="3022389"/>
            <a:ext cx="3734869" cy="1118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EF0"/>
              </a:buClr>
              <a:buChar char="•"/>
              <a:tabLst>
                <a:tab pos="7623175" algn="l"/>
              </a:tabLst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-"/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b="0" i="0" kern="0" dirty="0" smtClean="0">
                <a:solidFill>
                  <a:srgbClr val="E4B34B"/>
                </a:solidFill>
                <a:latin typeface="EC Square Sans Cond Pro" panose="020B0506040000020004" pitchFamily="34" charset="0"/>
              </a:rPr>
              <a:t>Covenant of </a:t>
            </a:r>
            <a:r>
              <a:rPr lang="en-US" b="0" i="0" kern="0" dirty="0" smtClean="0">
                <a:solidFill>
                  <a:srgbClr val="E4B34B"/>
                </a:solidFill>
                <a:latin typeface="EC Square Sans Cond Pro" panose="020B0506040000020004" pitchFamily="34" charset="0"/>
              </a:rPr>
              <a:t>Mayors</a:t>
            </a:r>
          </a:p>
          <a:p>
            <a:pPr marL="1085850" lvl="1"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1700" kern="0" dirty="0" smtClean="0">
                <a:solidFill>
                  <a:srgbClr val="118AB2"/>
                </a:solidFill>
              </a:rPr>
              <a:t>Thousands of local political commitments to take actions on energy poverty</a:t>
            </a:r>
            <a:endParaRPr lang="en-US" sz="1700" kern="0" dirty="0">
              <a:solidFill>
                <a:srgbClr val="118AB2"/>
              </a:solidFill>
            </a:endParaRPr>
          </a:p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endParaRPr lang="en-US" b="0" i="0" kern="0" dirty="0" smtClean="0">
              <a:solidFill>
                <a:srgbClr val="E4B34B"/>
              </a:solidFill>
              <a:latin typeface="EC Square Sans Cond Pro" panose="020B0506040000020004" pitchFamily="34" charset="0"/>
            </a:endParaRPr>
          </a:p>
          <a:p>
            <a:pPr indent="0">
              <a:lnSpc>
                <a:spcPct val="150000"/>
              </a:lnSpc>
              <a:buClr>
                <a:srgbClr val="118AB2"/>
              </a:buClr>
              <a:buNone/>
            </a:pPr>
            <a:r>
              <a:rPr lang="en-US" b="0" i="0" kern="0" dirty="0" smtClean="0">
                <a:solidFill>
                  <a:srgbClr val="E4B34B"/>
                </a:solidFill>
                <a:latin typeface="EC Square Sans Cond Pro" panose="020B0506040000020004" pitchFamily="34" charset="0"/>
              </a:rPr>
              <a:t> </a:t>
            </a:r>
            <a:endParaRPr lang="en-US" b="0" i="0" kern="0" dirty="0" smtClean="0">
              <a:solidFill>
                <a:srgbClr val="E4B34B"/>
              </a:solidFill>
              <a:latin typeface="EC Square Sans Cond Pro" panose="020B0506040000020004" pitchFamily="34" charset="0"/>
            </a:endParaRPr>
          </a:p>
          <a:p>
            <a:pPr indent="0">
              <a:lnSpc>
                <a:spcPct val="150000"/>
              </a:lnSpc>
              <a:buFont typeface="Arial" pitchFamily="34" charset="0"/>
              <a:buNone/>
            </a:pPr>
            <a:endParaRPr lang="en-US" b="0" i="0" kern="0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8246693" y="3025132"/>
            <a:ext cx="3753963" cy="11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AEF0"/>
              </a:buClr>
              <a:buChar char="•"/>
              <a:tabLst>
                <a:tab pos="7623175" algn="l"/>
              </a:tabLst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-"/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b="0" i="0" kern="0" dirty="0" smtClean="0">
                <a:solidFill>
                  <a:srgbClr val="E4B34B"/>
                </a:solidFill>
                <a:latin typeface="EC Square Sans Cond Pro" panose="020B0506040000020004" pitchFamily="34" charset="0"/>
              </a:rPr>
              <a:t>Clean Energy for EU </a:t>
            </a:r>
            <a:r>
              <a:rPr lang="en-US" b="0" i="0" kern="0" dirty="0" smtClean="0">
                <a:solidFill>
                  <a:srgbClr val="E4B34B"/>
                </a:solidFill>
                <a:latin typeface="EC Square Sans Cond Pro" panose="020B0506040000020004" pitchFamily="34" charset="0"/>
              </a:rPr>
              <a:t>Islands</a:t>
            </a:r>
          </a:p>
          <a:p>
            <a:pPr marL="1085850" lvl="1"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1700" kern="0" dirty="0" smtClean="0">
                <a:solidFill>
                  <a:srgbClr val="118AB2"/>
                </a:solidFill>
              </a:rPr>
              <a:t>Consolidated methodology for </a:t>
            </a:r>
            <a:br>
              <a:rPr lang="en-US" sz="1700" kern="0" dirty="0" smtClean="0">
                <a:solidFill>
                  <a:srgbClr val="118AB2"/>
                </a:solidFill>
              </a:rPr>
            </a:br>
            <a:r>
              <a:rPr lang="en-US" sz="1700" kern="0" dirty="0" smtClean="0">
                <a:solidFill>
                  <a:srgbClr val="118AB2"/>
                </a:solidFill>
              </a:rPr>
              <a:t>multi-stakeholder engagement</a:t>
            </a:r>
            <a:endParaRPr lang="en-US" b="0" i="0" kern="0" dirty="0" smtClean="0">
              <a:solidFill>
                <a:srgbClr val="E4B34B"/>
              </a:solidFill>
              <a:latin typeface="EC Square Sans Cond Pro" panose="020B0506040000020004" pitchFamily="34" charset="0"/>
            </a:endParaRPr>
          </a:p>
          <a:p>
            <a:pPr indent="0">
              <a:lnSpc>
                <a:spcPct val="150000"/>
              </a:lnSpc>
              <a:buFont typeface="Arial" pitchFamily="34" charset="0"/>
              <a:buNone/>
            </a:pPr>
            <a:endParaRPr lang="en-US" b="0" i="0" kern="0" dirty="0"/>
          </a:p>
        </p:txBody>
      </p:sp>
    </p:spTree>
    <p:extLst>
      <p:ext uri="{BB962C8B-B14F-4D97-AF65-F5344CB8AC3E}">
        <p14:creationId xmlns:p14="http://schemas.microsoft.com/office/powerpoint/2010/main" val="297447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1424" y="1628800"/>
            <a:ext cx="10945216" cy="3384476"/>
          </a:xfrm>
        </p:spPr>
        <p:txBody>
          <a:bodyPr/>
          <a:lstStyle/>
          <a:p>
            <a:pPr indent="0">
              <a:lnSpc>
                <a:spcPct val="150000"/>
              </a:lnSpc>
              <a:buNone/>
            </a:pPr>
            <a:r>
              <a:rPr lang="en-US" sz="2200" i="0" u="sng" dirty="0">
                <a:solidFill>
                  <a:srgbClr val="FFC000"/>
                </a:solidFill>
              </a:rPr>
              <a:t>Focus on local level</a:t>
            </a:r>
          </a:p>
          <a:p>
            <a:pPr indent="0">
              <a:lnSpc>
                <a:spcPct val="150000"/>
              </a:lnSpc>
              <a:buNone/>
            </a:pPr>
            <a:r>
              <a:rPr lang="en-US" sz="2200" i="0" dirty="0">
                <a:solidFill>
                  <a:srgbClr val="118AB2"/>
                </a:solidFill>
              </a:rPr>
              <a:t>Supporting authorities and structure by: promoting actions on the ground, sharing good examples, bottom up multilevel governance argument, creating enabling environment</a:t>
            </a:r>
          </a:p>
          <a:p>
            <a:pPr indent="0">
              <a:lnSpc>
                <a:spcPct val="150000"/>
              </a:lnSpc>
              <a:buNone/>
            </a:pPr>
            <a:r>
              <a:rPr lang="en-US" sz="2200" i="0" u="sng" dirty="0">
                <a:solidFill>
                  <a:srgbClr val="FFC000"/>
                </a:solidFill>
              </a:rPr>
              <a:t>Creating synergies with all layers of governance </a:t>
            </a:r>
          </a:p>
          <a:p>
            <a:pPr marL="285750" indent="-28575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2200" i="0" dirty="0">
                <a:solidFill>
                  <a:srgbClr val="118AB2"/>
                </a:solidFill>
              </a:rPr>
              <a:t>National (EPOV step stone)</a:t>
            </a:r>
          </a:p>
          <a:p>
            <a:pPr marL="285750" indent="-28575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2200" i="0" dirty="0">
                <a:solidFill>
                  <a:srgbClr val="118AB2"/>
                </a:solidFill>
              </a:rPr>
              <a:t>Regional (involvement in capacity building </a:t>
            </a:r>
            <a:r>
              <a:rPr lang="en-US" sz="2200" i="0" dirty="0" smtClean="0">
                <a:solidFill>
                  <a:srgbClr val="118AB2"/>
                </a:solidFill>
              </a:rPr>
              <a:t>and advocacy activities</a:t>
            </a:r>
            <a:r>
              <a:rPr lang="en-US" sz="2200" i="0" dirty="0">
                <a:solidFill>
                  <a:srgbClr val="118AB2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2200" i="0" dirty="0">
                <a:solidFill>
                  <a:srgbClr val="118AB2"/>
                </a:solidFill>
              </a:rPr>
              <a:t>Municipal: from energy service provider towards coordinator of the EP efforts</a:t>
            </a:r>
          </a:p>
          <a:p>
            <a:pPr marL="285750" indent="-28575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sz="2200" i="0" dirty="0">
                <a:solidFill>
                  <a:srgbClr val="118AB2"/>
                </a:solidFill>
              </a:rPr>
              <a:t>Community: NGO’s, academia, energy agencies, citizens’ initiative</a:t>
            </a: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911424" y="476672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sz="6600" kern="0" dirty="0" smtClean="0">
                <a:solidFill>
                  <a:srgbClr val="073B4C"/>
                </a:solidFill>
              </a:rPr>
              <a:t>Approach</a:t>
            </a:r>
            <a:endParaRPr lang="fr-BE" sz="6600" kern="0" dirty="0">
              <a:solidFill>
                <a:srgbClr val="073B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1424" y="1628800"/>
            <a:ext cx="5040560" cy="3384476"/>
          </a:xfrm>
        </p:spPr>
        <p:txBody>
          <a:bodyPr/>
          <a:lstStyle/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118AB2"/>
                </a:solidFill>
              </a:rPr>
              <a:t>National disseminators for the EPAH services</a:t>
            </a:r>
          </a:p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118AB2"/>
                </a:solidFill>
              </a:rPr>
              <a:t>Provider of support/capacity building in national languages</a:t>
            </a:r>
          </a:p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118AB2"/>
                </a:solidFill>
              </a:rPr>
              <a:t>National contact point for strategic and practical exchange with the EPAH</a:t>
            </a:r>
          </a:p>
          <a:p>
            <a:pPr marL="34290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118AB2"/>
                </a:solidFill>
              </a:rPr>
              <a:t>Local/regional expert (ad hoc for direct support).</a:t>
            </a:r>
          </a:p>
        </p:txBody>
      </p:sp>
      <p:pic>
        <p:nvPicPr>
          <p:cNvPr id="6" name="Google Shape;123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51984" y="1628800"/>
            <a:ext cx="5904656" cy="384995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3"/>
          <p:cNvSpPr txBox="1">
            <a:spLocks/>
          </p:cNvSpPr>
          <p:nvPr/>
        </p:nvSpPr>
        <p:spPr bwMode="auto">
          <a:xfrm>
            <a:off x="911424" y="476672"/>
            <a:ext cx="1051316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sz="6000" kern="0" dirty="0" err="1" smtClean="0">
                <a:solidFill>
                  <a:srgbClr val="073B4C"/>
                </a:solidFill>
              </a:rPr>
              <a:t>Decentralised</a:t>
            </a:r>
            <a:r>
              <a:rPr lang="en-US" sz="6000" kern="0" dirty="0" smtClean="0">
                <a:solidFill>
                  <a:srgbClr val="073B4C"/>
                </a:solidFill>
              </a:rPr>
              <a:t> </a:t>
            </a:r>
          </a:p>
          <a:p>
            <a:r>
              <a:rPr lang="en-US" sz="4800" b="0" kern="0" dirty="0" smtClean="0">
                <a:solidFill>
                  <a:srgbClr val="073B4C"/>
                </a:solidFill>
              </a:rPr>
              <a:t>- </a:t>
            </a:r>
            <a:r>
              <a:rPr lang="en-US" sz="4800" b="0" kern="0" dirty="0" smtClean="0">
                <a:solidFill>
                  <a:srgbClr val="073B4C"/>
                </a:solidFill>
              </a:rPr>
              <a:t>Antennas</a:t>
            </a:r>
            <a:endParaRPr lang="fr-BE" sz="4800" b="0" kern="0" dirty="0">
              <a:solidFill>
                <a:srgbClr val="073B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84686" y="2276872"/>
            <a:ext cx="3879412" cy="3168352"/>
          </a:xfrm>
        </p:spPr>
        <p:txBody>
          <a:bodyPr/>
          <a:lstStyle/>
          <a:p>
            <a:pPr indent="0">
              <a:lnSpc>
                <a:spcPct val="150000"/>
              </a:lnSpc>
              <a:buNone/>
            </a:pPr>
            <a:r>
              <a:rPr lang="en-US" i="0" dirty="0">
                <a:solidFill>
                  <a:srgbClr val="118AB2"/>
                </a:solidFill>
              </a:rPr>
              <a:t>Teaming up with </a:t>
            </a:r>
            <a:r>
              <a:rPr lang="en-US" i="0" dirty="0" smtClean="0">
                <a:solidFill>
                  <a:srgbClr val="118AB2"/>
                </a:solidFill>
              </a:rPr>
              <a:t>expert </a:t>
            </a:r>
            <a:r>
              <a:rPr lang="en-US" i="0" dirty="0" err="1" smtClean="0">
                <a:solidFill>
                  <a:srgbClr val="118AB2"/>
                </a:solidFill>
              </a:rPr>
              <a:t>organisations</a:t>
            </a:r>
            <a:r>
              <a:rPr lang="en-US" i="0" dirty="0" smtClean="0">
                <a:solidFill>
                  <a:srgbClr val="118AB2"/>
                </a:solidFill>
              </a:rPr>
              <a:t> </a:t>
            </a:r>
            <a:r>
              <a:rPr lang="en-US" i="0" dirty="0">
                <a:solidFill>
                  <a:srgbClr val="118AB2"/>
                </a:solidFill>
              </a:rPr>
              <a:t>to lift the socio-technical challenges at local level and establish long-term collaborations</a:t>
            </a:r>
          </a:p>
        </p:txBody>
      </p:sp>
      <p:pic>
        <p:nvPicPr>
          <p:cNvPr id="6" name="Google Shape;138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64098" y="1412776"/>
            <a:ext cx="6456040" cy="46154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3"/>
          <p:cNvSpPr txBox="1">
            <a:spLocks/>
          </p:cNvSpPr>
          <p:nvPr/>
        </p:nvSpPr>
        <p:spPr bwMode="auto">
          <a:xfrm>
            <a:off x="911424" y="476672"/>
            <a:ext cx="1051316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sz="6000" kern="0" dirty="0" smtClean="0">
                <a:solidFill>
                  <a:srgbClr val="073B4C"/>
                </a:solidFill>
              </a:rPr>
              <a:t>Local level approach </a:t>
            </a:r>
            <a:endParaRPr lang="en-US" sz="6000" kern="0" dirty="0">
              <a:solidFill>
                <a:srgbClr val="073B4C"/>
              </a:solidFill>
            </a:endParaRPr>
          </a:p>
          <a:p>
            <a:r>
              <a:rPr lang="en-US" sz="6000" b="0" kern="0" dirty="0" smtClean="0">
                <a:solidFill>
                  <a:srgbClr val="073B4C"/>
                </a:solidFill>
              </a:rPr>
              <a:t>- </a:t>
            </a:r>
            <a:r>
              <a:rPr lang="en-US" sz="4800" b="0" kern="0" dirty="0" smtClean="0">
                <a:solidFill>
                  <a:srgbClr val="073B4C"/>
                </a:solidFill>
              </a:rPr>
              <a:t>Expert </a:t>
            </a:r>
            <a:r>
              <a:rPr lang="en-US" sz="4800" b="0" kern="0" dirty="0" err="1" smtClean="0">
                <a:solidFill>
                  <a:srgbClr val="073B4C"/>
                </a:solidFill>
              </a:rPr>
              <a:t>organisations</a:t>
            </a:r>
            <a:endParaRPr lang="fr-BE" sz="4800" b="0" kern="0" dirty="0">
              <a:solidFill>
                <a:srgbClr val="073B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0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416" y="260648"/>
            <a:ext cx="8229600" cy="936625"/>
          </a:xfrm>
        </p:spPr>
        <p:txBody>
          <a:bodyPr/>
          <a:lstStyle/>
          <a:p>
            <a:r>
              <a:rPr lang="en-US" sz="6600" dirty="0">
                <a:solidFill>
                  <a:srgbClr val="073B4C"/>
                </a:solidFill>
              </a:rPr>
              <a:t>Main outcomes</a:t>
            </a:r>
            <a:endParaRPr lang="fr-BE" sz="6600" dirty="0">
              <a:solidFill>
                <a:srgbClr val="073B4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9496" y="1268760"/>
            <a:ext cx="8229600" cy="3384476"/>
          </a:xfrm>
        </p:spPr>
        <p:txBody>
          <a:bodyPr/>
          <a:lstStyle/>
          <a:p>
            <a:pPr indent="0">
              <a:lnSpc>
                <a:spcPct val="150000"/>
              </a:lnSpc>
              <a:buNone/>
            </a:pPr>
            <a:r>
              <a:rPr lang="en-US" i="0" dirty="0">
                <a:solidFill>
                  <a:srgbClr val="E3B34C"/>
                </a:solidFill>
              </a:rPr>
              <a:t>A practical approach to Energy Poverty – Action oriented</a:t>
            </a:r>
          </a:p>
          <a:p>
            <a:pPr marL="285750" indent="-28575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118AB2"/>
                </a:solidFill>
              </a:rPr>
              <a:t>Research &gt; Publications - Handbooks and guides</a:t>
            </a:r>
          </a:p>
          <a:p>
            <a:pPr marL="285750" indent="-28575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>
                <a:solidFill>
                  <a:srgbClr val="118AB2"/>
                </a:solidFill>
              </a:rPr>
              <a:t>Support </a:t>
            </a:r>
          </a:p>
          <a:p>
            <a:pPr marL="1143000" lvl="1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dirty="0">
                <a:solidFill>
                  <a:srgbClr val="118AB2"/>
                </a:solidFill>
              </a:rPr>
              <a:t>Direct support via a series of calls </a:t>
            </a:r>
          </a:p>
          <a:p>
            <a:pPr marL="1143000" lvl="1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dirty="0">
                <a:solidFill>
                  <a:srgbClr val="118AB2"/>
                </a:solidFill>
              </a:rPr>
              <a:t>Open to all support via trainings (physical and online)</a:t>
            </a:r>
          </a:p>
          <a:p>
            <a:pPr marL="1143000" lvl="1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0" dirty="0" smtClean="0">
                <a:solidFill>
                  <a:srgbClr val="118AB2"/>
                </a:solidFill>
              </a:rPr>
              <a:t>Helpdesk</a:t>
            </a:r>
          </a:p>
          <a:p>
            <a:pPr marL="285750" indent="-285750">
              <a:lnSpc>
                <a:spcPct val="150000"/>
              </a:lnSpc>
              <a:buClr>
                <a:srgbClr val="118AB2"/>
              </a:buClr>
              <a:buFont typeface="Wingdings" panose="05000000000000000000" pitchFamily="2" charset="2"/>
              <a:buChar char="q"/>
            </a:pPr>
            <a:r>
              <a:rPr lang="en-US" i="0" dirty="0" smtClean="0">
                <a:solidFill>
                  <a:srgbClr val="118AB2"/>
                </a:solidFill>
              </a:rPr>
              <a:t>Dissemination (online via EPAH website and via events).</a:t>
            </a:r>
            <a:endParaRPr lang="en-US" i="0" dirty="0">
              <a:solidFill>
                <a:srgbClr val="118A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6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EPAH">
      <a:dk1>
        <a:srgbClr val="073B4C"/>
      </a:dk1>
      <a:lt1>
        <a:srgbClr val="FFFFFF"/>
      </a:lt1>
      <a:dk2>
        <a:srgbClr val="118AB2"/>
      </a:dk2>
      <a:lt2>
        <a:srgbClr val="FFFFFF"/>
      </a:lt2>
      <a:accent1>
        <a:srgbClr val="FFC000"/>
      </a:accent1>
      <a:accent2>
        <a:srgbClr val="81BF97"/>
      </a:accent2>
      <a:accent3>
        <a:srgbClr val="F26C7D"/>
      </a:accent3>
      <a:accent4>
        <a:srgbClr val="118AB2"/>
      </a:accent4>
      <a:accent5>
        <a:srgbClr val="118AB2"/>
      </a:accent5>
      <a:accent6>
        <a:srgbClr val="118AB2"/>
      </a:accent6>
      <a:hlink>
        <a:srgbClr val="E3B34C"/>
      </a:hlink>
      <a:folHlink>
        <a:srgbClr val="118AB2"/>
      </a:folHlink>
    </a:clrScheme>
    <a:fontScheme name="Custom 1">
      <a:majorFont>
        <a:latin typeface="EC Square Sans Pro"/>
        <a:ea typeface=""/>
        <a:cs typeface=""/>
      </a:majorFont>
      <a:minorFont>
        <a:latin typeface="EC Squar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5698</TotalTime>
  <Words>535</Words>
  <Application>Microsoft Office PowerPoint</Application>
  <PresentationFormat>Widescreen</PresentationFormat>
  <Paragraphs>77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EC Square Sans Cond Pro</vt:lpstr>
      <vt:lpstr>EC Square Sans Pro</vt:lpstr>
      <vt:lpstr>EC Square Sans Pro Light</vt:lpstr>
      <vt:lpstr>Verdana</vt:lpstr>
      <vt:lpstr>Wingdings</vt:lpstr>
      <vt:lpstr>Default Design</vt:lpstr>
      <vt:lpstr>PowerPoint Presentation</vt:lpstr>
      <vt:lpstr>Overview</vt:lpstr>
      <vt:lpstr>EPAH in a nutshell</vt:lpstr>
      <vt:lpstr>Configuration</vt:lpstr>
      <vt:lpstr>Foundation</vt:lpstr>
      <vt:lpstr>PowerPoint Presentation</vt:lpstr>
      <vt:lpstr>PowerPoint Presentation</vt:lpstr>
      <vt:lpstr>PowerPoint Presentation</vt:lpstr>
      <vt:lpstr>Main outcomes</vt:lpstr>
      <vt:lpstr>Main outcomes  - Research</vt:lpstr>
      <vt:lpstr>Main outcomes  - Support</vt:lpstr>
      <vt:lpstr>PowerPoint Presentation</vt:lpstr>
    </vt:vector>
  </TitlesOfParts>
  <Manager/>
  <Company>European Commission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European Commission</dc:creator>
  <cp:keywords/>
  <dc:description/>
  <cp:lastModifiedBy>Jeppe Jensen</cp:lastModifiedBy>
  <cp:revision>215</cp:revision>
  <dcterms:created xsi:type="dcterms:W3CDTF">2011-10-28T10:25:18Z</dcterms:created>
  <dcterms:modified xsi:type="dcterms:W3CDTF">2021-06-11T12:46:11Z</dcterms:modified>
  <cp:category/>
</cp:coreProperties>
</file>