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4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934200" cy="92202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Libre Franklin Thin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WEWxGQgE35CAH3GtnqVOoBfuI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309023-04F9-403A-AF19-3DD22831474B}">
  <a:tblStyle styleId="{A7309023-04F9-403A-AF19-3DD22831474B}" styleName="Table_0">
    <a:wholeTbl>
      <a:tcTxStyle b="off" i="off">
        <a:font>
          <a:latin typeface="Microsoft Sans Serif"/>
          <a:ea typeface="Microsoft Sans Serif"/>
          <a:cs typeface="Microsoft Sans Serif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F8F8"/>
          </a:solidFill>
        </a:fill>
      </a:tcStyle>
    </a:wholeTbl>
    <a:band1H>
      <a:tcTxStyle b="off" i="off"/>
      <a:tcStyle>
        <a:tcBdr/>
        <a:fill>
          <a:solidFill>
            <a:srgbClr val="E9F1F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9F1F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Microsoft Sans Serif"/>
          <a:ea typeface="Microsoft Sans Serif"/>
          <a:cs typeface="Microsoft Sans Serif"/>
        </a:font>
        <a:srgbClr val="FFFFFF"/>
      </a:tcTxStyle>
      <a:tcStyle>
        <a:tcBdr/>
        <a:fill>
          <a:solidFill>
            <a:srgbClr val="C2DBDC"/>
          </a:solidFill>
        </a:fill>
      </a:tcStyle>
    </a:lastCol>
    <a:firstCol>
      <a:tcTxStyle b="on" i="off">
        <a:font>
          <a:latin typeface="Microsoft Sans Serif"/>
          <a:ea typeface="Microsoft Sans Serif"/>
          <a:cs typeface="Microsoft Sans Serif"/>
        </a:font>
        <a:srgbClr val="FFFFFF"/>
      </a:tcTxStyle>
      <a:tcStyle>
        <a:tcBdr/>
        <a:fill>
          <a:solidFill>
            <a:srgbClr val="C2DBDC"/>
          </a:solidFill>
        </a:fill>
      </a:tcStyle>
    </a:firstCol>
    <a:lastRow>
      <a:tcTxStyle b="on" i="off">
        <a:font>
          <a:latin typeface="Microsoft Sans Serif"/>
          <a:ea typeface="Microsoft Sans Serif"/>
          <a:cs typeface="Microsoft Sans Serif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C2DBDC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Microsoft Sans Serif"/>
          <a:ea typeface="Microsoft Sans Serif"/>
          <a:cs typeface="Microsoft Sans Serif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C2DBDC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507DE-0978-4A2D-97D1-FE204C90B7B3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1EC99A83-556B-4F14-BF79-E93FC809DF0F}">
      <dgm:prSet phldrT="[Texte]"/>
      <dgm:spPr/>
      <dgm:t>
        <a:bodyPr/>
        <a:lstStyle/>
        <a:p>
          <a:r>
            <a:rPr lang="fr-FR" dirty="0"/>
            <a:t>Communication and </a:t>
          </a:r>
          <a:r>
            <a:rPr lang="fr-FR" dirty="0" err="1"/>
            <a:t>Prescribers</a:t>
          </a:r>
          <a:endParaRPr lang="fr-FR" dirty="0"/>
        </a:p>
      </dgm:t>
    </dgm:pt>
    <dgm:pt modelId="{F36948E2-8AC2-44FA-8EFE-9EA74C3F79D2}" type="parTrans" cxnId="{F95777AA-6EDD-4EBB-9648-E09BCCB5377E}">
      <dgm:prSet/>
      <dgm:spPr/>
      <dgm:t>
        <a:bodyPr/>
        <a:lstStyle/>
        <a:p>
          <a:endParaRPr lang="fr-FR"/>
        </a:p>
      </dgm:t>
    </dgm:pt>
    <dgm:pt modelId="{4D13483D-150A-4D60-A8A7-2FDFDD463B6F}" type="sibTrans" cxnId="{F95777AA-6EDD-4EBB-9648-E09BCCB5377E}">
      <dgm:prSet/>
      <dgm:spPr/>
      <dgm:t>
        <a:bodyPr/>
        <a:lstStyle/>
        <a:p>
          <a:endParaRPr lang="fr-FR"/>
        </a:p>
      </dgm:t>
    </dgm:pt>
    <dgm:pt modelId="{ED8045C7-B2E9-48C5-B807-C53CE381E787}">
      <dgm:prSet phldrT="[Texte]"/>
      <dgm:spPr/>
      <dgm:t>
        <a:bodyPr/>
        <a:lstStyle/>
        <a:p>
          <a:r>
            <a:rPr lang="fr-FR" dirty="0" err="1"/>
            <a:t>Commitments</a:t>
          </a:r>
          <a:r>
            <a:rPr lang="fr-FR" dirty="0"/>
            <a:t> &amp; labels</a:t>
          </a:r>
        </a:p>
      </dgm:t>
    </dgm:pt>
    <dgm:pt modelId="{8AE51140-C878-4A45-8773-8B132DF17824}" type="parTrans" cxnId="{8020BCA8-E348-448F-85BD-453434B650DA}">
      <dgm:prSet/>
      <dgm:spPr/>
      <dgm:t>
        <a:bodyPr/>
        <a:lstStyle/>
        <a:p>
          <a:endParaRPr lang="fr-FR"/>
        </a:p>
      </dgm:t>
    </dgm:pt>
    <dgm:pt modelId="{CE849359-259E-47E0-AF7E-6378EF64CBD7}" type="sibTrans" cxnId="{8020BCA8-E348-448F-85BD-453434B650DA}">
      <dgm:prSet/>
      <dgm:spPr/>
      <dgm:t>
        <a:bodyPr/>
        <a:lstStyle/>
        <a:p>
          <a:endParaRPr lang="fr-FR"/>
        </a:p>
      </dgm:t>
    </dgm:pt>
    <dgm:pt modelId="{8A09119C-4FA7-448C-9BF6-41E27C06D41C}">
      <dgm:prSet phldrT="[Texte]"/>
      <dgm:spPr/>
      <dgm:t>
        <a:bodyPr/>
        <a:lstStyle/>
        <a:p>
          <a:r>
            <a:rPr lang="fr-FR" dirty="0" err="1"/>
            <a:t>Sustainable</a:t>
          </a:r>
          <a:r>
            <a:rPr lang="fr-FR" dirty="0"/>
            <a:t> business model</a:t>
          </a:r>
        </a:p>
      </dgm:t>
    </dgm:pt>
    <dgm:pt modelId="{C75B314B-5409-4008-AD4C-616ABEE9818E}" type="parTrans" cxnId="{FDAC8EA6-B3A1-4EE2-B324-2050DC014C76}">
      <dgm:prSet/>
      <dgm:spPr/>
      <dgm:t>
        <a:bodyPr/>
        <a:lstStyle/>
        <a:p>
          <a:endParaRPr lang="fr-FR"/>
        </a:p>
      </dgm:t>
    </dgm:pt>
    <dgm:pt modelId="{DA3AF7E8-46CA-477D-AF57-144FFB4C7B6F}" type="sibTrans" cxnId="{FDAC8EA6-B3A1-4EE2-B324-2050DC014C76}">
      <dgm:prSet/>
      <dgm:spPr/>
      <dgm:t>
        <a:bodyPr/>
        <a:lstStyle/>
        <a:p>
          <a:endParaRPr lang="fr-FR"/>
        </a:p>
      </dgm:t>
    </dgm:pt>
    <dgm:pt modelId="{A35D40E9-A957-46B3-BBA8-B04D401B13EE}" type="pres">
      <dgm:prSet presAssocID="{F12507DE-0978-4A2D-97D1-FE204C90B7B3}" presName="linearFlow" presStyleCnt="0">
        <dgm:presLayoutVars>
          <dgm:dir/>
          <dgm:resizeHandles val="exact"/>
        </dgm:presLayoutVars>
      </dgm:prSet>
      <dgm:spPr/>
    </dgm:pt>
    <dgm:pt modelId="{4476AC18-1D02-4000-BE64-1A245BCE6C78}" type="pres">
      <dgm:prSet presAssocID="{1EC99A83-556B-4F14-BF79-E93FC809DF0F}" presName="comp" presStyleCnt="0"/>
      <dgm:spPr/>
    </dgm:pt>
    <dgm:pt modelId="{59FA3D2A-C623-48EB-AB7F-0B5A3F1876E8}" type="pres">
      <dgm:prSet presAssocID="{1EC99A83-556B-4F14-BF79-E93FC809DF0F}" presName="rect2" presStyleLbl="node1" presStyleIdx="0" presStyleCnt="3">
        <dgm:presLayoutVars>
          <dgm:bulletEnabled val="1"/>
        </dgm:presLayoutVars>
      </dgm:prSet>
      <dgm:spPr/>
    </dgm:pt>
    <dgm:pt modelId="{E8D23366-6BD5-4405-BCDD-272C73AF75CD}" type="pres">
      <dgm:prSet presAssocID="{1EC99A83-556B-4F14-BF79-E93FC809DF0F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arketing avec un remplissage uni"/>
        </a:ext>
      </dgm:extLst>
    </dgm:pt>
    <dgm:pt modelId="{D7A3C36E-B01E-4E57-8A8B-C56B99A4615D}" type="pres">
      <dgm:prSet presAssocID="{4D13483D-150A-4D60-A8A7-2FDFDD463B6F}" presName="sibTrans" presStyleCnt="0"/>
      <dgm:spPr/>
    </dgm:pt>
    <dgm:pt modelId="{BE3B838D-89BD-423A-83F4-14C18B3C486B}" type="pres">
      <dgm:prSet presAssocID="{ED8045C7-B2E9-48C5-B807-C53CE381E787}" presName="comp" presStyleCnt="0"/>
      <dgm:spPr/>
    </dgm:pt>
    <dgm:pt modelId="{45496295-DB10-4FF9-8C10-B5D0E52849A0}" type="pres">
      <dgm:prSet presAssocID="{ED8045C7-B2E9-48C5-B807-C53CE381E787}" presName="rect2" presStyleLbl="node1" presStyleIdx="1" presStyleCnt="3">
        <dgm:presLayoutVars>
          <dgm:bulletEnabled val="1"/>
        </dgm:presLayoutVars>
      </dgm:prSet>
      <dgm:spPr/>
    </dgm:pt>
    <dgm:pt modelId="{AE42A6A5-47E0-4606-AC62-39CC98302AC0}" type="pres">
      <dgm:prSet presAssocID="{ED8045C7-B2E9-48C5-B807-C53CE381E787}" presName="rect1" presStyleLbl="ln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arquage contour"/>
        </a:ext>
      </dgm:extLst>
    </dgm:pt>
    <dgm:pt modelId="{70B24C78-0E10-4BB1-85C9-E430AD91726B}" type="pres">
      <dgm:prSet presAssocID="{CE849359-259E-47E0-AF7E-6378EF64CBD7}" presName="sibTrans" presStyleCnt="0"/>
      <dgm:spPr/>
    </dgm:pt>
    <dgm:pt modelId="{DF2532D1-1E29-483C-B3F6-5C1EC15FC2F7}" type="pres">
      <dgm:prSet presAssocID="{8A09119C-4FA7-448C-9BF6-41E27C06D41C}" presName="comp" presStyleCnt="0"/>
      <dgm:spPr/>
    </dgm:pt>
    <dgm:pt modelId="{DFFCDADB-ADB9-4450-B5C5-D26584BB80EB}" type="pres">
      <dgm:prSet presAssocID="{8A09119C-4FA7-448C-9BF6-41E27C06D41C}" presName="rect2" presStyleLbl="node1" presStyleIdx="2" presStyleCnt="3">
        <dgm:presLayoutVars>
          <dgm:bulletEnabled val="1"/>
        </dgm:presLayoutVars>
      </dgm:prSet>
      <dgm:spPr/>
    </dgm:pt>
    <dgm:pt modelId="{31943A74-EF75-406E-B252-ABC75BE16AAE}" type="pres">
      <dgm:prSet presAssocID="{8A09119C-4FA7-448C-9BF6-41E27C06D41C}" presName="rect1" presStyleLbl="ln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oulier contour"/>
        </a:ext>
      </dgm:extLst>
    </dgm:pt>
  </dgm:ptLst>
  <dgm:cxnLst>
    <dgm:cxn modelId="{DBCA7626-7AD9-4BD1-9A61-18FAE2164547}" type="presOf" srcId="{8A09119C-4FA7-448C-9BF6-41E27C06D41C}" destId="{DFFCDADB-ADB9-4450-B5C5-D26584BB80EB}" srcOrd="0" destOrd="0" presId="urn:microsoft.com/office/officeart/2008/layout/AlternatingPictureBlocks"/>
    <dgm:cxn modelId="{D30F7876-B509-4E8A-8D18-D252B16D34AB}" type="presOf" srcId="{ED8045C7-B2E9-48C5-B807-C53CE381E787}" destId="{45496295-DB10-4FF9-8C10-B5D0E52849A0}" srcOrd="0" destOrd="0" presId="urn:microsoft.com/office/officeart/2008/layout/AlternatingPictureBlocks"/>
    <dgm:cxn modelId="{FE1AE182-3EA4-4788-B834-F3F3341307F9}" type="presOf" srcId="{1EC99A83-556B-4F14-BF79-E93FC809DF0F}" destId="{59FA3D2A-C623-48EB-AB7F-0B5A3F1876E8}" srcOrd="0" destOrd="0" presId="urn:microsoft.com/office/officeart/2008/layout/AlternatingPictureBlocks"/>
    <dgm:cxn modelId="{FDAC8EA6-B3A1-4EE2-B324-2050DC014C76}" srcId="{F12507DE-0978-4A2D-97D1-FE204C90B7B3}" destId="{8A09119C-4FA7-448C-9BF6-41E27C06D41C}" srcOrd="2" destOrd="0" parTransId="{C75B314B-5409-4008-AD4C-616ABEE9818E}" sibTransId="{DA3AF7E8-46CA-477D-AF57-144FFB4C7B6F}"/>
    <dgm:cxn modelId="{8020BCA8-E348-448F-85BD-453434B650DA}" srcId="{F12507DE-0978-4A2D-97D1-FE204C90B7B3}" destId="{ED8045C7-B2E9-48C5-B807-C53CE381E787}" srcOrd="1" destOrd="0" parTransId="{8AE51140-C878-4A45-8773-8B132DF17824}" sibTransId="{CE849359-259E-47E0-AF7E-6378EF64CBD7}"/>
    <dgm:cxn modelId="{F95777AA-6EDD-4EBB-9648-E09BCCB5377E}" srcId="{F12507DE-0978-4A2D-97D1-FE204C90B7B3}" destId="{1EC99A83-556B-4F14-BF79-E93FC809DF0F}" srcOrd="0" destOrd="0" parTransId="{F36948E2-8AC2-44FA-8EFE-9EA74C3F79D2}" sibTransId="{4D13483D-150A-4D60-A8A7-2FDFDD463B6F}"/>
    <dgm:cxn modelId="{03EF89B6-9D97-499C-B31A-88B66E8E7852}" type="presOf" srcId="{F12507DE-0978-4A2D-97D1-FE204C90B7B3}" destId="{A35D40E9-A957-46B3-BBA8-B04D401B13EE}" srcOrd="0" destOrd="0" presId="urn:microsoft.com/office/officeart/2008/layout/AlternatingPictureBlocks"/>
    <dgm:cxn modelId="{9BCD4A25-72E6-4A12-B270-731F0E0B8B26}" type="presParOf" srcId="{A35D40E9-A957-46B3-BBA8-B04D401B13EE}" destId="{4476AC18-1D02-4000-BE64-1A245BCE6C78}" srcOrd="0" destOrd="0" presId="urn:microsoft.com/office/officeart/2008/layout/AlternatingPictureBlocks"/>
    <dgm:cxn modelId="{736381A4-B44B-4EB3-8F0B-3FF60606FE34}" type="presParOf" srcId="{4476AC18-1D02-4000-BE64-1A245BCE6C78}" destId="{59FA3D2A-C623-48EB-AB7F-0B5A3F1876E8}" srcOrd="0" destOrd="0" presId="urn:microsoft.com/office/officeart/2008/layout/AlternatingPictureBlocks"/>
    <dgm:cxn modelId="{7EF18F5F-C473-46B8-BD10-214E6AF93CAB}" type="presParOf" srcId="{4476AC18-1D02-4000-BE64-1A245BCE6C78}" destId="{E8D23366-6BD5-4405-BCDD-272C73AF75CD}" srcOrd="1" destOrd="0" presId="urn:microsoft.com/office/officeart/2008/layout/AlternatingPictureBlocks"/>
    <dgm:cxn modelId="{2128DCDD-10F2-4A65-95CD-0004B5673F81}" type="presParOf" srcId="{A35D40E9-A957-46B3-BBA8-B04D401B13EE}" destId="{D7A3C36E-B01E-4E57-8A8B-C56B99A4615D}" srcOrd="1" destOrd="0" presId="urn:microsoft.com/office/officeart/2008/layout/AlternatingPictureBlocks"/>
    <dgm:cxn modelId="{76366D2A-3222-4C07-873B-73246AADE5BA}" type="presParOf" srcId="{A35D40E9-A957-46B3-BBA8-B04D401B13EE}" destId="{BE3B838D-89BD-423A-83F4-14C18B3C486B}" srcOrd="2" destOrd="0" presId="urn:microsoft.com/office/officeart/2008/layout/AlternatingPictureBlocks"/>
    <dgm:cxn modelId="{A70186E8-F2E0-45E1-B2F5-2A473137E681}" type="presParOf" srcId="{BE3B838D-89BD-423A-83F4-14C18B3C486B}" destId="{45496295-DB10-4FF9-8C10-B5D0E52849A0}" srcOrd="0" destOrd="0" presId="urn:microsoft.com/office/officeart/2008/layout/AlternatingPictureBlocks"/>
    <dgm:cxn modelId="{4D7774A7-17A7-4349-B686-A6DA43591ECD}" type="presParOf" srcId="{BE3B838D-89BD-423A-83F4-14C18B3C486B}" destId="{AE42A6A5-47E0-4606-AC62-39CC98302AC0}" srcOrd="1" destOrd="0" presId="urn:microsoft.com/office/officeart/2008/layout/AlternatingPictureBlocks"/>
    <dgm:cxn modelId="{80A3ACDE-A969-4D2A-8DC6-F4000977741C}" type="presParOf" srcId="{A35D40E9-A957-46B3-BBA8-B04D401B13EE}" destId="{70B24C78-0E10-4BB1-85C9-E430AD91726B}" srcOrd="3" destOrd="0" presId="urn:microsoft.com/office/officeart/2008/layout/AlternatingPictureBlocks"/>
    <dgm:cxn modelId="{F9D87CF2-F133-4636-AFD7-31D0E60976B8}" type="presParOf" srcId="{A35D40E9-A957-46B3-BBA8-B04D401B13EE}" destId="{DF2532D1-1E29-483C-B3F6-5C1EC15FC2F7}" srcOrd="4" destOrd="0" presId="urn:microsoft.com/office/officeart/2008/layout/AlternatingPictureBlocks"/>
    <dgm:cxn modelId="{F126986A-2E9B-4BEA-A289-70A629E17302}" type="presParOf" srcId="{DF2532D1-1E29-483C-B3F6-5C1EC15FC2F7}" destId="{DFFCDADB-ADB9-4450-B5C5-D26584BB80EB}" srcOrd="0" destOrd="0" presId="urn:microsoft.com/office/officeart/2008/layout/AlternatingPictureBlocks"/>
    <dgm:cxn modelId="{8D7C345F-0F3C-475C-82A9-FB83C20AC3E0}" type="presParOf" srcId="{DF2532D1-1E29-483C-B3F6-5C1EC15FC2F7}" destId="{31943A74-EF75-406E-B252-ABC75BE16AA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A3D2A-C623-48EB-AB7F-0B5A3F1876E8}">
      <dsp:nvSpPr>
        <dsp:cNvPr id="0" name=""/>
        <dsp:cNvSpPr/>
      </dsp:nvSpPr>
      <dsp:spPr>
        <a:xfrm>
          <a:off x="1133863" y="907"/>
          <a:ext cx="2008801" cy="908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Communication and </a:t>
          </a:r>
          <a:r>
            <a:rPr lang="fr-FR" sz="2000" kern="1200" dirty="0" err="1"/>
            <a:t>Prescribers</a:t>
          </a:r>
          <a:endParaRPr lang="fr-FR" sz="2000" kern="1200" dirty="0"/>
        </a:p>
      </dsp:txBody>
      <dsp:txXfrm>
        <a:off x="1133863" y="907"/>
        <a:ext cx="2008801" cy="908548"/>
      </dsp:txXfrm>
    </dsp:sp>
    <dsp:sp modelId="{E8D23366-6BD5-4405-BCDD-272C73AF75CD}">
      <dsp:nvSpPr>
        <dsp:cNvPr id="0" name=""/>
        <dsp:cNvSpPr/>
      </dsp:nvSpPr>
      <dsp:spPr>
        <a:xfrm>
          <a:off x="144453" y="907"/>
          <a:ext cx="899463" cy="9085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6295-DB10-4FF9-8C10-B5D0E52849A0}">
      <dsp:nvSpPr>
        <dsp:cNvPr id="0" name=""/>
        <dsp:cNvSpPr/>
      </dsp:nvSpPr>
      <dsp:spPr>
        <a:xfrm>
          <a:off x="144453" y="1059366"/>
          <a:ext cx="2008801" cy="908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/>
            <a:t>Commitments</a:t>
          </a:r>
          <a:r>
            <a:rPr lang="fr-FR" sz="2000" kern="1200" dirty="0"/>
            <a:t> &amp; labels</a:t>
          </a:r>
        </a:p>
      </dsp:txBody>
      <dsp:txXfrm>
        <a:off x="144453" y="1059366"/>
        <a:ext cx="2008801" cy="908548"/>
      </dsp:txXfrm>
    </dsp:sp>
    <dsp:sp modelId="{AE42A6A5-47E0-4606-AC62-39CC98302AC0}">
      <dsp:nvSpPr>
        <dsp:cNvPr id="0" name=""/>
        <dsp:cNvSpPr/>
      </dsp:nvSpPr>
      <dsp:spPr>
        <a:xfrm>
          <a:off x="2243201" y="1059366"/>
          <a:ext cx="899463" cy="9085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CDADB-ADB9-4450-B5C5-D26584BB80EB}">
      <dsp:nvSpPr>
        <dsp:cNvPr id="0" name=""/>
        <dsp:cNvSpPr/>
      </dsp:nvSpPr>
      <dsp:spPr>
        <a:xfrm>
          <a:off x="1133863" y="2117825"/>
          <a:ext cx="2008801" cy="908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/>
            <a:t>Sustainable</a:t>
          </a:r>
          <a:r>
            <a:rPr lang="fr-FR" sz="2000" kern="1200" dirty="0"/>
            <a:t> business model</a:t>
          </a:r>
        </a:p>
      </dsp:txBody>
      <dsp:txXfrm>
        <a:off x="1133863" y="2117825"/>
        <a:ext cx="2008801" cy="908548"/>
      </dsp:txXfrm>
    </dsp:sp>
    <dsp:sp modelId="{31943A74-EF75-406E-B252-ABC75BE16AAE}">
      <dsp:nvSpPr>
        <dsp:cNvPr id="0" name=""/>
        <dsp:cNvSpPr/>
      </dsp:nvSpPr>
      <dsp:spPr>
        <a:xfrm>
          <a:off x="144453" y="2117825"/>
          <a:ext cx="899463" cy="9085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326fa03e_0_60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200" cy="4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db326fa03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b326fa03e_0_0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200" cy="4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db326fa0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b2489dd80_0_0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200" cy="4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db2489dd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b326fa03e_0_39:notes"/>
          <p:cNvSpPr txBox="1">
            <a:spLocks noGrp="1"/>
          </p:cNvSpPr>
          <p:nvPr>
            <p:ph type="body" idx="1"/>
          </p:nvPr>
        </p:nvSpPr>
        <p:spPr>
          <a:xfrm>
            <a:off x="923925" y="4379913"/>
            <a:ext cx="5086200" cy="4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db326fa03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457200" y="1828800"/>
            <a:ext cx="6019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A4F4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ubTitle" idx="1"/>
          </p:nvPr>
        </p:nvSpPr>
        <p:spPr>
          <a:xfrm>
            <a:off x="457200" y="4267200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None/>
              <a:defRPr>
                <a:solidFill>
                  <a:srgbClr val="4DBFEB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texte et image clipart" type="txAndClipArt">
  <p:cSld name="TEXT_AND_CLIPAR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4F44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4F44"/>
              </a:buClr>
              <a:buSzPts val="15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4F44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4F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image clipart et texte" type="clipArtAndTx">
  <p:cSld name="CLIPART_AND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>
            <a:spLocks noGrp="1"/>
          </p:cNvSpPr>
          <p:nvPr>
            <p:ph type="clipArt" idx="2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4F44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4F44"/>
              </a:buClr>
              <a:buSzPts val="15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4F44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4F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235" y="280386"/>
            <a:ext cx="2457450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4DBFEB"/>
                </a:solidFill>
              </a:defRPr>
            </a:lvl1pPr>
            <a:lvl2pPr marL="914400" lvl="1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240"/>
              <a:buFont typeface="Arial"/>
              <a:buChar char="•"/>
              <a:defRPr/>
            </a:lvl2pPr>
            <a:lvl3pPr marL="137160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56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457199" y="4813699"/>
            <a:ext cx="3943165" cy="176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sz="1600" b="0" i="0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3"/>
          </p:nvPr>
        </p:nvSpPr>
        <p:spPr>
          <a:xfrm>
            <a:off x="4743634" y="4819356"/>
            <a:ext cx="394316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/>
          <p:nvPr/>
        </p:nvSpPr>
        <p:spPr>
          <a:xfrm>
            <a:off x="-19235" y="6653815"/>
            <a:ext cx="1162235" cy="204186"/>
          </a:xfrm>
          <a:prstGeom prst="rect">
            <a:avLst/>
          </a:prstGeom>
          <a:solidFill>
            <a:srgbClr val="4D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"/>
          <p:cNvSpPr/>
          <p:nvPr/>
        </p:nvSpPr>
        <p:spPr>
          <a:xfrm>
            <a:off x="1143000" y="6653814"/>
            <a:ext cx="1162235" cy="204186"/>
          </a:xfrm>
          <a:prstGeom prst="rect">
            <a:avLst/>
          </a:prstGeom>
          <a:solidFill>
            <a:srgbClr val="4D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2"/>
          <p:cNvSpPr/>
          <p:nvPr/>
        </p:nvSpPr>
        <p:spPr>
          <a:xfrm>
            <a:off x="2305235" y="6655200"/>
            <a:ext cx="1162235" cy="204186"/>
          </a:xfrm>
          <a:prstGeom prst="rect">
            <a:avLst/>
          </a:prstGeom>
          <a:solidFill>
            <a:srgbClr val="EA4F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uniquement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887788" y="1600200"/>
            <a:ext cx="4629150" cy="426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 sz="3200"/>
            </a:lvl1pPr>
            <a:lvl2pPr marL="914400" lvl="1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•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4DBFE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3887788" y="1772816"/>
            <a:ext cx="4629150" cy="408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4F44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4F44"/>
              </a:buClr>
              <a:buSzPts val="15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4F4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4F4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3124200" y="619628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553200" y="619628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19311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2"/>
          <p:cNvSpPr/>
          <p:nvPr/>
        </p:nvSpPr>
        <p:spPr>
          <a:xfrm>
            <a:off x="-19235" y="6653815"/>
            <a:ext cx="1162235" cy="204186"/>
          </a:xfrm>
          <a:prstGeom prst="rect">
            <a:avLst/>
          </a:prstGeom>
          <a:solidFill>
            <a:srgbClr val="EA4F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/>
          <p:nvPr/>
        </p:nvSpPr>
        <p:spPr>
          <a:xfrm>
            <a:off x="1143000" y="6653814"/>
            <a:ext cx="1162235" cy="204186"/>
          </a:xfrm>
          <a:prstGeom prst="rect">
            <a:avLst/>
          </a:prstGeom>
          <a:solidFill>
            <a:srgbClr val="EA4F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2"/>
          <p:cNvSpPr/>
          <p:nvPr/>
        </p:nvSpPr>
        <p:spPr>
          <a:xfrm>
            <a:off x="2305235" y="6655200"/>
            <a:ext cx="1162235" cy="204186"/>
          </a:xfrm>
          <a:prstGeom prst="rect">
            <a:avLst/>
          </a:prstGeom>
          <a:solidFill>
            <a:srgbClr val="4D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 rot="5400000">
            <a:off x="2628900" y="-1905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/>
          <p:nvPr/>
        </p:nvSpPr>
        <p:spPr>
          <a:xfrm>
            <a:off x="7620000" y="304800"/>
            <a:ext cx="1295400" cy="129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7640" y="707400"/>
            <a:ext cx="1080120" cy="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 rot="5400000">
            <a:off x="4953000" y="2133600"/>
            <a:ext cx="5410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 rot="5400000">
            <a:off x="762000" y="152400"/>
            <a:ext cx="5410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EA4F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4F44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A4F44"/>
              </a:buClr>
              <a:buSzPts val="15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4F44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4F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oise.refabert@energie-demain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toine.herve@pouget-consultants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 l="16214" r="38452"/>
          <a:stretch/>
        </p:blipFill>
        <p:spPr>
          <a:xfrm>
            <a:off x="6350065" y="2504550"/>
            <a:ext cx="2793935" cy="438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 l="12137" r="12194"/>
          <a:stretch/>
        </p:blipFill>
        <p:spPr>
          <a:xfrm>
            <a:off x="6350065" y="9376"/>
            <a:ext cx="2793935" cy="245151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470532" y="1524117"/>
            <a:ext cx="3429000" cy="327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/>
              <a:t>Originating </a:t>
            </a:r>
            <a:br>
              <a:rPr lang="fr-FR" sz="2800"/>
            </a:br>
            <a:r>
              <a:rPr lang="fr-FR" sz="2800"/>
              <a:t>Retrofits and Financings for</a:t>
            </a:r>
            <a:br>
              <a:rPr lang="fr-FR" sz="2800"/>
            </a:br>
            <a:r>
              <a:rPr lang="fr-FR" sz="2800"/>
              <a:t>Energy</a:t>
            </a:r>
            <a:br>
              <a:rPr lang="fr-FR" sz="2800"/>
            </a:br>
            <a:r>
              <a:rPr lang="fr-FR" sz="2800"/>
              <a:t>Efficiency</a:t>
            </a:r>
            <a:endParaRPr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470532" y="476672"/>
            <a:ext cx="2895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b="1"/>
              <a:t>ORFEE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8" name="Google Shape;118;p1" descr="rectangle"/>
          <p:cNvSpPr/>
          <p:nvPr/>
        </p:nvSpPr>
        <p:spPr>
          <a:xfrm>
            <a:off x="3794428" y="1"/>
            <a:ext cx="2444828" cy="1219199"/>
          </a:xfrm>
          <a:prstGeom prst="rect">
            <a:avLst/>
          </a:prstGeom>
          <a:solidFill>
            <a:srgbClr val="4D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 descr="rectangle"/>
          <p:cNvSpPr/>
          <p:nvPr/>
        </p:nvSpPr>
        <p:spPr>
          <a:xfrm>
            <a:off x="3794428" y="5678246"/>
            <a:ext cx="2444828" cy="1179754"/>
          </a:xfrm>
          <a:prstGeom prst="rect">
            <a:avLst/>
          </a:prstGeom>
          <a:solidFill>
            <a:srgbClr val="EA4F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"/>
          <p:cNvCxnSpPr/>
          <p:nvPr/>
        </p:nvCxnSpPr>
        <p:spPr>
          <a:xfrm>
            <a:off x="539552" y="1124744"/>
            <a:ext cx="187220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" name="Google Shape;12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60" y="5835935"/>
            <a:ext cx="1936438" cy="86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7705" y="6084394"/>
            <a:ext cx="1789024" cy="36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 rotWithShape="1">
          <a:blip r:embed="rId7">
            <a:alphaModFix/>
          </a:blip>
          <a:srcRect l="9876" r="3969"/>
          <a:stretch/>
        </p:blipFill>
        <p:spPr>
          <a:xfrm>
            <a:off x="3799107" y="1316340"/>
            <a:ext cx="2444828" cy="425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/>
          <p:nvPr/>
        </p:nvSpPr>
        <p:spPr>
          <a:xfrm>
            <a:off x="6977037" y="9376"/>
            <a:ext cx="216024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Pouget Consultatns</a:t>
            </a:r>
            <a:endParaRPr sz="7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4055371" y="1324563"/>
            <a:ext cx="216024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MO : Paris Habitat OPH – Architecte :  NP2F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b326fa03e_0_60"/>
          <p:cNvSpPr txBox="1">
            <a:spLocks noGrp="1"/>
          </p:cNvSpPr>
          <p:nvPr>
            <p:ph type="body" idx="1"/>
          </p:nvPr>
        </p:nvSpPr>
        <p:spPr>
          <a:xfrm>
            <a:off x="457200" y="2467213"/>
            <a:ext cx="81012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 dirty="0"/>
              <a:t>The framework brings together controls that are linked to different existing regulations, accepted practices, </a:t>
            </a:r>
            <a:r>
              <a:rPr lang="en-US" sz="2400" dirty="0" err="1"/>
              <a:t>etc</a:t>
            </a:r>
            <a:r>
              <a:rPr lang="en-US" sz="2400" dirty="0"/>
              <a:t>:</a:t>
            </a:r>
            <a:endParaRPr sz="2400" dirty="0"/>
          </a:p>
        </p:txBody>
      </p:sp>
      <p:sp>
        <p:nvSpPr>
          <p:cNvPr id="230" name="Google Shape;230;gdb326fa03e_0_60"/>
          <p:cNvSpPr/>
          <p:nvPr/>
        </p:nvSpPr>
        <p:spPr>
          <a:xfrm>
            <a:off x="1979150" y="3653525"/>
            <a:ext cx="6045000" cy="519300"/>
          </a:xfrm>
          <a:prstGeom prst="triangle">
            <a:avLst>
              <a:gd name="adj" fmla="val 49936"/>
            </a:avLst>
          </a:prstGeom>
          <a:solidFill>
            <a:srgbClr val="EF4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</a:rPr>
              <a:t>ORFEE’s quality and compliance framework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231" name="Google Shape;231;gdb326fa03e_0_6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ORFEE works</a:t>
            </a:r>
            <a:endParaRPr/>
          </a:p>
        </p:txBody>
      </p:sp>
      <p:grpSp>
        <p:nvGrpSpPr>
          <p:cNvPr id="232" name="Google Shape;232;gdb326fa03e_0_60" descr="date, site web, numéro de page"/>
          <p:cNvGrpSpPr/>
          <p:nvPr/>
        </p:nvGrpSpPr>
        <p:grpSpPr>
          <a:xfrm>
            <a:off x="4648200" y="6536396"/>
            <a:ext cx="4153200" cy="228600"/>
            <a:chOff x="4648200" y="6552527"/>
            <a:chExt cx="4153200" cy="228600"/>
          </a:xfrm>
        </p:grpSpPr>
        <p:sp>
          <p:nvSpPr>
            <p:cNvPr id="233" name="Google Shape;233;gdb326fa03e_0_60"/>
            <p:cNvSpPr txBox="1"/>
            <p:nvPr/>
          </p:nvSpPr>
          <p:spPr>
            <a:xfrm>
              <a:off x="8305800" y="6552527"/>
              <a:ext cx="495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db326fa03e_0_60"/>
            <p:cNvSpPr txBox="1"/>
            <p:nvPr/>
          </p:nvSpPr>
          <p:spPr>
            <a:xfrm>
              <a:off x="4648200" y="6552527"/>
              <a:ext cx="1185900" cy="22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gdb326fa03e_0_60"/>
          <p:cNvSpPr txBox="1"/>
          <p:nvPr/>
        </p:nvSpPr>
        <p:spPr>
          <a:xfrm>
            <a:off x="6276884" y="6536733"/>
            <a:ext cx="16194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db326fa03e_0_60"/>
          <p:cNvSpPr txBox="1"/>
          <p:nvPr/>
        </p:nvSpPr>
        <p:spPr>
          <a:xfrm>
            <a:off x="457200" y="1675232"/>
            <a:ext cx="8229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An Energy-efficient renovation quality and compliance control framework</a:t>
            </a:r>
            <a:endParaRPr sz="2000" b="0" i="0" u="none" strike="noStrike" cap="none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gdb326fa03e_0_60"/>
          <p:cNvGrpSpPr/>
          <p:nvPr/>
        </p:nvGrpSpPr>
        <p:grpSpPr>
          <a:xfrm>
            <a:off x="923375" y="4296790"/>
            <a:ext cx="7297250" cy="1742558"/>
            <a:chOff x="496359" y="4601590"/>
            <a:chExt cx="7297250" cy="1742558"/>
          </a:xfrm>
        </p:grpSpPr>
        <p:grpSp>
          <p:nvGrpSpPr>
            <p:cNvPr id="238" name="Google Shape;238;gdb326fa03e_0_60"/>
            <p:cNvGrpSpPr/>
            <p:nvPr/>
          </p:nvGrpSpPr>
          <p:grpSpPr>
            <a:xfrm>
              <a:off x="496359" y="4799800"/>
              <a:ext cx="7297250" cy="1487400"/>
              <a:chOff x="496375" y="4799800"/>
              <a:chExt cx="7880400" cy="1487400"/>
            </a:xfrm>
          </p:grpSpPr>
          <p:sp>
            <p:nvSpPr>
              <p:cNvPr id="239" name="Google Shape;239;gdb326fa03e_0_60"/>
              <p:cNvSpPr/>
              <p:nvPr/>
            </p:nvSpPr>
            <p:spPr>
              <a:xfrm>
                <a:off x="496375" y="4799800"/>
                <a:ext cx="7880400" cy="316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/>
                  <a:t>Insulation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gdb326fa03e_0_60"/>
              <p:cNvSpPr/>
              <p:nvPr/>
            </p:nvSpPr>
            <p:spPr>
              <a:xfrm>
                <a:off x="496375" y="5190000"/>
                <a:ext cx="7880400" cy="316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/>
                  <a:t>HVAC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db326fa03e_0_60"/>
              <p:cNvSpPr/>
              <p:nvPr/>
            </p:nvSpPr>
            <p:spPr>
              <a:xfrm>
                <a:off x="496375" y="5580200"/>
                <a:ext cx="7880400" cy="316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/>
                  <a:t>Roofer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db326fa03e_0_60"/>
              <p:cNvSpPr/>
              <p:nvPr/>
            </p:nvSpPr>
            <p:spPr>
              <a:xfrm>
                <a:off x="496375" y="5970400"/>
                <a:ext cx="7880400" cy="316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/>
                  <a:t>Etc.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gdb326fa03e_0_60"/>
            <p:cNvGrpSpPr/>
            <p:nvPr/>
          </p:nvGrpSpPr>
          <p:grpSpPr>
            <a:xfrm>
              <a:off x="1533025" y="4601590"/>
              <a:ext cx="6077975" cy="1742558"/>
              <a:chOff x="1986850" y="4441575"/>
              <a:chExt cx="6077975" cy="1641600"/>
            </a:xfrm>
          </p:grpSpPr>
          <p:sp>
            <p:nvSpPr>
              <p:cNvPr id="244" name="Google Shape;244;gdb326fa03e_0_60"/>
              <p:cNvSpPr/>
              <p:nvPr/>
            </p:nvSpPr>
            <p:spPr>
              <a:xfrm>
                <a:off x="1986850" y="4441575"/>
                <a:ext cx="905100" cy="1641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Regulations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db326fa03e_0_60"/>
              <p:cNvSpPr/>
              <p:nvPr/>
            </p:nvSpPr>
            <p:spPr>
              <a:xfrm>
                <a:off x="3021425" y="4441575"/>
                <a:ext cx="905100" cy="1641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Official accepted practices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gdb326fa03e_0_60"/>
              <p:cNvSpPr/>
              <p:nvPr/>
            </p:nvSpPr>
            <p:spPr>
              <a:xfrm>
                <a:off x="4056000" y="4441575"/>
                <a:ext cx="905100" cy="1641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Guidelines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gdb326fa03e_0_60"/>
              <p:cNvSpPr/>
              <p:nvPr/>
            </p:nvSpPr>
            <p:spPr>
              <a:xfrm>
                <a:off x="5090575" y="4441575"/>
                <a:ext cx="905100" cy="1641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Product Technical Evaluation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gdb326fa03e_0_60"/>
              <p:cNvSpPr/>
              <p:nvPr/>
            </p:nvSpPr>
            <p:spPr>
              <a:xfrm>
                <a:off x="6125150" y="4441575"/>
                <a:ext cx="905100" cy="1641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Business tools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db326fa03e_0_60"/>
              <p:cNvSpPr/>
              <p:nvPr/>
            </p:nvSpPr>
            <p:spPr>
              <a:xfrm>
                <a:off x="7159725" y="4441575"/>
                <a:ext cx="905100" cy="1641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etc.</a:t>
                </a: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b326fa03e_0_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ORFEE works</a:t>
            </a:r>
            <a:endParaRPr/>
          </a:p>
        </p:txBody>
      </p:sp>
      <p:sp>
        <p:nvSpPr>
          <p:cNvPr id="255" name="Google Shape;255;gdb326fa03e_0_0"/>
          <p:cNvSpPr/>
          <p:nvPr/>
        </p:nvSpPr>
        <p:spPr>
          <a:xfrm>
            <a:off x="5772700" y="3215850"/>
            <a:ext cx="23535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Calibri"/>
              <a:buNone/>
            </a:pP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numerous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and compliance control initiatives,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recognised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5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Calibri"/>
              <a:buNone/>
            </a:pP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ORFEE’s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implement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gather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them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in an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holistic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covering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whole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lifecycle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renovation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5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fr-FR" sz="105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gdb326fa03e_0_0" descr="date, site web, numéro de page"/>
          <p:cNvGrpSpPr/>
          <p:nvPr/>
        </p:nvGrpSpPr>
        <p:grpSpPr>
          <a:xfrm>
            <a:off x="4648200" y="6536396"/>
            <a:ext cx="4153200" cy="228600"/>
            <a:chOff x="4648200" y="6552527"/>
            <a:chExt cx="4153200" cy="228600"/>
          </a:xfrm>
        </p:grpSpPr>
        <p:sp>
          <p:nvSpPr>
            <p:cNvPr id="257" name="Google Shape;257;gdb326fa03e_0_0"/>
            <p:cNvSpPr txBox="1"/>
            <p:nvPr/>
          </p:nvSpPr>
          <p:spPr>
            <a:xfrm>
              <a:off x="8305800" y="6552527"/>
              <a:ext cx="495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db326fa03e_0_0"/>
            <p:cNvSpPr txBox="1"/>
            <p:nvPr/>
          </p:nvSpPr>
          <p:spPr>
            <a:xfrm>
              <a:off x="4648200" y="6552527"/>
              <a:ext cx="1185900" cy="22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gdb326fa03e_0_0"/>
          <p:cNvSpPr txBox="1"/>
          <p:nvPr/>
        </p:nvSpPr>
        <p:spPr>
          <a:xfrm>
            <a:off x="6276884" y="6536733"/>
            <a:ext cx="16194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db326fa03e_0_0"/>
          <p:cNvSpPr txBox="1"/>
          <p:nvPr/>
        </p:nvSpPr>
        <p:spPr>
          <a:xfrm>
            <a:off x="457200" y="1675232"/>
            <a:ext cx="8229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An Energy-efficient renovation quality and compliance control framework</a:t>
            </a:r>
            <a:endParaRPr sz="2000" b="0" i="0" u="none" strike="noStrike" cap="none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gdb326fa03e_0_0"/>
          <p:cNvCxnSpPr/>
          <p:nvPr/>
        </p:nvCxnSpPr>
        <p:spPr>
          <a:xfrm>
            <a:off x="4549947" y="3200400"/>
            <a:ext cx="0" cy="1673400"/>
          </a:xfrm>
          <a:prstGeom prst="straightConnector1">
            <a:avLst/>
          </a:prstGeom>
          <a:solidFill>
            <a:srgbClr val="197883"/>
          </a:solidFill>
          <a:ln w="9525" cap="flat" cmpd="sng">
            <a:solidFill>
              <a:srgbClr val="AEABAB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2" name="Google Shape;262;gdb326fa03e_0_0"/>
          <p:cNvSpPr/>
          <p:nvPr/>
        </p:nvSpPr>
        <p:spPr>
          <a:xfrm>
            <a:off x="467544" y="2542144"/>
            <a:ext cx="277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fr-FR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r-FR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risk oriented </a:t>
            </a:r>
            <a:r>
              <a:rPr lang="fr-FR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approach…</a:t>
            </a:r>
            <a:endParaRPr sz="16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db326fa03e_0_0"/>
          <p:cNvSpPr/>
          <p:nvPr/>
        </p:nvSpPr>
        <p:spPr>
          <a:xfrm>
            <a:off x="3120119" y="2542144"/>
            <a:ext cx="277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fr-FR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…in order to identify the </a:t>
            </a:r>
            <a:r>
              <a:rPr lang="fr-FR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lang="fr-FR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6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db326fa03e_0_0"/>
          <p:cNvSpPr/>
          <p:nvPr/>
        </p:nvSpPr>
        <p:spPr>
          <a:xfrm>
            <a:off x="5694850" y="2542133"/>
            <a:ext cx="299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fr-FR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…and design the </a:t>
            </a:r>
            <a:br>
              <a:rPr lang="fr-FR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associated </a:t>
            </a:r>
            <a:r>
              <a:rPr lang="fr-FR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control framework</a:t>
            </a:r>
            <a:endParaRPr sz="16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db326fa03e_0_0"/>
          <p:cNvSpPr/>
          <p:nvPr/>
        </p:nvSpPr>
        <p:spPr>
          <a:xfrm>
            <a:off x="3990260" y="3532274"/>
            <a:ext cx="1119300" cy="222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Calibri"/>
              <a:buNone/>
            </a:pPr>
            <a:r>
              <a:rPr lang="fr-FR" sz="1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Cause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db326fa03e_0_0"/>
          <p:cNvSpPr/>
          <p:nvPr/>
        </p:nvSpPr>
        <p:spPr>
          <a:xfrm>
            <a:off x="3990260" y="3841435"/>
            <a:ext cx="1119300" cy="222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Calibri"/>
              <a:buNone/>
            </a:pPr>
            <a:r>
              <a:rPr lang="fr-FR" sz="1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Cause 2</a:t>
            </a:r>
            <a:endParaRPr sz="1200" b="0" i="0" u="none" strike="noStrike" cap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db326fa03e_0_0"/>
          <p:cNvSpPr/>
          <p:nvPr/>
        </p:nvSpPr>
        <p:spPr>
          <a:xfrm>
            <a:off x="3990261" y="4150595"/>
            <a:ext cx="525900" cy="3089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Calibri"/>
              <a:buNone/>
            </a:pPr>
            <a:r>
              <a:rPr lang="fr-FR" sz="11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Cause 3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db326fa03e_0_0"/>
          <p:cNvSpPr/>
          <p:nvPr/>
        </p:nvSpPr>
        <p:spPr>
          <a:xfrm>
            <a:off x="3990261" y="4521400"/>
            <a:ext cx="525900" cy="222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Calibri"/>
              <a:buNone/>
            </a:pPr>
            <a:r>
              <a:rPr lang="fr-FR" sz="1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gdb326fa03e_0_0"/>
          <p:cNvCxnSpPr/>
          <p:nvPr/>
        </p:nvCxnSpPr>
        <p:spPr>
          <a:xfrm rot="10800000">
            <a:off x="5220072" y="3550705"/>
            <a:ext cx="0" cy="1147500"/>
          </a:xfrm>
          <a:prstGeom prst="straightConnector1">
            <a:avLst/>
          </a:prstGeom>
          <a:solidFill>
            <a:srgbClr val="197883"/>
          </a:solidFill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0" name="Google Shape;270;gdb326fa03e_0_0"/>
          <p:cNvCxnSpPr>
            <a:stCxn id="265" idx="1"/>
            <a:endCxn id="271" idx="7"/>
          </p:cNvCxnSpPr>
          <p:nvPr/>
        </p:nvCxnSpPr>
        <p:spPr>
          <a:xfrm flipH="1">
            <a:off x="1438760" y="3643274"/>
            <a:ext cx="2551500" cy="489600"/>
          </a:xfrm>
          <a:prstGeom prst="straightConnector1">
            <a:avLst/>
          </a:prstGeom>
          <a:solidFill>
            <a:srgbClr val="197883"/>
          </a:solidFill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2" name="Google Shape;272;gdb326fa03e_0_0"/>
          <p:cNvCxnSpPr>
            <a:stCxn id="265" idx="1"/>
            <a:endCxn id="273" idx="6"/>
          </p:cNvCxnSpPr>
          <p:nvPr/>
        </p:nvCxnSpPr>
        <p:spPr>
          <a:xfrm flipH="1">
            <a:off x="2607860" y="3643274"/>
            <a:ext cx="1382400" cy="895200"/>
          </a:xfrm>
          <a:prstGeom prst="straightConnector1">
            <a:avLst/>
          </a:prstGeom>
          <a:solidFill>
            <a:srgbClr val="197883"/>
          </a:solidFill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4" name="Google Shape;274;gdb326fa03e_0_0"/>
          <p:cNvCxnSpPr>
            <a:stCxn id="265" idx="1"/>
            <a:endCxn id="275" idx="6"/>
          </p:cNvCxnSpPr>
          <p:nvPr/>
        </p:nvCxnSpPr>
        <p:spPr>
          <a:xfrm flipH="1">
            <a:off x="2136260" y="3643274"/>
            <a:ext cx="1854000" cy="66900"/>
          </a:xfrm>
          <a:prstGeom prst="straightConnector1">
            <a:avLst/>
          </a:prstGeom>
          <a:solidFill>
            <a:srgbClr val="197883"/>
          </a:solidFill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6" name="Google Shape;276;gdb326fa03e_0_0"/>
          <p:cNvCxnSpPr>
            <a:stCxn id="266" idx="1"/>
            <a:endCxn id="273" idx="6"/>
          </p:cNvCxnSpPr>
          <p:nvPr/>
        </p:nvCxnSpPr>
        <p:spPr>
          <a:xfrm flipH="1">
            <a:off x="2607860" y="3952435"/>
            <a:ext cx="1382400" cy="586200"/>
          </a:xfrm>
          <a:prstGeom prst="straightConnector1">
            <a:avLst/>
          </a:prstGeom>
          <a:solidFill>
            <a:srgbClr val="197883"/>
          </a:solidFill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7" name="Google Shape;277;gdb326fa03e_0_0"/>
          <p:cNvCxnSpPr>
            <a:endCxn id="266" idx="3"/>
          </p:cNvCxnSpPr>
          <p:nvPr/>
        </p:nvCxnSpPr>
        <p:spPr>
          <a:xfrm rot="10800000">
            <a:off x="5109560" y="3952435"/>
            <a:ext cx="789000" cy="749400"/>
          </a:xfrm>
          <a:prstGeom prst="straightConnector1">
            <a:avLst/>
          </a:prstGeom>
          <a:solidFill>
            <a:srgbClr val="197883"/>
          </a:solidFill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78" name="Google Shape;278;gdb326fa03e_0_0"/>
          <p:cNvGrpSpPr/>
          <p:nvPr/>
        </p:nvGrpSpPr>
        <p:grpSpPr>
          <a:xfrm>
            <a:off x="4026717" y="3183874"/>
            <a:ext cx="1046377" cy="222000"/>
            <a:chOff x="4121017" y="3447379"/>
            <a:chExt cx="827568" cy="222000"/>
          </a:xfrm>
        </p:grpSpPr>
        <p:sp>
          <p:nvSpPr>
            <p:cNvPr id="279" name="Google Shape;279;gdb326fa03e_0_0"/>
            <p:cNvSpPr/>
            <p:nvPr/>
          </p:nvSpPr>
          <p:spPr>
            <a:xfrm>
              <a:off x="4121017" y="3447379"/>
              <a:ext cx="341400" cy="22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200"/>
                <a:buFont typeface="Calibri"/>
                <a:buNone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SF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db326fa03e_0_0"/>
            <p:cNvSpPr/>
            <p:nvPr/>
          </p:nvSpPr>
          <p:spPr>
            <a:xfrm>
              <a:off x="4607185" y="3447379"/>
              <a:ext cx="341400" cy="22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200"/>
                <a:buFont typeface="Calibri"/>
                <a:buNone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MF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gdb326fa03e_0_0"/>
          <p:cNvSpPr/>
          <p:nvPr/>
        </p:nvSpPr>
        <p:spPr>
          <a:xfrm>
            <a:off x="4583721" y="4521400"/>
            <a:ext cx="525900" cy="222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Calibri"/>
              <a:buNone/>
            </a:pPr>
            <a:r>
              <a:rPr lang="fr-FR" sz="1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gdb326fa03e_0_0"/>
          <p:cNvCxnSpPr/>
          <p:nvPr/>
        </p:nvCxnSpPr>
        <p:spPr>
          <a:xfrm rot="5400000">
            <a:off x="8026650" y="3101224"/>
            <a:ext cx="393000" cy="165300"/>
          </a:xfrm>
          <a:prstGeom prst="bentConnector2">
            <a:avLst/>
          </a:prstGeom>
          <a:solidFill>
            <a:srgbClr val="197883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3" name="Google Shape;283;gdb326fa03e_0_0"/>
          <p:cNvSpPr/>
          <p:nvPr/>
        </p:nvSpPr>
        <p:spPr>
          <a:xfrm>
            <a:off x="0" y="5677545"/>
            <a:ext cx="9144000" cy="487800"/>
          </a:xfrm>
          <a:prstGeom prst="rect">
            <a:avLst/>
          </a:prstGeom>
          <a:solidFill>
            <a:srgbClr val="4D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approach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4" name="Google Shape;284;gdb326fa03e_0_0"/>
          <p:cNvGraphicFramePr/>
          <p:nvPr/>
        </p:nvGraphicFramePr>
        <p:xfrm>
          <a:off x="5898525" y="4330928"/>
          <a:ext cx="2647650" cy="741700"/>
        </p:xfrm>
        <a:graphic>
          <a:graphicData uri="http://schemas.openxmlformats.org/drawingml/2006/table">
            <a:tbl>
              <a:tblPr firstRow="1" bandRow="1">
                <a:noFill/>
                <a:tableStyleId>{A7309023-04F9-403A-AF19-3DD22831474B}</a:tableStyleId>
              </a:tblPr>
              <a:tblGrid>
                <a:gridCol w="33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Feas.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Engineer.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Tendering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Constr.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Commi.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Maint.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8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8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8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8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8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8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5" name="Google Shape;275;gdb326fa03e_0_0"/>
          <p:cNvSpPr/>
          <p:nvPr/>
        </p:nvSpPr>
        <p:spPr>
          <a:xfrm>
            <a:off x="986325" y="3136538"/>
            <a:ext cx="1149900" cy="11475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Font typeface="Calibri"/>
              <a:buNone/>
            </a:pPr>
            <a:r>
              <a:rPr lang="fr-FR" sz="1500" b="0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Energy perform.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db326fa03e_0_0"/>
          <p:cNvSpPr/>
          <p:nvPr/>
        </p:nvSpPr>
        <p:spPr>
          <a:xfrm>
            <a:off x="1457975" y="3964850"/>
            <a:ext cx="1149900" cy="1147500"/>
          </a:xfrm>
          <a:prstGeom prst="ellipse">
            <a:avLst/>
          </a:prstGeom>
          <a:solidFill>
            <a:srgbClr val="FCD8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1800"/>
              <a:buFont typeface="Calibri"/>
              <a:buNone/>
            </a:pPr>
            <a:r>
              <a:rPr lang="fr-FR" sz="1800" b="0" i="0" u="none" strike="noStrike" cap="none">
                <a:solidFill>
                  <a:srgbClr val="EF4755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sz="1800" b="0" i="0" u="none" strike="noStrike" cap="none">
              <a:solidFill>
                <a:srgbClr val="EF47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db326fa03e_0_0"/>
          <p:cNvSpPr/>
          <p:nvPr/>
        </p:nvSpPr>
        <p:spPr>
          <a:xfrm>
            <a:off x="457200" y="3964850"/>
            <a:ext cx="1149900" cy="1147500"/>
          </a:xfrm>
          <a:prstGeom prst="ellipse">
            <a:avLst/>
          </a:prstGeom>
          <a:solidFill>
            <a:srgbClr val="C2E3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Technical &amp; Patrimonial</a:t>
            </a:r>
            <a:endParaRPr sz="1300" b="0" i="0" u="none" strike="noStrike" cap="none">
              <a:solidFill>
                <a:srgbClr val="1767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gdb2489dd80_0_0"/>
          <p:cNvGrpSpPr/>
          <p:nvPr/>
        </p:nvGrpSpPr>
        <p:grpSpPr>
          <a:xfrm>
            <a:off x="176875" y="2217975"/>
            <a:ext cx="8790250" cy="3292800"/>
            <a:chOff x="197915" y="2217975"/>
            <a:chExt cx="8790250" cy="3292800"/>
          </a:xfrm>
        </p:grpSpPr>
        <p:sp>
          <p:nvSpPr>
            <p:cNvPr id="290" name="Google Shape;290;gdb2489dd80_0_0"/>
            <p:cNvSpPr/>
            <p:nvPr/>
          </p:nvSpPr>
          <p:spPr>
            <a:xfrm>
              <a:off x="197915" y="2217975"/>
              <a:ext cx="2849100" cy="3292800"/>
            </a:xfrm>
            <a:prstGeom prst="rect">
              <a:avLst/>
            </a:prstGeom>
            <a:solidFill>
              <a:srgbClr val="E9F1F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IDENTIFY THE CAUSES</a:t>
              </a: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15 causes</a:t>
              </a: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 identified, covering </a:t>
              </a:r>
              <a:b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fr-FR" sz="1200" b="1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3 cause types</a:t>
              </a: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 which are most critical :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999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200"/>
                <a:buFont typeface="Arial"/>
                <a:buChar char="-"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Technical causes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999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200"/>
                <a:buFont typeface="Arial"/>
                <a:buChar char="-"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Coordination causes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999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200"/>
                <a:buFont typeface="Arial"/>
                <a:buChar char="-"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Use causes 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9999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9999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fr-FR" sz="10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 cause types which were judged less critical (as potential risks), and will be addressed later on, in a possible 2</a:t>
              </a:r>
              <a:r>
                <a:rPr lang="fr-FR" sz="1000" b="0" i="0" u="none" strike="noStrike" cap="none" baseline="300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r>
                <a:rPr lang="fr-FR" sz="10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version of the framework : </a:t>
              </a:r>
              <a:endPara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9999" marR="0" lvl="0" indent="-158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Char char="-"/>
              </a:pPr>
              <a:r>
                <a:rPr lang="fr-FR" sz="10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Financial causes</a:t>
              </a:r>
              <a:endPara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9999" marR="0" lvl="0" indent="-158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Char char="-"/>
              </a:pPr>
              <a:r>
                <a:rPr lang="fr-FR" sz="10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Legal causes</a:t>
              </a:r>
              <a:endPara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db2489dd80_0_0"/>
            <p:cNvSpPr/>
            <p:nvPr/>
          </p:nvSpPr>
          <p:spPr>
            <a:xfrm>
              <a:off x="3168490" y="2217975"/>
              <a:ext cx="2849100" cy="3292800"/>
            </a:xfrm>
            <a:prstGeom prst="rect">
              <a:avLst/>
            </a:prstGeom>
            <a:solidFill>
              <a:srgbClr val="E9F1F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QUALIFY THE CAUSES</a:t>
              </a: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3 levels of risks and the </a:t>
              </a:r>
              <a:r>
                <a:rPr lang="fr-FR" sz="1200" b="1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3 levels of control </a:t>
              </a: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associated, determined through : 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200"/>
                <a:buFont typeface="Arial"/>
                <a:buChar char="-"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potential risk magnitude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200"/>
                <a:buFont typeface="Arial"/>
                <a:buChar char="-"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risk frequency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9999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db2489dd80_0_0"/>
            <p:cNvSpPr/>
            <p:nvPr/>
          </p:nvSpPr>
          <p:spPr>
            <a:xfrm>
              <a:off x="6139065" y="2217975"/>
              <a:ext cx="2849100" cy="3292800"/>
            </a:xfrm>
            <a:prstGeom prst="rect">
              <a:avLst/>
            </a:prstGeom>
            <a:solidFill>
              <a:srgbClr val="E9F1F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DESIGN THE CONTROLS</a:t>
              </a: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For each qualified cause, we determine the associated controls, at each stage of the renovation project :</a:t>
              </a: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000"/>
                <a:buFont typeface="Arial"/>
                <a:buChar char="-"/>
              </a:pPr>
              <a:r>
                <a:rPr lang="fr-FR" sz="1000" b="1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Level 1 control</a:t>
              </a:r>
              <a:r>
                <a:rPr lang="fr-FR" sz="10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 : direct for each project </a:t>
              </a:r>
              <a:endParaRPr sz="1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000"/>
                <a:buFont typeface="Arial"/>
                <a:buChar char="-"/>
              </a:pPr>
              <a:r>
                <a:rPr lang="fr-FR" sz="1000" b="1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Level 2 control</a:t>
              </a:r>
              <a:r>
                <a:rPr lang="fr-FR" sz="10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 : indirect </a:t>
              </a:r>
              <a:r>
                <a:rPr lang="fr-FR" sz="1000" b="0" i="0" u="sng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r>
                <a:rPr lang="fr-FR" sz="10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 direct &amp; sampled </a:t>
              </a:r>
              <a:r>
                <a:rPr lang="fr-FR" sz="1000" b="0" i="0" u="sng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r>
                <a:rPr lang="fr-FR" sz="10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 supervised autocontrol</a:t>
              </a:r>
              <a:endParaRPr sz="1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gdb2489dd80_0_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ORFEE works</a:t>
            </a:r>
            <a:endParaRPr/>
          </a:p>
        </p:txBody>
      </p:sp>
      <p:grpSp>
        <p:nvGrpSpPr>
          <p:cNvPr id="294" name="Google Shape;294;gdb2489dd80_0_0" descr="date, site web, numéro de page"/>
          <p:cNvGrpSpPr/>
          <p:nvPr/>
        </p:nvGrpSpPr>
        <p:grpSpPr>
          <a:xfrm>
            <a:off x="4648200" y="6536396"/>
            <a:ext cx="4153200" cy="228600"/>
            <a:chOff x="4648200" y="6552527"/>
            <a:chExt cx="4153200" cy="228600"/>
          </a:xfrm>
        </p:grpSpPr>
        <p:sp>
          <p:nvSpPr>
            <p:cNvPr id="295" name="Google Shape;295;gdb2489dd80_0_0"/>
            <p:cNvSpPr txBox="1"/>
            <p:nvPr/>
          </p:nvSpPr>
          <p:spPr>
            <a:xfrm>
              <a:off x="8305800" y="6552527"/>
              <a:ext cx="495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db2489dd80_0_0"/>
            <p:cNvSpPr txBox="1"/>
            <p:nvPr/>
          </p:nvSpPr>
          <p:spPr>
            <a:xfrm>
              <a:off x="4648200" y="6552527"/>
              <a:ext cx="1185900" cy="22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gdb2489dd80_0_0"/>
          <p:cNvSpPr txBox="1"/>
          <p:nvPr/>
        </p:nvSpPr>
        <p:spPr>
          <a:xfrm>
            <a:off x="6276884" y="6536733"/>
            <a:ext cx="16194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db2489dd80_0_0"/>
          <p:cNvSpPr txBox="1"/>
          <p:nvPr/>
        </p:nvSpPr>
        <p:spPr>
          <a:xfrm>
            <a:off x="457200" y="1675232"/>
            <a:ext cx="8229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An Energy-efficient renovation quality and compliance control framework</a:t>
            </a:r>
            <a:endParaRPr sz="2000" b="0" i="0" u="none" strike="noStrike" cap="none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db2489dd80_0_0"/>
          <p:cNvSpPr/>
          <p:nvPr/>
        </p:nvSpPr>
        <p:spPr>
          <a:xfrm>
            <a:off x="0" y="5677545"/>
            <a:ext cx="9144000" cy="487800"/>
          </a:xfrm>
          <a:prstGeom prst="rect">
            <a:avLst/>
          </a:prstGeom>
          <a:solidFill>
            <a:srgbClr val="4D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Detailed methodology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0" name="Google Shape;300;gdb2489dd80_0_0"/>
          <p:cNvGraphicFramePr/>
          <p:nvPr/>
        </p:nvGraphicFramePr>
        <p:xfrm>
          <a:off x="3465201" y="3965586"/>
          <a:ext cx="2423375" cy="1415555"/>
        </p:xfrm>
        <a:graphic>
          <a:graphicData uri="http://schemas.openxmlformats.org/drawingml/2006/table">
            <a:tbl>
              <a:tblPr firstRow="1" bandRow="1">
                <a:noFill/>
                <a:tableStyleId>{A7309023-04F9-403A-AF19-3DD22831474B}</a:tableStyleId>
              </a:tblPr>
              <a:tblGrid>
                <a:gridCol w="48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Arial"/>
                        <a:buNone/>
                      </a:pPr>
                      <a:endParaRPr sz="85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fr-FR" sz="750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</a:t>
                      </a:r>
                      <a:endParaRPr sz="11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fr-FR" sz="750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Signific.</a:t>
                      </a:r>
                      <a:endParaRPr sz="11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fr-FR" sz="750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</a:t>
                      </a:r>
                      <a:endParaRPr sz="11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fr-FR" sz="750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Critical</a:t>
                      </a:r>
                      <a:endParaRPr sz="11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fr-FR" sz="750" b="1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Frequent</a:t>
                      </a:r>
                      <a:endParaRPr sz="11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900" b="0" u="none" strike="noStrike" cap="none">
                          <a:solidFill>
                            <a:srgbClr val="7570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F39C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fr-FR" sz="19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EF47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fr-FR" sz="19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fr-FR" sz="750" b="1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Possible </a:t>
                      </a:r>
                      <a:endParaRPr sz="11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900" b="0" u="none" strike="noStrike" cap="none">
                          <a:solidFill>
                            <a:srgbClr val="7570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F7B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fr-FR" sz="19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F58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fr-FR" sz="19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fr-FR" sz="750" b="1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Rare</a:t>
                      </a:r>
                      <a:endParaRPr sz="11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900" b="0" u="none" strike="noStrike" cap="none">
                          <a:solidFill>
                            <a:srgbClr val="7570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900" b="0" u="none" strike="noStrike" cap="none">
                          <a:solidFill>
                            <a:srgbClr val="7570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FCD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FCD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fr-FR" sz="19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strike="noStrike" cap="none"/>
                    </a:p>
                  </a:txBody>
                  <a:tcPr marL="45725" marR="45725" marT="45725" marB="45725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gdb2489dd80_0_0"/>
          <p:cNvSpPr txBox="1"/>
          <p:nvPr/>
        </p:nvSpPr>
        <p:spPr>
          <a:xfrm rot="-5400000">
            <a:off x="2666440" y="4487613"/>
            <a:ext cx="132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Frequency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db2489dd80_0_0"/>
          <p:cNvSpPr txBox="1"/>
          <p:nvPr/>
        </p:nvSpPr>
        <p:spPr>
          <a:xfrm>
            <a:off x="4109427" y="3697107"/>
            <a:ext cx="132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Magnitude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3" name="Google Shape;303;gdb2489dd80_0_0"/>
          <p:cNvGraphicFramePr/>
          <p:nvPr/>
        </p:nvGraphicFramePr>
        <p:xfrm>
          <a:off x="6236050" y="3419603"/>
          <a:ext cx="2659675" cy="1016910"/>
        </p:xfrm>
        <a:graphic>
          <a:graphicData uri="http://schemas.openxmlformats.org/drawingml/2006/table">
            <a:tbl>
              <a:tblPr firstRow="1" bandRow="1">
                <a:noFill/>
                <a:tableStyleId>{A7309023-04F9-403A-AF19-3DD22831474B}</a:tableStyleId>
              </a:tblPr>
              <a:tblGrid>
                <a:gridCol w="30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fr-FR" sz="600" u="none" strike="noStrike" cap="none">
                          <a:solidFill>
                            <a:srgbClr val="3A3838"/>
                          </a:solidFill>
                        </a:rPr>
                        <a:t>Control #</a:t>
                      </a:r>
                      <a:endParaRPr sz="600" u="none" strike="noStrike" cap="none">
                        <a:solidFill>
                          <a:srgbClr val="3A3838"/>
                        </a:solidFill>
                      </a:endParaRPr>
                    </a:p>
                  </a:txBody>
                  <a:tcPr marL="36000" marR="36000" marT="720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Feas.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720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Engineer.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720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Tender.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720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Constr.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720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Commi.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720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fr-FR" sz="700" b="0" u="none" strike="noStrike" cap="none">
                          <a:solidFill>
                            <a:srgbClr val="3A3838"/>
                          </a:solidFill>
                        </a:rPr>
                        <a:t>Maint.</a:t>
                      </a:r>
                      <a:endParaRPr sz="700" b="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720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#1</a:t>
                      </a:r>
                      <a:endParaRPr sz="1000" b="1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000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000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#2</a:t>
                      </a:r>
                      <a:endParaRPr sz="1000" b="1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>
                    <a:solidFill>
                      <a:srgbClr val="ED6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>
                    <a:solidFill>
                      <a:srgbClr val="ED6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>
                    <a:solidFill>
                      <a:srgbClr val="ED6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#3</a:t>
                      </a:r>
                      <a:endParaRPr sz="1000" b="1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>
                    <a:solidFill>
                      <a:srgbClr val="ED6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>
                    <a:solidFill>
                      <a:srgbClr val="ED6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25" marR="5202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err="1"/>
              <a:t>ORFEE</a:t>
            </a:r>
            <a:r>
              <a:rPr lang="fr-FR" dirty="0"/>
              <a:t> </a:t>
            </a:r>
            <a:r>
              <a:rPr lang="fr-FR" dirty="0" err="1"/>
              <a:t>works</a:t>
            </a:r>
            <a:endParaRPr dirty="0"/>
          </a:p>
        </p:txBody>
      </p:sp>
      <p:grpSp>
        <p:nvGrpSpPr>
          <p:cNvPr id="309" name="Google Shape;309;p9" descr="date, site web, numéro de page"/>
          <p:cNvGrpSpPr/>
          <p:nvPr/>
        </p:nvGrpSpPr>
        <p:grpSpPr>
          <a:xfrm>
            <a:off x="4648200" y="6536396"/>
            <a:ext cx="4153269" cy="228600"/>
            <a:chOff x="4648200" y="6552527"/>
            <a:chExt cx="4153269" cy="228600"/>
          </a:xfrm>
        </p:grpSpPr>
        <p:sp>
          <p:nvSpPr>
            <p:cNvPr id="310" name="Google Shape;310;p9"/>
            <p:cNvSpPr txBox="1"/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 txBox="1"/>
            <p:nvPr/>
          </p:nvSpPr>
          <p:spPr>
            <a:xfrm>
              <a:off x="4648200" y="6552527"/>
              <a:ext cx="1185999" cy="22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9"/>
          <p:cNvSpPr txBox="1"/>
          <p:nvPr/>
        </p:nvSpPr>
        <p:spPr>
          <a:xfrm>
            <a:off x="6276884" y="6536733"/>
            <a:ext cx="1619432" cy="2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9"/>
          <p:cNvSpPr txBox="1"/>
          <p:nvPr/>
        </p:nvSpPr>
        <p:spPr>
          <a:xfrm>
            <a:off x="457200" y="1675232"/>
            <a:ext cx="8229600" cy="39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A guarantee of compliance and quality of renovation works</a:t>
            </a:r>
            <a:endParaRPr sz="2000" b="0" i="0" u="none" strike="noStrike" cap="none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1"/>
          </p:nvPr>
        </p:nvSpPr>
        <p:spPr>
          <a:xfrm>
            <a:off x="457200" y="2467227"/>
            <a:ext cx="8101200" cy="3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11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fr-FR" sz="1900" dirty="0"/>
              <a:t>The </a:t>
            </a:r>
            <a:r>
              <a:rPr lang="fr-FR" sz="1900" b="1" dirty="0"/>
              <a:t>guarantee </a:t>
            </a:r>
            <a:r>
              <a:rPr lang="fr-FR" sz="1900" dirty="0" err="1"/>
              <a:t>will</a:t>
            </a:r>
            <a:r>
              <a:rPr lang="fr-FR" sz="1900" dirty="0"/>
              <a:t> </a:t>
            </a:r>
            <a:r>
              <a:rPr lang="fr-FR" sz="1900" dirty="0" err="1"/>
              <a:t>derive</a:t>
            </a:r>
            <a:r>
              <a:rPr lang="fr-FR" sz="1900" dirty="0"/>
              <a:t> </a:t>
            </a:r>
            <a:r>
              <a:rPr lang="fr-FR" sz="1900" dirty="0" err="1"/>
              <a:t>from</a:t>
            </a:r>
            <a:r>
              <a:rPr lang="fr-FR" sz="1900" dirty="0"/>
              <a:t> the </a:t>
            </a:r>
            <a:r>
              <a:rPr lang="fr-FR" sz="1900" b="1" dirty="0"/>
              <a:t>compliance and </a:t>
            </a:r>
            <a:r>
              <a:rPr lang="fr-FR" sz="1900" b="1" dirty="0" err="1"/>
              <a:t>quality</a:t>
            </a:r>
            <a:r>
              <a:rPr lang="fr-FR" sz="1900" b="1" dirty="0"/>
              <a:t> </a:t>
            </a:r>
            <a:r>
              <a:rPr lang="fr-FR" sz="1900" b="1" dirty="0" err="1"/>
              <a:t>framework</a:t>
            </a:r>
            <a:r>
              <a:rPr lang="fr-FR" sz="1900" dirty="0"/>
              <a:t>, </a:t>
            </a:r>
            <a:r>
              <a:rPr lang="fr-FR" sz="1900" dirty="0" err="1"/>
              <a:t>particularly</a:t>
            </a:r>
            <a:r>
              <a:rPr lang="fr-FR" sz="1900" dirty="0"/>
              <a:t> on the key </a:t>
            </a:r>
            <a:r>
              <a:rPr lang="fr-FR" sz="1900" dirty="0" err="1"/>
              <a:t>risk</a:t>
            </a:r>
            <a:r>
              <a:rPr lang="fr-FR" sz="1900" dirty="0"/>
              <a:t> </a:t>
            </a:r>
            <a:r>
              <a:rPr lang="fr-FR" sz="1900" dirty="0" err="1"/>
              <a:t>indicators</a:t>
            </a:r>
            <a:r>
              <a:rPr lang="fr-FR" sz="1900" dirty="0"/>
              <a:t> and </a:t>
            </a:r>
            <a:r>
              <a:rPr lang="fr-FR" sz="1900" dirty="0" err="1"/>
              <a:t>their</a:t>
            </a:r>
            <a:r>
              <a:rPr lang="fr-FR" sz="1900" dirty="0"/>
              <a:t> </a:t>
            </a:r>
            <a:r>
              <a:rPr lang="fr-FR" sz="1900" dirty="0" err="1"/>
              <a:t>associated</a:t>
            </a:r>
            <a:r>
              <a:rPr lang="fr-FR" sz="1900" dirty="0"/>
              <a:t> </a:t>
            </a:r>
            <a:r>
              <a:rPr lang="fr-FR" sz="1900" dirty="0" err="1"/>
              <a:t>thresholds</a:t>
            </a:r>
            <a:endParaRPr sz="1900" dirty="0"/>
          </a:p>
          <a:p>
            <a:pPr marL="571500" lvl="0" indent="-311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fr-FR" sz="1900" dirty="0" err="1"/>
              <a:t>Its</a:t>
            </a:r>
            <a:r>
              <a:rPr lang="fr-FR" sz="1900" dirty="0"/>
              <a:t> </a:t>
            </a:r>
            <a:r>
              <a:rPr lang="fr-FR" sz="1900" b="1" dirty="0"/>
              <a:t>main issues</a:t>
            </a:r>
            <a:r>
              <a:rPr lang="fr-FR" sz="1900" dirty="0"/>
              <a:t> are to : </a:t>
            </a:r>
            <a:endParaRPr sz="1900" dirty="0"/>
          </a:p>
          <a:p>
            <a:pPr marL="914400" lvl="1" indent="-3492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Font typeface="Noto Sans Symbols"/>
              <a:buChar char="•"/>
            </a:pPr>
            <a:r>
              <a:rPr lang="fr-FR" sz="1900" dirty="0"/>
              <a:t>enable </a:t>
            </a:r>
            <a:r>
              <a:rPr lang="fr-FR" sz="1900" dirty="0" err="1"/>
              <a:t>Third</a:t>
            </a:r>
            <a:r>
              <a:rPr lang="fr-FR" sz="1900" dirty="0"/>
              <a:t>-Party </a:t>
            </a:r>
            <a:r>
              <a:rPr lang="fr-FR" sz="1900" dirty="0" err="1"/>
              <a:t>Financing</a:t>
            </a:r>
            <a:r>
              <a:rPr lang="fr-FR" sz="1900" dirty="0"/>
              <a:t> </a:t>
            </a:r>
            <a:r>
              <a:rPr lang="fr-FR" sz="1900" dirty="0" err="1"/>
              <a:t>Companies</a:t>
            </a:r>
            <a:r>
              <a:rPr lang="fr-FR" sz="1900" dirty="0"/>
              <a:t> to </a:t>
            </a:r>
            <a:r>
              <a:rPr lang="fr-FR" sz="1900" dirty="0" err="1"/>
              <a:t>take</a:t>
            </a:r>
            <a:r>
              <a:rPr lang="fr-FR" sz="1900" dirty="0"/>
              <a:t> out a </a:t>
            </a:r>
            <a:r>
              <a:rPr lang="fr-FR" sz="1900" dirty="0" err="1"/>
              <a:t>bundled</a:t>
            </a:r>
            <a:r>
              <a:rPr lang="fr-FR" sz="1900" dirty="0"/>
              <a:t> </a:t>
            </a:r>
            <a:r>
              <a:rPr lang="fr-FR" sz="1900" dirty="0" err="1"/>
              <a:t>contract</a:t>
            </a:r>
            <a:endParaRPr lang="fr-FR" sz="1900" dirty="0"/>
          </a:p>
          <a:p>
            <a:pPr marL="914400" lvl="1" indent="-3492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Font typeface="Noto Sans Symbols"/>
              <a:buChar char="•"/>
            </a:pPr>
            <a:r>
              <a:rPr lang="fr-FR" sz="1900" dirty="0"/>
              <a:t>use the </a:t>
            </a:r>
            <a:r>
              <a:rPr lang="fr-FR" sz="1900" b="1" dirty="0"/>
              <a:t>compliance and </a:t>
            </a:r>
            <a:r>
              <a:rPr lang="fr-FR" sz="1900" b="1" dirty="0" err="1"/>
              <a:t>quality</a:t>
            </a:r>
            <a:r>
              <a:rPr lang="fr-FR" sz="1900" b="1" dirty="0"/>
              <a:t> </a:t>
            </a:r>
            <a:r>
              <a:rPr lang="fr-FR" sz="1900" b="1" dirty="0" err="1"/>
              <a:t>framework</a:t>
            </a:r>
            <a:r>
              <a:rPr lang="fr-FR" sz="1900" b="1" dirty="0"/>
              <a:t> </a:t>
            </a:r>
            <a:r>
              <a:rPr lang="fr-FR" sz="1900" dirty="0"/>
              <a:t>as a lever to design an attractive </a:t>
            </a:r>
            <a:r>
              <a:rPr lang="fr-FR" sz="1900" b="1" dirty="0"/>
              <a:t>performance guarantee </a:t>
            </a:r>
            <a:endParaRPr sz="1900" b="1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15" name="Google Shape;315;p9"/>
          <p:cNvSpPr/>
          <p:nvPr/>
        </p:nvSpPr>
        <p:spPr>
          <a:xfrm>
            <a:off x="0" y="5677545"/>
            <a:ext cx="9144000" cy="487800"/>
          </a:xfrm>
          <a:prstGeom prst="rect">
            <a:avLst/>
          </a:prstGeom>
          <a:solidFill>
            <a:srgbClr val="4D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Marsh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currently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proposals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interested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insurance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companies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FC5309C-37EE-4760-97A9-F67E85B9C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4093" y="1846780"/>
            <a:ext cx="4629150" cy="4260850"/>
          </a:xfrm>
        </p:spPr>
        <p:txBody>
          <a:bodyPr/>
          <a:lstStyle/>
          <a:p>
            <a:pPr marL="360000" marR="0" indent="-360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effectLst/>
                <a:latin typeface="Calibri" panose="020F0502020204030204" pitchFamily="34" charset="0"/>
              </a:rPr>
              <a:t>What are the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criteria</a:t>
            </a:r>
            <a:r>
              <a:rPr lang="fr-FR" sz="2000" dirty="0">
                <a:effectLst/>
                <a:latin typeface="Calibri" panose="020F050202020403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that</a:t>
            </a:r>
            <a:r>
              <a:rPr lang="fr-FR" sz="2000" dirty="0">
                <a:effectLst/>
                <a:latin typeface="Calibri" panose="020F050202020403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make</a:t>
            </a:r>
            <a:r>
              <a:rPr lang="fr-FR" sz="2000" dirty="0">
                <a:effectLst/>
                <a:latin typeface="Calibri" panose="020F0502020204030204" pitchFamily="34" charset="0"/>
              </a:rPr>
              <a:t> one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energy</a:t>
            </a:r>
            <a:r>
              <a:rPr lang="fr-FR" sz="2000" dirty="0">
                <a:effectLst/>
                <a:latin typeface="Calibri" panose="020F050202020403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renovation</a:t>
            </a:r>
            <a:r>
              <a:rPr lang="fr-FR" sz="2000" dirty="0">
                <a:effectLst/>
                <a:latin typeface="Calibri" panose="020F0502020204030204" pitchFamily="34" charset="0"/>
              </a:rPr>
              <a:t> service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offer</a:t>
            </a:r>
            <a:r>
              <a:rPr lang="fr-FR" sz="2000" dirty="0">
                <a:effectLst/>
                <a:latin typeface="Calibri" panose="020F0502020204030204" pitchFamily="34" charset="0"/>
              </a:rPr>
              <a:t> more attractive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than</a:t>
            </a:r>
            <a:r>
              <a:rPr lang="fr-FR" sz="2000" dirty="0">
                <a:effectLst/>
                <a:latin typeface="Calibri" panose="020F050202020403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another</a:t>
            </a:r>
            <a:r>
              <a:rPr lang="fr-FR" sz="2000" dirty="0">
                <a:effectLst/>
                <a:latin typeface="Calibri" panose="020F0502020204030204" pitchFamily="34" charset="0"/>
              </a:rPr>
              <a:t>? </a:t>
            </a:r>
          </a:p>
          <a:p>
            <a:pPr marL="360000" marR="0" indent="-360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2000" dirty="0">
              <a:latin typeface="Calibri" panose="020F0502020204030204" pitchFamily="34" charset="0"/>
            </a:endParaRPr>
          </a:p>
          <a:p>
            <a:pPr marL="360000" indent="-3600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 panose="020F0502020204030204" pitchFamily="34" charset="0"/>
              </a:rPr>
              <a:t>How can </a:t>
            </a:r>
            <a:r>
              <a:rPr lang="fr-FR" sz="2000" dirty="0" err="1">
                <a:latin typeface="Calibri" panose="020F0502020204030204" pitchFamily="34" charset="0"/>
              </a:rPr>
              <a:t>they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be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improved</a:t>
            </a:r>
            <a:r>
              <a:rPr lang="fr-FR" sz="2000" dirty="0">
                <a:latin typeface="Calibri" panose="020F0502020204030204" pitchFamily="34" charset="0"/>
              </a:rPr>
              <a:t>? </a:t>
            </a:r>
          </a:p>
          <a:p>
            <a:pPr marL="360000" indent="-3600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sz="2000" dirty="0">
              <a:latin typeface="Calibri" panose="020F0502020204030204" pitchFamily="34" charset="0"/>
            </a:endParaRPr>
          </a:p>
          <a:p>
            <a:pPr marL="360000" indent="-3600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</a:rPr>
              <a:t>Proposals for adapting public policies that are crucial for guiding supply and demand</a:t>
            </a:r>
          </a:p>
          <a:p>
            <a:pPr marL="360000" indent="-36000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60000" indent="-3600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</a:rPr>
              <a:t>and enable FTS to play their role of Integrated Home Renovation Services</a:t>
            </a:r>
          </a:p>
          <a:p>
            <a:pPr marL="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0" algn="ctr">
              <a:spcBef>
                <a:spcPts val="0"/>
              </a:spcBef>
            </a:pPr>
            <a:r>
              <a:rPr lang="en-US" sz="2400" dirty="0">
                <a:solidFill>
                  <a:srgbClr val="4DBFEB"/>
                </a:solidFill>
                <a:latin typeface="Calibri" panose="020F0502020204030204" pitchFamily="34" charset="0"/>
              </a:rPr>
              <a:t>Findings available in English on </a:t>
            </a:r>
            <a:r>
              <a:rPr lang="en-US" sz="2400" dirty="0" err="1">
                <a:solidFill>
                  <a:srgbClr val="4DBFEB"/>
                </a:solidFill>
                <a:latin typeface="Calibri" panose="020F0502020204030204" pitchFamily="34" charset="0"/>
              </a:rPr>
              <a:t>ORFEE</a:t>
            </a:r>
            <a:r>
              <a:rPr lang="en-US" sz="2400" dirty="0">
                <a:solidFill>
                  <a:srgbClr val="4DBFEB"/>
                </a:solidFill>
                <a:latin typeface="Calibri" panose="020F0502020204030204" pitchFamily="34" charset="0"/>
              </a:rPr>
              <a:t> website</a:t>
            </a:r>
            <a:endParaRPr lang="fr-FR" sz="2400" dirty="0">
              <a:solidFill>
                <a:srgbClr val="4DBFEB"/>
              </a:solidFill>
              <a:latin typeface="Calibri" panose="020F0502020204030204" pitchFamily="34" charset="0"/>
            </a:endParaRPr>
          </a:p>
          <a:p>
            <a:endParaRPr lang="fr-FR" sz="20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055642C-FBEC-4D19-8FB4-D8753A34B67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7243" y="1387011"/>
            <a:ext cx="3698697" cy="1609026"/>
          </a:xfrm>
        </p:spPr>
        <p:txBody>
          <a:bodyPr/>
          <a:lstStyle/>
          <a:p>
            <a:pPr marL="0" indent="0"/>
            <a:r>
              <a:rPr lang="fr-FR" sz="4000" dirty="0"/>
              <a:t>S</a:t>
            </a:r>
            <a:r>
              <a:rPr lang="fr-FR" sz="2000" dirty="0"/>
              <a:t>takeholders feedback</a:t>
            </a:r>
          </a:p>
          <a:p>
            <a:pPr marL="0" indent="0"/>
            <a:r>
              <a:rPr lang="fr-FR" sz="2000" dirty="0" err="1">
                <a:effectLst/>
                <a:latin typeface="Calibri" panose="020F0502020204030204" pitchFamily="34" charset="0"/>
              </a:rPr>
              <a:t>Orfee</a:t>
            </a:r>
            <a:r>
              <a:rPr lang="fr-FR" sz="2000" dirty="0">
                <a:effectLst/>
                <a:latin typeface="Calibri" panose="020F0502020204030204" pitchFamily="34" charset="0"/>
              </a:rPr>
              <a:t> launched an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enquiry</a:t>
            </a:r>
            <a:r>
              <a:rPr lang="fr-FR" sz="2000" dirty="0">
                <a:effectLst/>
                <a:latin typeface="Calibri" panose="020F0502020204030204" pitchFamily="34" charset="0"/>
              </a:rPr>
              <a:t> to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evaluate</a:t>
            </a:r>
            <a:r>
              <a:rPr lang="fr-FR" sz="2000" dirty="0">
                <a:effectLst/>
                <a:latin typeface="Calibri" panose="020F0502020204030204" pitchFamily="34" charset="0"/>
              </a:rPr>
              <a:t> service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offers</a:t>
            </a:r>
            <a:r>
              <a:rPr lang="fr-FR" sz="2000" dirty="0">
                <a:effectLst/>
                <a:latin typeface="Calibri" panose="020F050202020403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from</a:t>
            </a:r>
            <a:r>
              <a:rPr lang="fr-FR" sz="2000" dirty="0">
                <a:effectLst/>
                <a:latin typeface="Calibri" panose="020F050202020403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various</a:t>
            </a:r>
            <a:r>
              <a:rPr lang="fr-FR" sz="2000" dirty="0">
                <a:effectLst/>
                <a:latin typeface="Calibri" panose="020F0502020204030204" pitchFamily="34" charset="0"/>
              </a:rPr>
              <a:t> One-Stop Shops and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Third</a:t>
            </a:r>
            <a:r>
              <a:rPr lang="fr-FR" sz="2000" dirty="0">
                <a:effectLst/>
                <a:latin typeface="Calibri" panose="020F0502020204030204" pitchFamily="34" charset="0"/>
              </a:rPr>
              <a:t>-Party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Financing</a:t>
            </a:r>
            <a:r>
              <a:rPr lang="fr-FR" sz="2000" dirty="0">
                <a:effectLst/>
                <a:latin typeface="Calibri" panose="020F050202020403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</a:rPr>
              <a:t>Companies</a:t>
            </a:r>
            <a:endParaRPr lang="fr-FR" sz="2000" dirty="0">
              <a:effectLst/>
              <a:latin typeface="Calibri" panose="020F0502020204030204" pitchFamily="34" charset="0"/>
            </a:endParaRPr>
          </a:p>
          <a:p>
            <a:endParaRPr lang="fr-FR" sz="2000" dirty="0"/>
          </a:p>
        </p:txBody>
      </p:sp>
      <p:graphicFrame>
        <p:nvGraphicFramePr>
          <p:cNvPr id="8" name="Espace réservé du contenu 9">
            <a:extLst>
              <a:ext uri="{FF2B5EF4-FFF2-40B4-BE49-F238E27FC236}">
                <a16:creationId xmlns:a16="http://schemas.microsoft.com/office/drawing/2014/main" id="{5AE7BACE-0BCB-437A-A8A5-97B7503A7529}"/>
              </a:ext>
            </a:extLst>
          </p:cNvPr>
          <p:cNvGraphicFramePr>
            <a:graphicFrameLocks/>
          </p:cNvGraphicFramePr>
          <p:nvPr/>
        </p:nvGraphicFramePr>
        <p:xfrm>
          <a:off x="600670" y="3447882"/>
          <a:ext cx="3287118" cy="302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Google Shape;308;p9">
            <a:extLst>
              <a:ext uri="{FF2B5EF4-FFF2-40B4-BE49-F238E27FC236}">
                <a16:creationId xmlns:a16="http://schemas.microsoft.com/office/drawing/2014/main" id="{D85AE0ED-8546-42E1-8A68-A5F1668B5C93}"/>
              </a:ext>
            </a:extLst>
          </p:cNvPr>
          <p:cNvSpPr txBox="1">
            <a:spLocks/>
          </p:cNvSpPr>
          <p:nvPr/>
        </p:nvSpPr>
        <p:spPr>
          <a:xfrm>
            <a:off x="307243" y="15411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EA4F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 err="1"/>
              <a:t>ORFEE</a:t>
            </a:r>
            <a:r>
              <a:rPr lang="fr-FR" dirty="0"/>
              <a:t> </a:t>
            </a:r>
            <a:r>
              <a:rPr lang="fr-FR" dirty="0" err="1"/>
              <a:t>works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21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>
            <a:spLocks noGrp="1"/>
          </p:cNvSpPr>
          <p:nvPr>
            <p:ph type="body" idx="1"/>
          </p:nvPr>
        </p:nvSpPr>
        <p:spPr>
          <a:xfrm>
            <a:off x="457200" y="2700391"/>
            <a:ext cx="8229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fr-FR"/>
              <a:t>Thank you for your attention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Francoise.refabert@energie-demain.com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fr-FR"/>
              <a:t>+33(0)6 70 79 19 99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antoine.herve@pouget-consultants.fr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fr-FR"/>
              <a:t>+33(0)2 40 12 21 22</a:t>
            </a:r>
            <a:endParaRPr/>
          </a:p>
        </p:txBody>
      </p:sp>
      <p:grpSp>
        <p:nvGrpSpPr>
          <p:cNvPr id="321" name="Google Shape;321;p34" descr="date, site web, numéro de page"/>
          <p:cNvGrpSpPr/>
          <p:nvPr/>
        </p:nvGrpSpPr>
        <p:grpSpPr>
          <a:xfrm>
            <a:off x="4648200" y="6531307"/>
            <a:ext cx="4153269" cy="229273"/>
            <a:chOff x="4648200" y="6551855"/>
            <a:chExt cx="4153269" cy="229273"/>
          </a:xfrm>
        </p:grpSpPr>
        <p:sp>
          <p:nvSpPr>
            <p:cNvPr id="322" name="Google Shape;322;p34"/>
            <p:cNvSpPr txBox="1"/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15</a:t>
              </a:fld>
              <a:endParaRPr sz="1200" b="0" i="0" u="none" strike="noStrike" cap="none">
                <a:solidFill>
                  <a:schemeClr val="accent5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323" name="Google Shape;323;p34"/>
            <p:cNvSpPr txBox="1"/>
            <p:nvPr/>
          </p:nvSpPr>
          <p:spPr>
            <a:xfrm>
              <a:off x="6276884" y="6552528"/>
              <a:ext cx="2106828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https://orfee-project.com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4"/>
            <p:cNvSpPr txBox="1"/>
            <p:nvPr/>
          </p:nvSpPr>
          <p:spPr>
            <a:xfrm>
              <a:off x="4648200" y="6551855"/>
              <a:ext cx="130538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2021 – May 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Agenda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457200" y="2288704"/>
            <a:ext cx="8229600" cy="411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240"/>
              <a:buFont typeface="Arial"/>
              <a:buChar char="•"/>
            </a:pP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-Party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financing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companies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France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240"/>
              <a:buFont typeface="Arial"/>
              <a:buChar char="•"/>
            </a:pP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ORFEE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objectives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240"/>
              <a:buFont typeface="Arial"/>
              <a:buChar char="•"/>
            </a:pP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ORFEE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56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56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Energy-efficient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renovation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compliance control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56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guarantee of compliance and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renovation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24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Stakeholders feed-back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24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3" descr="date, site web, numéro de page"/>
          <p:cNvGrpSpPr/>
          <p:nvPr/>
        </p:nvGrpSpPr>
        <p:grpSpPr>
          <a:xfrm>
            <a:off x="4648200" y="6536396"/>
            <a:ext cx="4153269" cy="228600"/>
            <a:chOff x="4648200" y="6552527"/>
            <a:chExt cx="4153269" cy="228600"/>
          </a:xfrm>
        </p:grpSpPr>
        <p:sp>
          <p:nvSpPr>
            <p:cNvPr id="134" name="Google Shape;134;p3"/>
            <p:cNvSpPr txBox="1"/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4648200" y="6552527"/>
              <a:ext cx="1185999" cy="22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"/>
          <p:cNvSpPr txBox="1"/>
          <p:nvPr/>
        </p:nvSpPr>
        <p:spPr>
          <a:xfrm>
            <a:off x="6276884" y="6536733"/>
            <a:ext cx="1619432" cy="2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ctrTitle"/>
          </p:nvPr>
        </p:nvSpPr>
        <p:spPr>
          <a:xfrm>
            <a:off x="457200" y="1828800"/>
            <a:ext cx="6019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Third-Party financing companies in France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subTitle" idx="1"/>
          </p:nvPr>
        </p:nvSpPr>
        <p:spPr>
          <a:xfrm>
            <a:off x="457200" y="4267200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fr-FR"/>
              <a:t>Legislative definition and implementation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/>
              <a:t>Third-Party financing companies</a:t>
            </a:r>
            <a:endParaRPr sz="4000"/>
          </a:p>
        </p:txBody>
      </p:sp>
      <p:grpSp>
        <p:nvGrpSpPr>
          <p:cNvPr id="148" name="Google Shape;148;p5" descr="date, site web, numéro de page"/>
          <p:cNvGrpSpPr/>
          <p:nvPr/>
        </p:nvGrpSpPr>
        <p:grpSpPr>
          <a:xfrm>
            <a:off x="4648200" y="6536396"/>
            <a:ext cx="4153269" cy="228600"/>
            <a:chOff x="4648200" y="6552527"/>
            <a:chExt cx="4153269" cy="228600"/>
          </a:xfrm>
        </p:grpSpPr>
        <p:sp>
          <p:nvSpPr>
            <p:cNvPr id="149" name="Google Shape;149;p5"/>
            <p:cNvSpPr txBox="1"/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4648200" y="6552527"/>
              <a:ext cx="1185999" cy="22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/>
            </a:p>
          </p:txBody>
        </p:sp>
      </p:grpSp>
      <p:sp>
        <p:nvSpPr>
          <p:cNvPr id="151" name="Google Shape;151;p5"/>
          <p:cNvSpPr txBox="1"/>
          <p:nvPr/>
        </p:nvSpPr>
        <p:spPr>
          <a:xfrm>
            <a:off x="6276884" y="6536733"/>
            <a:ext cx="1619432" cy="2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552" y="1706749"/>
            <a:ext cx="5076448" cy="443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267128" y="2094214"/>
            <a:ext cx="406856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Concept </a:t>
            </a:r>
            <a:r>
              <a:rPr lang="fr-FR" sz="2000" dirty="0" err="1">
                <a:latin typeface="Arial"/>
                <a:ea typeface="Arial"/>
                <a:cs typeface="Arial"/>
                <a:sym typeface="Arial"/>
              </a:rPr>
              <a:t>defined</a:t>
            </a: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fr-FR" sz="2000" dirty="0" err="1">
                <a:latin typeface="Arial"/>
                <a:ea typeface="Arial"/>
                <a:cs typeface="Arial"/>
                <a:sym typeface="Arial"/>
              </a:rPr>
              <a:t>law</a:t>
            </a: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 in 2013 and further </a:t>
            </a:r>
            <a:r>
              <a:rPr lang="fr-FR" sz="2000" dirty="0" err="1">
                <a:latin typeface="Arial"/>
                <a:ea typeface="Arial"/>
                <a:cs typeface="Arial"/>
                <a:sym typeface="Arial"/>
              </a:rPr>
              <a:t>specified</a:t>
            </a: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 in 2015</a:t>
            </a:r>
            <a:endParaRPr dirty="0"/>
          </a:p>
          <a:p>
            <a:pPr marL="22860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fr-FR" sz="2000" i="1" dirty="0">
                <a:latin typeface="Arial"/>
                <a:ea typeface="Arial"/>
                <a:cs typeface="Arial"/>
                <a:sym typeface="Arial"/>
              </a:rPr>
              <a:t>Sociétés de tiers-financement  </a:t>
            </a: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have to </a:t>
            </a:r>
            <a:r>
              <a:rPr lang="fr-FR" sz="2000" dirty="0" err="1">
                <a:latin typeface="Arial"/>
                <a:ea typeface="Arial"/>
                <a:cs typeface="Arial"/>
                <a:sym typeface="Arial"/>
              </a:rPr>
              <a:t>include</a:t>
            </a: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685800" lvl="3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technical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assistance for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renovation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works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685800" lvl="3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financing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offer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2860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issue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renovation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loans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if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controlled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by local 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authorities</a:t>
            </a:r>
            <a:endParaRPr dirty="0"/>
          </a:p>
          <a:p>
            <a:pPr marL="68580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dirty="0"/>
          </a:p>
        </p:txBody>
      </p:sp>
      <p:sp>
        <p:nvSpPr>
          <p:cNvPr id="154" name="Google Shape;154;p5"/>
          <p:cNvSpPr txBox="1"/>
          <p:nvPr/>
        </p:nvSpPr>
        <p:spPr>
          <a:xfrm>
            <a:off x="662682" y="5944774"/>
            <a:ext cx="8229600" cy="39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2100"/>
              <a:buFont typeface="Arial"/>
              <a:buNone/>
            </a:pPr>
            <a:r>
              <a:rPr lang="fr-FR" sz="28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… are typical integrated home renovation services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/>
              <a:t>Third-Party financing companies</a:t>
            </a:r>
            <a:endParaRPr sz="4000"/>
          </a:p>
        </p:txBody>
      </p:sp>
      <p:grpSp>
        <p:nvGrpSpPr>
          <p:cNvPr id="160" name="Google Shape;160;p6" descr="date, site web, numéro de page"/>
          <p:cNvGrpSpPr/>
          <p:nvPr/>
        </p:nvGrpSpPr>
        <p:grpSpPr>
          <a:xfrm>
            <a:off x="4648200" y="6536396"/>
            <a:ext cx="4153269" cy="228600"/>
            <a:chOff x="4648200" y="6552527"/>
            <a:chExt cx="4153269" cy="228600"/>
          </a:xfrm>
        </p:grpSpPr>
        <p:sp>
          <p:nvSpPr>
            <p:cNvPr id="161" name="Google Shape;161;p6"/>
            <p:cNvSpPr txBox="1"/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4648200" y="6552527"/>
              <a:ext cx="1185999" cy="22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/>
            </a:p>
          </p:txBody>
        </p:sp>
      </p:grpSp>
      <p:sp>
        <p:nvSpPr>
          <p:cNvPr id="163" name="Google Shape;163;p6"/>
          <p:cNvSpPr txBox="1"/>
          <p:nvPr/>
        </p:nvSpPr>
        <p:spPr>
          <a:xfrm>
            <a:off x="6276884" y="6536733"/>
            <a:ext cx="1619432" cy="2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662682" y="5831759"/>
            <a:ext cx="8481318" cy="40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2100"/>
              <a:buFont typeface="Arial"/>
              <a:buNone/>
            </a:pPr>
            <a:r>
              <a:rPr lang="fr-FR" sz="28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fr-FR" sz="28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fr-FR" sz="28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become</a:t>
            </a:r>
            <a:r>
              <a:rPr lang="fr-FR" sz="28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lang="fr-FR" sz="28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favourable</a:t>
            </a:r>
            <a:r>
              <a:rPr lang="fr-FR" sz="28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28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fr-FR" sz="28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EE</a:t>
            </a:r>
            <a:r>
              <a:rPr lang="fr-FR" sz="28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renovations</a:t>
            </a:r>
            <a:endParaRPr sz="2800" b="0" i="0" u="none" strike="noStrike" cap="none" dirty="0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457199" y="1652432"/>
            <a:ext cx="8101173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fr-FR" sz="2800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French </a:t>
            </a:r>
            <a:r>
              <a:rPr lang="fr-FR" sz="2800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 sz="2800" dirty="0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2000" dirty="0" err="1"/>
              <a:t>Regions</a:t>
            </a:r>
            <a:r>
              <a:rPr lang="fr-FR" sz="2000" dirty="0"/>
              <a:t> initiatives </a:t>
            </a:r>
            <a:r>
              <a:rPr lang="fr-FR" sz="2000" dirty="0" err="1"/>
              <a:t>suported</a:t>
            </a:r>
            <a:r>
              <a:rPr lang="fr-FR" sz="2000" dirty="0"/>
              <a:t> by </a:t>
            </a:r>
            <a:r>
              <a:rPr lang="fr-FR" sz="2000" dirty="0" err="1"/>
              <a:t>ministry</a:t>
            </a:r>
            <a:r>
              <a:rPr lang="fr-FR" sz="2000" dirty="0"/>
              <a:t> and State </a:t>
            </a:r>
            <a:r>
              <a:rPr lang="fr-FR" sz="2000" dirty="0" err="1"/>
              <a:t>agencies</a:t>
            </a:r>
            <a:r>
              <a:rPr lang="fr-FR" sz="2000" dirty="0"/>
              <a:t> as </a:t>
            </a:r>
            <a:r>
              <a:rPr lang="fr-FR" sz="2000" dirty="0" err="1"/>
              <a:t>experimentations</a:t>
            </a:r>
            <a:endParaRPr sz="2000" dirty="0"/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fr-FR" sz="2000" dirty="0"/>
              <a:t>But…</a:t>
            </a:r>
            <a:endParaRPr sz="2800" dirty="0"/>
          </a:p>
          <a:p>
            <a:pPr marL="6858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2000" dirty="0"/>
              <a:t>national </a:t>
            </a:r>
            <a:r>
              <a:rPr lang="fr-FR" sz="2000" dirty="0" err="1"/>
              <a:t>incentive</a:t>
            </a:r>
            <a:r>
              <a:rPr lang="fr-FR" sz="2000" dirty="0"/>
              <a:t> </a:t>
            </a:r>
            <a:r>
              <a:rPr lang="fr-FR" sz="2000" dirty="0" err="1"/>
              <a:t>scheme</a:t>
            </a:r>
            <a:r>
              <a:rPr lang="fr-FR" sz="2000" dirty="0"/>
              <a:t> </a:t>
            </a:r>
            <a:r>
              <a:rPr lang="fr-FR" sz="2000" dirty="0" err="1"/>
              <a:t>conducive</a:t>
            </a:r>
            <a:r>
              <a:rPr lang="fr-FR" sz="2000" dirty="0"/>
              <a:t> to </a:t>
            </a:r>
            <a:r>
              <a:rPr lang="fr-FR" sz="2000" dirty="0" err="1"/>
              <a:t>step</a:t>
            </a:r>
            <a:r>
              <a:rPr lang="fr-FR" sz="2000" dirty="0"/>
              <a:t>-by-</a:t>
            </a:r>
            <a:r>
              <a:rPr lang="fr-FR" sz="2000" dirty="0" err="1"/>
              <a:t>step</a:t>
            </a:r>
            <a:r>
              <a:rPr lang="fr-FR" sz="2000" dirty="0"/>
              <a:t> </a:t>
            </a:r>
            <a:r>
              <a:rPr lang="fr-FR" sz="2000" dirty="0" err="1"/>
              <a:t>renovations</a:t>
            </a:r>
            <a:r>
              <a:rPr lang="fr-FR" sz="2000" dirty="0"/>
              <a:t> </a:t>
            </a:r>
            <a:endParaRPr sz="2800" dirty="0"/>
          </a:p>
          <a:p>
            <a:pPr marL="6858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000" dirty="0"/>
              <a:t>The ability of </a:t>
            </a:r>
            <a:r>
              <a:rPr lang="en-US" sz="2000" dirty="0" err="1"/>
              <a:t>Tird</a:t>
            </a:r>
            <a:r>
              <a:rPr lang="en-US" sz="2000" dirty="0"/>
              <a:t>-Party financing companies to offer direct financing, as an exception to the banking sector, is not well accepted</a:t>
            </a:r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</a:pPr>
            <a:br>
              <a:rPr lang="fr-FR" sz="2000" dirty="0"/>
            </a:br>
            <a:r>
              <a:rPr lang="fr-FR" sz="2000" dirty="0"/>
              <a:t>Shift in 2020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Citizen’s</a:t>
            </a:r>
            <a:r>
              <a:rPr lang="fr-FR" sz="2000" dirty="0"/>
              <a:t> Climate Convention?</a:t>
            </a:r>
            <a:endParaRPr sz="2800" dirty="0"/>
          </a:p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2000" dirty="0"/>
              <a:t>Climate and </a:t>
            </a:r>
            <a:r>
              <a:rPr lang="fr-FR" sz="2000" dirty="0" err="1"/>
              <a:t>resiliency</a:t>
            </a:r>
            <a:r>
              <a:rPr lang="fr-FR" sz="2000" dirty="0"/>
              <a:t> </a:t>
            </a:r>
            <a:r>
              <a:rPr lang="fr-FR" sz="2000" dirty="0" err="1"/>
              <a:t>law</a:t>
            </a:r>
            <a:r>
              <a:rPr lang="fr-FR" sz="2000" dirty="0"/>
              <a:t> </a:t>
            </a:r>
            <a:r>
              <a:rPr lang="fr-FR" sz="2000" dirty="0" err="1"/>
              <a:t>under</a:t>
            </a:r>
            <a:r>
              <a:rPr lang="fr-FR" sz="2000" dirty="0"/>
              <a:t> discussion </a:t>
            </a:r>
            <a:r>
              <a:rPr lang="fr-FR" sz="2000" dirty="0" err="1"/>
              <a:t>brings</a:t>
            </a:r>
            <a:r>
              <a:rPr lang="fr-FR" sz="2000" dirty="0"/>
              <a:t> a focus on </a:t>
            </a:r>
            <a:r>
              <a:rPr lang="fr-FR" sz="2000" dirty="0" err="1"/>
              <a:t>deep</a:t>
            </a:r>
            <a:r>
              <a:rPr lang="fr-FR" sz="2000" dirty="0"/>
              <a:t> </a:t>
            </a:r>
            <a:r>
              <a:rPr lang="fr-FR" sz="2000" dirty="0" err="1"/>
              <a:t>refurbishments</a:t>
            </a:r>
            <a:r>
              <a:rPr lang="fr-FR" sz="2000" dirty="0"/>
              <a:t> and an obligation to use </a:t>
            </a:r>
            <a:r>
              <a:rPr lang="fr-FR" sz="2000" dirty="0" err="1"/>
              <a:t>technical</a:t>
            </a:r>
            <a:r>
              <a:rPr lang="fr-FR" sz="2000" dirty="0"/>
              <a:t> assistance to </a:t>
            </a:r>
            <a:r>
              <a:rPr lang="fr-FR" sz="2000" dirty="0" err="1"/>
              <a:t>benefit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incentives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6146220" y="3760742"/>
            <a:ext cx="2689554" cy="2737461"/>
          </a:xfrm>
          <a:prstGeom prst="rect">
            <a:avLst/>
          </a:prstGeom>
          <a:solidFill>
            <a:srgbClr val="ED67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 a frame of reference for the quality of renovation works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3336976" y="3762776"/>
            <a:ext cx="2505372" cy="2737461"/>
          </a:xfrm>
          <a:prstGeom prst="rect">
            <a:avLst/>
          </a:prstGeom>
          <a:solidFill>
            <a:srgbClr val="ED67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Optimise the financing offered by third-party financing companies for energy renovations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43550" y="3760744"/>
            <a:ext cx="2689554" cy="2737460"/>
          </a:xfrm>
          <a:prstGeom prst="rect">
            <a:avLst/>
          </a:prstGeom>
          <a:solidFill>
            <a:srgbClr val="ED67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 a resource center (ORFEE) for third-party financing companies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15" y="200439"/>
            <a:ext cx="2897312" cy="1293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7" descr="date, site web, numéro de page"/>
          <p:cNvGrpSpPr/>
          <p:nvPr/>
        </p:nvGrpSpPr>
        <p:grpSpPr>
          <a:xfrm>
            <a:off x="4648200" y="6536396"/>
            <a:ext cx="4153269" cy="228600"/>
            <a:chOff x="4648200" y="6552527"/>
            <a:chExt cx="4153269" cy="228600"/>
          </a:xfrm>
        </p:grpSpPr>
        <p:sp>
          <p:nvSpPr>
            <p:cNvPr id="175" name="Google Shape;175;p27"/>
            <p:cNvSpPr txBox="1"/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 txBox="1"/>
            <p:nvPr/>
          </p:nvSpPr>
          <p:spPr>
            <a:xfrm>
              <a:off x="4648200" y="6552527"/>
              <a:ext cx="1185999" cy="22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7"/>
          <p:cNvSpPr txBox="1"/>
          <p:nvPr/>
        </p:nvSpPr>
        <p:spPr>
          <a:xfrm>
            <a:off x="6276884" y="6536733"/>
            <a:ext cx="1619432" cy="2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82569" y="1674682"/>
            <a:ext cx="743401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H2020 Project: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 the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Office for Renovations and Financing for Energy Efficiency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The resource center to strengthen third-party financing companies</a:t>
            </a:r>
            <a:endParaRPr sz="2800" b="0" i="0" u="none" strike="noStrike" cap="none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marR="0" lvl="1" indent="-10763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668" y="3760743"/>
            <a:ext cx="1743318" cy="176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0872" y="3822832"/>
            <a:ext cx="1657581" cy="165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5049" y="3794252"/>
            <a:ext cx="1771897" cy="1714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73;p27">
            <a:extLst>
              <a:ext uri="{FF2B5EF4-FFF2-40B4-BE49-F238E27FC236}">
                <a16:creationId xmlns:a16="http://schemas.microsoft.com/office/drawing/2014/main" id="{F8D2865E-CF25-42B6-B8AD-ED155C9586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0" y="2279147"/>
            <a:ext cx="2146672" cy="786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>
            <a:spLocks noGrp="1"/>
          </p:cNvSpPr>
          <p:nvPr>
            <p:ph type="body" idx="2"/>
          </p:nvPr>
        </p:nvSpPr>
        <p:spPr>
          <a:xfrm>
            <a:off x="4648200" y="2309968"/>
            <a:ext cx="4038600" cy="39858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00" indent="0"/>
            <a:r>
              <a:rPr lang="fr-FR" dirty="0" err="1"/>
              <a:t>Take</a:t>
            </a:r>
            <a:r>
              <a:rPr lang="fr-FR" dirty="0"/>
              <a:t>-over by</a:t>
            </a:r>
          </a:p>
          <a:p>
            <a:pPr marL="414900" indent="-342900">
              <a:buFont typeface="Wingdings" panose="05000000000000000000" pitchFamily="2" charset="2"/>
              <a:buChar char="§"/>
            </a:pPr>
            <a:r>
              <a:rPr lang="fr-FR" sz="2400" dirty="0"/>
              <a:t>An </a:t>
            </a:r>
            <a:r>
              <a:rPr lang="fr-FR" sz="2400" dirty="0" err="1"/>
              <a:t>ongoing</a:t>
            </a:r>
            <a:r>
              <a:rPr lang="fr-FR" sz="2400" dirty="0"/>
              <a:t> </a:t>
            </a:r>
            <a:r>
              <a:rPr lang="fr-FR" sz="2400" dirty="0" err="1"/>
              <a:t>reporting</a:t>
            </a:r>
            <a:r>
              <a:rPr lang="fr-FR" sz="2400" dirty="0"/>
              <a:t> </a:t>
            </a:r>
            <a:r>
              <a:rPr lang="fr-FR" sz="2400" dirty="0" err="1"/>
              <a:t>tool</a:t>
            </a:r>
            <a:endParaRPr lang="fr-FR" sz="2400" dirty="0"/>
          </a:p>
          <a:p>
            <a:pPr marL="414900" indent="-342900">
              <a:buFont typeface="Wingdings" panose="05000000000000000000" pitchFamily="2" charset="2"/>
              <a:buChar char="§"/>
            </a:pPr>
            <a:r>
              <a:rPr lang="en-US" sz="2400" dirty="0"/>
              <a:t>Energy performance and credit risk analyses</a:t>
            </a:r>
          </a:p>
          <a:p>
            <a:pPr marL="414900" indent="-342900">
              <a:buFont typeface="Wingdings" panose="05000000000000000000" pitchFamily="2" charset="2"/>
              <a:buChar char="§"/>
            </a:pPr>
            <a:r>
              <a:rPr lang="fr-FR" sz="2400" dirty="0"/>
              <a:t>F</a:t>
            </a:r>
            <a:r>
              <a:rPr lang="en-US" sz="2400" dirty="0" err="1"/>
              <a:t>eed</a:t>
            </a:r>
            <a:r>
              <a:rPr lang="en-US" sz="2400" dirty="0"/>
              <a:t> national and European databases (DEEP)</a:t>
            </a:r>
          </a:p>
          <a:p>
            <a:pPr marL="414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72000" indent="0" algn="ctr"/>
            <a:r>
              <a:rPr lang="en-US" sz="2400" dirty="0"/>
              <a:t>A key asset for </a:t>
            </a:r>
            <a:r>
              <a:rPr lang="en-US" sz="2400" dirty="0" err="1"/>
              <a:t>ORFEE</a:t>
            </a:r>
            <a:r>
              <a:rPr lang="en-US" sz="2400" dirty="0"/>
              <a:t> resource </a:t>
            </a:r>
            <a:r>
              <a:rPr lang="en-US" sz="2400" dirty="0" err="1"/>
              <a:t>centre</a:t>
            </a:r>
            <a:endParaRPr lang="en-US" sz="2400" dirty="0"/>
          </a:p>
          <a:p>
            <a:pPr marL="72000" indent="0"/>
            <a:endParaRPr lang="en-US" sz="2400" dirty="0"/>
          </a:p>
        </p:txBody>
      </p:sp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err="1"/>
              <a:t>ORFEE</a:t>
            </a:r>
            <a:r>
              <a:rPr lang="fr-FR" dirty="0"/>
              <a:t> </a:t>
            </a:r>
            <a:r>
              <a:rPr lang="fr-FR" dirty="0" err="1"/>
              <a:t>works</a:t>
            </a:r>
            <a:endParaRPr dirty="0"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457200" y="2248321"/>
            <a:ext cx="4038600" cy="422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sz="2400" dirty="0"/>
              <a:t>The architecture of a common FTS database is being defined under a call for projects by </a:t>
            </a:r>
            <a:r>
              <a:rPr lang="en-US" sz="2400" dirty="0" err="1"/>
              <a:t>ADEME</a:t>
            </a:r>
            <a:endParaRPr lang="en-US" sz="24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sz="2400" dirty="0"/>
          </a:p>
        </p:txBody>
      </p:sp>
      <p:grpSp>
        <p:nvGrpSpPr>
          <p:cNvPr id="189" name="Google Shape;189;p7" descr="date, site web, numéro de page"/>
          <p:cNvGrpSpPr/>
          <p:nvPr/>
        </p:nvGrpSpPr>
        <p:grpSpPr>
          <a:xfrm>
            <a:off x="4648200" y="6536396"/>
            <a:ext cx="4153269" cy="228600"/>
            <a:chOff x="4648200" y="6552527"/>
            <a:chExt cx="4153269" cy="228600"/>
          </a:xfrm>
        </p:grpSpPr>
        <p:sp>
          <p:nvSpPr>
            <p:cNvPr id="190" name="Google Shape;190;p7"/>
            <p:cNvSpPr txBox="1"/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4648200" y="6552527"/>
              <a:ext cx="1185999" cy="22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/>
            </a:p>
          </p:txBody>
        </p:sp>
      </p:grpSp>
      <p:sp>
        <p:nvSpPr>
          <p:cNvPr id="192" name="Google Shape;192;p7"/>
          <p:cNvSpPr txBox="1"/>
          <p:nvPr/>
        </p:nvSpPr>
        <p:spPr>
          <a:xfrm>
            <a:off x="6276884" y="6536733"/>
            <a:ext cx="1619432" cy="2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457200" y="1675232"/>
            <a:ext cx="8229600" cy="39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2100"/>
              <a:buFont typeface="Arial"/>
              <a:buNone/>
            </a:pPr>
            <a:r>
              <a:rPr lang="fr-FR" sz="28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A shared database</a:t>
            </a:r>
            <a:endParaRPr sz="2800" b="0" i="0" u="none" strike="noStrike" cap="none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1FBF47-36DF-47D0-BA14-5CED9A9AD579}"/>
              </a:ext>
            </a:extLst>
          </p:cNvPr>
          <p:cNvSpPr txBox="1"/>
          <p:nvPr/>
        </p:nvSpPr>
        <p:spPr>
          <a:xfrm>
            <a:off x="678094" y="4464963"/>
            <a:ext cx="3585681" cy="1843366"/>
          </a:xfrm>
          <a:prstGeom prst="rect">
            <a:avLst/>
          </a:prstGeom>
          <a:solidFill>
            <a:srgbClr val="ED6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Converging on shared methodologies</a:t>
            </a:r>
          </a:p>
          <a:p>
            <a:endParaRPr lang="en-US" dirty="0"/>
          </a:p>
          <a:p>
            <a:r>
              <a:rPr lang="en-US" dirty="0"/>
              <a:t>from definition of data </a:t>
            </a:r>
          </a:p>
          <a:p>
            <a:r>
              <a:rPr lang="en-US" dirty="0"/>
              <a:t>to reporting formats</a:t>
            </a:r>
          </a:p>
          <a:p>
            <a:endParaRPr lang="en-US" dirty="0"/>
          </a:p>
          <a:p>
            <a:r>
              <a:rPr lang="en-US" dirty="0"/>
              <a:t>Consistency checks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871D1A9C-8BE0-4DD0-B5B4-190AC9253830}"/>
              </a:ext>
            </a:extLst>
          </p:cNvPr>
          <p:cNvSpPr/>
          <p:nvPr/>
        </p:nvSpPr>
        <p:spPr>
          <a:xfrm>
            <a:off x="2228618" y="3775742"/>
            <a:ext cx="484632" cy="77986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AD71E60D-9B9D-4589-B166-2C6A280A3EFD}"/>
              </a:ext>
            </a:extLst>
          </p:cNvPr>
          <p:cNvSpPr/>
          <p:nvPr/>
        </p:nvSpPr>
        <p:spPr>
          <a:xfrm>
            <a:off x="6359769" y="4911047"/>
            <a:ext cx="484632" cy="50212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457200" y="2467213"/>
            <a:ext cx="81012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2400"/>
              <a:t>The main goal of the quality and compliance control framework, is to keep in balance : </a:t>
            </a:r>
            <a:endParaRPr sz="2400"/>
          </a:p>
        </p:txBody>
      </p:sp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ORFEE works</a:t>
            </a:r>
            <a:endParaRPr/>
          </a:p>
        </p:txBody>
      </p:sp>
      <p:grpSp>
        <p:nvGrpSpPr>
          <p:cNvPr id="200" name="Google Shape;200;p8" descr="date, site web, numéro de page"/>
          <p:cNvGrpSpPr/>
          <p:nvPr/>
        </p:nvGrpSpPr>
        <p:grpSpPr>
          <a:xfrm>
            <a:off x="4648200" y="6536396"/>
            <a:ext cx="4153269" cy="228600"/>
            <a:chOff x="4648200" y="6552527"/>
            <a:chExt cx="4153269" cy="228600"/>
          </a:xfrm>
        </p:grpSpPr>
        <p:sp>
          <p:nvSpPr>
            <p:cNvPr id="201" name="Google Shape;201;p8"/>
            <p:cNvSpPr txBox="1"/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4648200" y="6552527"/>
              <a:ext cx="1185999" cy="227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8"/>
          <p:cNvSpPr txBox="1"/>
          <p:nvPr/>
        </p:nvSpPr>
        <p:spPr>
          <a:xfrm>
            <a:off x="6276884" y="6536733"/>
            <a:ext cx="1619432" cy="2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457200" y="1675232"/>
            <a:ext cx="8229600" cy="39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An Energy-efficient renovation quality and compliance control framework</a:t>
            </a:r>
            <a:endParaRPr sz="2000" b="0" i="0" u="none" strike="noStrike" cap="none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1108975" y="3356375"/>
            <a:ext cx="6926050" cy="1610850"/>
            <a:chOff x="1204375" y="3965975"/>
            <a:chExt cx="6926050" cy="1610850"/>
          </a:xfrm>
        </p:grpSpPr>
        <p:sp>
          <p:nvSpPr>
            <p:cNvPr id="206" name="Google Shape;206;p8"/>
            <p:cNvSpPr txBox="1"/>
            <p:nvPr/>
          </p:nvSpPr>
          <p:spPr>
            <a:xfrm>
              <a:off x="5913425" y="3965975"/>
              <a:ext cx="221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Cost</a:t>
              </a:r>
              <a:br>
                <a:rPr lang="fr-FR" sz="1400" b="0" i="0" u="none" strike="noStrike" cap="non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1400" b="0" i="0" u="none" strike="noStrike" cap="non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Competence</a:t>
              </a:r>
              <a:endParaRPr sz="1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Legal responsibility</a:t>
              </a:r>
              <a:endParaRPr sz="1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4357225" y="5101325"/>
              <a:ext cx="912900" cy="475500"/>
            </a:xfrm>
            <a:prstGeom prst="triangle">
              <a:avLst>
                <a:gd name="adj" fmla="val 50000"/>
              </a:avLst>
            </a:prstGeom>
            <a:solidFill>
              <a:srgbClr val="EF4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8" name="Google Shape;208;p8"/>
            <p:cNvCxnSpPr/>
            <p:nvPr/>
          </p:nvCxnSpPr>
          <p:spPr>
            <a:xfrm rot="10800000" flipH="1">
              <a:off x="2473975" y="4886900"/>
              <a:ext cx="4679400" cy="222600"/>
            </a:xfrm>
            <a:prstGeom prst="straightConnector1">
              <a:avLst/>
            </a:prstGeom>
            <a:noFill/>
            <a:ln w="38100" cap="flat" cmpd="sng">
              <a:solidFill>
                <a:srgbClr val="EF47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9" name="Google Shape;209;p8"/>
            <p:cNvSpPr txBox="1"/>
            <p:nvPr/>
          </p:nvSpPr>
          <p:spPr>
            <a:xfrm>
              <a:off x="1204375" y="4311175"/>
              <a:ext cx="221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Quality = confidence</a:t>
              </a:r>
              <a:endParaRPr sz="1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Compliance = performance</a:t>
              </a:r>
              <a:endParaRPr sz="1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326fa03e_0_39"/>
          <p:cNvSpPr txBox="1">
            <a:spLocks noGrp="1"/>
          </p:cNvSpPr>
          <p:nvPr>
            <p:ph type="body" idx="1"/>
          </p:nvPr>
        </p:nvSpPr>
        <p:spPr>
          <a:xfrm>
            <a:off x="457200" y="2467213"/>
            <a:ext cx="81012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2400"/>
              <a:t>The idea is not to redefine construction standards and practices, but to design the framework upon them, make it a “minimum viable checklist” </a:t>
            </a:r>
            <a:endParaRPr sz="2400"/>
          </a:p>
        </p:txBody>
      </p:sp>
      <p:sp>
        <p:nvSpPr>
          <p:cNvPr id="215" name="Google Shape;215;gdb326fa03e_0_3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ORFEE works</a:t>
            </a:r>
            <a:endParaRPr/>
          </a:p>
        </p:txBody>
      </p:sp>
      <p:grpSp>
        <p:nvGrpSpPr>
          <p:cNvPr id="216" name="Google Shape;216;gdb326fa03e_0_39" descr="date, site web, numéro de page"/>
          <p:cNvGrpSpPr/>
          <p:nvPr/>
        </p:nvGrpSpPr>
        <p:grpSpPr>
          <a:xfrm>
            <a:off x="4648200" y="6536396"/>
            <a:ext cx="4153200" cy="228600"/>
            <a:chOff x="4648200" y="6552527"/>
            <a:chExt cx="4153200" cy="228600"/>
          </a:xfrm>
        </p:grpSpPr>
        <p:sp>
          <p:nvSpPr>
            <p:cNvPr id="217" name="Google Shape;217;gdb326fa03e_0_39"/>
            <p:cNvSpPr txBox="1"/>
            <p:nvPr/>
          </p:nvSpPr>
          <p:spPr>
            <a:xfrm>
              <a:off x="8305800" y="6552527"/>
              <a:ext cx="495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fld id="{00000000-1234-1234-1234-123412341234}" type="slidenum"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fld>
              <a:endParaRPr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db326fa03e_0_39"/>
            <p:cNvSpPr txBox="1"/>
            <p:nvPr/>
          </p:nvSpPr>
          <p:spPr>
            <a:xfrm>
              <a:off x="4648200" y="6552527"/>
              <a:ext cx="1185900" cy="22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2021 June 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gdb326fa03e_0_39"/>
          <p:cNvSpPr txBox="1"/>
          <p:nvPr/>
        </p:nvSpPr>
        <p:spPr>
          <a:xfrm>
            <a:off x="6276884" y="6536733"/>
            <a:ext cx="16194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orfee-project.com/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db326fa03e_0_39"/>
          <p:cNvSpPr txBox="1"/>
          <p:nvPr/>
        </p:nvSpPr>
        <p:spPr>
          <a:xfrm>
            <a:off x="457200" y="1675232"/>
            <a:ext cx="8229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An Energy-efficient </a:t>
            </a:r>
            <a:r>
              <a:rPr lang="fr-FR" sz="20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renovation</a:t>
            </a:r>
            <a:r>
              <a:rPr lang="fr-FR" sz="20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fr-FR" sz="20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and compliance control </a:t>
            </a:r>
            <a:r>
              <a:rPr lang="fr-FR" sz="2000" b="0" i="0" u="none" strike="noStrike" cap="none" dirty="0" err="1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endParaRPr sz="2000" b="0" i="0" u="none" strike="noStrike" cap="none" dirty="0">
              <a:solidFill>
                <a:srgbClr val="4DBFE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F4755"/>
              </a:buClr>
              <a:buSzPts val="15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4DBFE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gdb326fa03e_0_39"/>
          <p:cNvGrpSpPr/>
          <p:nvPr/>
        </p:nvGrpSpPr>
        <p:grpSpPr>
          <a:xfrm>
            <a:off x="1074000" y="3712825"/>
            <a:ext cx="6996000" cy="2554500"/>
            <a:chOff x="1672300" y="3712825"/>
            <a:chExt cx="6996000" cy="2554500"/>
          </a:xfrm>
        </p:grpSpPr>
        <p:sp>
          <p:nvSpPr>
            <p:cNvPr id="222" name="Google Shape;222;gdb326fa03e_0_39"/>
            <p:cNvSpPr/>
            <p:nvPr/>
          </p:nvSpPr>
          <p:spPr>
            <a:xfrm>
              <a:off x="1672300" y="3712825"/>
              <a:ext cx="6996000" cy="2554500"/>
            </a:xfrm>
            <a:prstGeom prst="rect">
              <a:avLst/>
            </a:prstGeom>
            <a:solidFill>
              <a:srgbClr val="E9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gdb326fa03e_0_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09323" y="3873925"/>
              <a:ext cx="2205526" cy="2208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gdb326fa03e_0_39"/>
            <p:cNvSpPr txBox="1"/>
            <p:nvPr/>
          </p:nvSpPr>
          <p:spPr>
            <a:xfrm>
              <a:off x="4373575" y="3868300"/>
              <a:ext cx="42753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order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to drive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safely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need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to know how to: 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-"/>
              </a:pP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Perform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regular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inspection of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your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car vital aspects (tire wear,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oil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lights, …)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-"/>
              </a:pP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Respect the road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safety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rules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don’t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need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to know: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-"/>
              </a:pP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torque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needed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secure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the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cylinder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head’s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screws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-"/>
              </a:pP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correct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diameter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your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windshield</a:t>
              </a: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washers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-"/>
              </a:pPr>
              <a:r>
                <a:rPr lang="fr-FR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etc.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Custom 33">
      <a:dk1>
        <a:srgbClr val="000000"/>
      </a:dk1>
      <a:lt1>
        <a:srgbClr val="FFFFFF"/>
      </a:lt1>
      <a:dk2>
        <a:srgbClr val="304157"/>
      </a:dk2>
      <a:lt2>
        <a:srgbClr val="E7E6E6"/>
      </a:lt2>
      <a:accent1>
        <a:srgbClr val="197883"/>
      </a:accent1>
      <a:accent2>
        <a:srgbClr val="C4600E"/>
      </a:accent2>
      <a:accent3>
        <a:srgbClr val="EF4755"/>
      </a:accent3>
      <a:accent4>
        <a:srgbClr val="FFC000"/>
      </a:accent4>
      <a:accent5>
        <a:srgbClr val="176795"/>
      </a:accent5>
      <a:accent6>
        <a:srgbClr val="C2DBDC"/>
      </a:accent6>
      <a:hlink>
        <a:srgbClr val="F78F2F"/>
      </a:hlink>
      <a:folHlink>
        <a:srgbClr val="F78F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1093</Words>
  <Application>Microsoft Office PowerPoint</Application>
  <PresentationFormat>Affichage à l'écran (4:3)</PresentationFormat>
  <Paragraphs>258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Wingdings</vt:lpstr>
      <vt:lpstr>Helvetica Neue</vt:lpstr>
      <vt:lpstr>Noto Sans Symbols</vt:lpstr>
      <vt:lpstr>Calibri</vt:lpstr>
      <vt:lpstr>Libre Franklin Thin</vt:lpstr>
      <vt:lpstr>Arial Black</vt:lpstr>
      <vt:lpstr>Pixel</vt:lpstr>
      <vt:lpstr>Originating  Retrofits and Financings for Energy Efficiency</vt:lpstr>
      <vt:lpstr>Agenda</vt:lpstr>
      <vt:lpstr>Third-Party financing companies in France</vt:lpstr>
      <vt:lpstr>Third-Party financing companies</vt:lpstr>
      <vt:lpstr>Third-Party financing companies</vt:lpstr>
      <vt:lpstr>Présentation PowerPoint</vt:lpstr>
      <vt:lpstr>ORFEE works</vt:lpstr>
      <vt:lpstr>ORFEE works</vt:lpstr>
      <vt:lpstr>ORFEE works</vt:lpstr>
      <vt:lpstr>ORFEE works</vt:lpstr>
      <vt:lpstr>ORFEE works</vt:lpstr>
      <vt:lpstr>ORFEE works</vt:lpstr>
      <vt:lpstr>ORFEE works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Originating  Retrofits and Financings for Energy Efficiency</dc:title>
  <dc:creator>laura</dc:creator>
  <cp:lastModifiedBy>Françoise REFABERT</cp:lastModifiedBy>
  <cp:revision>4</cp:revision>
  <dcterms:created xsi:type="dcterms:W3CDTF">2020-10-06T12:57:15Z</dcterms:created>
  <dcterms:modified xsi:type="dcterms:W3CDTF">2021-05-19T06:51:01Z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