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8" r:id="rId5"/>
    <p:sldId id="260" r:id="rId6"/>
    <p:sldId id="330" r:id="rId7"/>
    <p:sldId id="365" r:id="rId8"/>
    <p:sldId id="372" r:id="rId9"/>
    <p:sldId id="391" r:id="rId10"/>
    <p:sldId id="267" r:id="rId11"/>
    <p:sldId id="338" r:id="rId12"/>
    <p:sldId id="279" r:id="rId13"/>
    <p:sldId id="389" r:id="rId14"/>
    <p:sldId id="390" r:id="rId15"/>
    <p:sldId id="443" r:id="rId16"/>
    <p:sldId id="392" r:id="rId17"/>
    <p:sldId id="289" r:id="rId18"/>
    <p:sldId id="300" r:id="rId19"/>
    <p:sldId id="432" r:id="rId20"/>
    <p:sldId id="437" r:id="rId21"/>
    <p:sldId id="439" r:id="rId22"/>
    <p:sldId id="440" r:id="rId23"/>
    <p:sldId id="442" r:id="rId24"/>
    <p:sldId id="275" r:id="rId25"/>
    <p:sldId id="410" r:id="rId26"/>
    <p:sldId id="422" r:id="rId27"/>
    <p:sldId id="428" r:id="rId28"/>
    <p:sldId id="294" r:id="rId29"/>
    <p:sldId id="30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42"/>
    <a:srgbClr val="A6C340"/>
    <a:srgbClr val="00A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0"/>
    <p:restoredTop sz="94687"/>
  </p:normalViewPr>
  <p:slideViewPr>
    <p:cSldViewPr snapToGrid="0" snapToObjects="1">
      <p:cViewPr varScale="1">
        <p:scale>
          <a:sx n="154" d="100"/>
          <a:sy n="154" d="100"/>
        </p:scale>
        <p:origin x="7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7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F2DD9-3239-9D44-B8F5-BD21A9227C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E85E2-3487-3E47-87B4-01A2ADA7B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D0A5E-849B-484C-9E92-C797C0CCD9D3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4AD96-829D-A44B-9991-D0F22FDB61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C99C5-CF95-314D-BDBF-0CC3C6DF3D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8A510-B770-7047-8B0D-5F76A5C370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24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A8532-8AD6-4120-9420-CFDA0BDC3D10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2A541-0539-4838-8D44-F17724626A3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8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efficen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5A698-F5C0-46FC-93CF-92E12EB709B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59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semi-</a:t>
            </a:r>
            <a:r>
              <a:rPr lang="de-DE" dirty="0" err="1"/>
              <a:t>automated</a:t>
            </a:r>
            <a:r>
              <a:rPr lang="de-DE" dirty="0"/>
              <a:t> </a:t>
            </a:r>
            <a:r>
              <a:rPr lang="de-DE" dirty="0" err="1"/>
              <a:t>templates</a:t>
            </a:r>
            <a:r>
              <a:rPr lang="de-DE" dirty="0"/>
              <a:t>, </a:t>
            </a:r>
            <a:r>
              <a:rPr lang="de-DE" dirty="0" err="1"/>
              <a:t>how-to</a:t>
            </a:r>
            <a:r>
              <a:rPr lang="de-DE" dirty="0"/>
              <a:t> </a:t>
            </a:r>
            <a:r>
              <a:rPr lang="de-DE" dirty="0" err="1"/>
              <a:t>guidelines</a:t>
            </a:r>
            <a:r>
              <a:rPr lang="de-DE" dirty="0"/>
              <a:t> and </a:t>
            </a:r>
            <a:r>
              <a:rPr lang="de-DE" dirty="0" err="1"/>
              <a:t>calculations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estimate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collect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defines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desired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r>
              <a:rPr lang="de-DE" dirty="0"/>
              <a:t>And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delivers</a:t>
            </a:r>
            <a:r>
              <a:rPr lang="de-DE" dirty="0"/>
              <a:t> </a:t>
            </a:r>
            <a:r>
              <a:rPr lang="de-DE" dirty="0" err="1"/>
              <a:t>infromation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improved</a:t>
            </a:r>
            <a:r>
              <a:rPr lang="de-DE" dirty="0"/>
              <a:t> and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is</a:t>
            </a:r>
            <a:endParaRPr lang="de-DE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A541-0539-4838-8D44-F17724626A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02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situation</a:t>
            </a:r>
            <a:r>
              <a:rPr lang="de-DE" dirty="0"/>
              <a:t> in </a:t>
            </a:r>
            <a:r>
              <a:rPr lang="de-DE" dirty="0" err="1"/>
              <a:t>municipalities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scarce</a:t>
            </a:r>
            <a:endParaRPr lang="de-DE" dirty="0"/>
          </a:p>
          <a:p>
            <a:r>
              <a:rPr lang="de-DE" dirty="0" err="1"/>
              <a:t>If</a:t>
            </a:r>
            <a:r>
              <a:rPr lang="de-DE" dirty="0"/>
              <a:t> all </a:t>
            </a:r>
            <a:r>
              <a:rPr lang="de-DE" dirty="0" err="1"/>
              <a:t>minimum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collected</a:t>
            </a:r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fill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real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defaults</a:t>
            </a:r>
            <a:r>
              <a:rPr lang="de-DE" dirty="0"/>
              <a:t>, </a:t>
            </a:r>
            <a:r>
              <a:rPr lang="de-DE" dirty="0" err="1"/>
              <a:t>estimates</a:t>
            </a:r>
            <a:r>
              <a:rPr lang="de-DE" dirty="0"/>
              <a:t> and </a:t>
            </a:r>
            <a:r>
              <a:rPr lang="de-DE" dirty="0" err="1"/>
              <a:t>statistically</a:t>
            </a:r>
            <a:r>
              <a:rPr lang="de-DE" dirty="0"/>
              <a:t> </a:t>
            </a:r>
            <a:r>
              <a:rPr lang="de-DE" dirty="0" err="1"/>
              <a:t>adapted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ever</a:t>
            </a:r>
            <a:r>
              <a:rPr lang="de-DE" dirty="0"/>
              <a:t> </a:t>
            </a:r>
            <a:r>
              <a:rPr lang="de-DE" dirty="0" err="1"/>
              <a:t>expanding</a:t>
            </a:r>
            <a:r>
              <a:rPr lang="de-DE" dirty="0"/>
              <a:t> EERAdata </a:t>
            </a:r>
            <a:r>
              <a:rPr lang="de-DE" dirty="0" err="1"/>
              <a:t>database</a:t>
            </a:r>
            <a:r>
              <a:rPr lang="de-DE" dirty="0"/>
              <a:t>. This </a:t>
            </a:r>
            <a:r>
              <a:rPr lang="de-DE" dirty="0" err="1"/>
              <a:t>database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. </a:t>
            </a:r>
          </a:p>
          <a:p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 a </a:t>
            </a:r>
            <a:r>
              <a:rPr lang="de-DE" dirty="0" err="1"/>
              <a:t>filled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regional </a:t>
            </a:r>
            <a:r>
              <a:rPr lang="de-DE" dirty="0" err="1"/>
              <a:t>or</a:t>
            </a:r>
            <a:r>
              <a:rPr lang="de-DE" dirty="0"/>
              <a:t> national </a:t>
            </a:r>
            <a:r>
              <a:rPr lang="de-DE" dirty="0" err="1"/>
              <a:t>defaults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performed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precision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communicated</a:t>
            </a:r>
            <a:endParaRPr lang="de-DE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A541-0539-4838-8D44-F17724626A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09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5A698-F5C0-46FC-93CF-92E12EB709B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55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5A698-F5C0-46FC-93CF-92E12EB709B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215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5A698-F5C0-46FC-93CF-92E12EB709B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350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5A698-F5C0-46FC-93CF-92E12EB709B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944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5A698-F5C0-46FC-93CF-92E12EB709B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22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4395-5AED-2642-843A-08FCA2F723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9592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00A64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6BB31-34EF-1046-B888-99A3439C6A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756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Event, Date and Presenter</a:t>
            </a:r>
          </a:p>
        </p:txBody>
      </p:sp>
    </p:spTree>
    <p:extLst>
      <p:ext uri="{BB962C8B-B14F-4D97-AF65-F5344CB8AC3E}">
        <p14:creationId xmlns:p14="http://schemas.microsoft.com/office/powerpoint/2010/main" val="113340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F53FE-5CA1-2748-9259-BE298BD7A34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63261"/>
            <a:ext cx="10515600" cy="4113701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3pPr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Paragraph Font Verdana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6BF5F8-D9C1-664F-BD37-AEF4E1B0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0AF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86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02DAB5-B6DD-2A4F-B7FF-B5810C0B6DB7}"/>
              </a:ext>
            </a:extLst>
          </p:cNvPr>
          <p:cNvSpPr/>
          <p:nvPr userDrawn="1"/>
        </p:nvSpPr>
        <p:spPr>
          <a:xfrm>
            <a:off x="-1" y="0"/>
            <a:ext cx="867906" cy="6858000"/>
          </a:xfrm>
          <a:prstGeom prst="rect">
            <a:avLst/>
          </a:prstGeom>
          <a:solidFill>
            <a:srgbClr val="A6C340"/>
          </a:solidFill>
          <a:ln>
            <a:solidFill>
              <a:srgbClr val="A6C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1BCF3B-87D9-A741-97EE-F65E5B57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2560" y="365125"/>
            <a:ext cx="9121239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C3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97781-6BA9-5C4B-86F4-6BE14CE20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D2D681-3BDD-3B4F-8021-92132576F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749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4063-13E3-3640-9976-99045FB75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223" y="655854"/>
            <a:ext cx="6721206" cy="1413170"/>
          </a:xfrm>
          <a:prstGeom prst="rect">
            <a:avLst/>
          </a:prstGeom>
        </p:spPr>
        <p:txBody>
          <a:bodyPr anchor="b"/>
          <a:lstStyle>
            <a:lvl1pPr>
              <a:defRPr sz="4800" b="1" i="0">
                <a:solidFill>
                  <a:srgbClr val="00A64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30D11-02B8-9F48-974E-187AD99F0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223" y="2345101"/>
            <a:ext cx="6721206" cy="1733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C1D7B-5613-684F-98ED-C77D794DC133}"/>
              </a:ext>
            </a:extLst>
          </p:cNvPr>
          <p:cNvSpPr/>
          <p:nvPr userDrawn="1"/>
        </p:nvSpPr>
        <p:spPr>
          <a:xfrm>
            <a:off x="0" y="0"/>
            <a:ext cx="867905" cy="6858000"/>
          </a:xfrm>
          <a:prstGeom prst="rect">
            <a:avLst/>
          </a:prstGeom>
          <a:solidFill>
            <a:srgbClr val="00A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28C71-BB88-431E-BD5E-795F828D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819F72-4D9D-4955-9556-F2D39BE44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EA14BB-BA1F-4464-B906-B0A7F1BF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A331-DC9B-4375-A966-98B4C13FDA5F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2B9738-CFFB-477E-BFB0-4CE787DB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FC7FD3-020C-4112-A9F8-3F09A87C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F33F-32C2-4065-A608-9F5A1401785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46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8C9E66-C06D-C440-83DC-F02CDD02FC6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2438" y="6375766"/>
            <a:ext cx="612000" cy="346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DE03B-ED2A-9948-B132-E2BBC3007837}"/>
              </a:ext>
            </a:extLst>
          </p:cNvPr>
          <p:cNvSpPr txBox="1"/>
          <p:nvPr userDrawn="1"/>
        </p:nvSpPr>
        <p:spPr>
          <a:xfrm>
            <a:off x="1574438" y="6349179"/>
            <a:ext cx="509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it-IT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lang="it-IT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</a:t>
            </a:r>
            <a:r>
              <a:rPr lang="it-IT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received</a:t>
            </a:r>
            <a:r>
              <a:rPr lang="it-IT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r>
              <a:rPr lang="it-IT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the </a:t>
            </a:r>
            <a:r>
              <a:rPr lang="it-IT" sz="10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it-IT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Union’s</a:t>
            </a:r>
            <a:r>
              <a:rPr lang="it-IT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</a:t>
            </a:r>
            <a:r>
              <a:rPr lang="it-IT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it-IT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10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</a:t>
            </a:r>
            <a:r>
              <a:rPr lang="it-IT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it-IT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under </a:t>
            </a:r>
            <a:r>
              <a:rPr lang="it-IT" sz="10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grant</a:t>
            </a:r>
            <a:r>
              <a:rPr lang="it-IT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</a:t>
            </a:r>
            <a:r>
              <a:rPr lang="it-IT" sz="10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847101</a:t>
            </a:r>
            <a:endParaRPr lang="it-IT" sz="110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7B62A8-51F6-484C-A86A-344BCB11395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50275" y="5678425"/>
            <a:ext cx="2329051" cy="9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5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2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193B42-3C7A-0A45-BA0E-DD3BCCF2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95922"/>
            <a:ext cx="10515600" cy="2257825"/>
          </a:xfrm>
        </p:spPr>
        <p:txBody>
          <a:bodyPr/>
          <a:lstStyle/>
          <a:p>
            <a:r>
              <a:rPr lang="en-GB" dirty="0"/>
              <a:t>EERAdata </a:t>
            </a:r>
            <a:r>
              <a:rPr lang="en-IE" sz="18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DATA-DRIVEN DECISION-SUPPORT TO INCREASE ENERGY EFFICIENCY THROUGH RENOVATION IN EUROPEAN BUILDING STOCK</a:t>
            </a:r>
            <a:b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E02EB-58B3-3045-82F8-16748468B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37109"/>
            <a:ext cx="10515600" cy="2463423"/>
          </a:xfrm>
        </p:spPr>
        <p:txBody>
          <a:bodyPr/>
          <a:lstStyle/>
          <a:p>
            <a:r>
              <a:rPr lang="en-GB" sz="2000" dirty="0"/>
              <a:t>Covenant of Mayors Investment Forum</a:t>
            </a:r>
            <a:br>
              <a:rPr lang="en-GB" sz="2000" dirty="0"/>
            </a:br>
            <a:r>
              <a:rPr lang="en-GB" sz="2000" dirty="0"/>
              <a:t>Energy Efficiency Finance Market Place 2021 </a:t>
            </a:r>
          </a:p>
          <a:p>
            <a:endParaRPr lang="en-GB" dirty="0"/>
          </a:p>
          <a:p>
            <a:r>
              <a:rPr lang="en-GB" sz="2000" dirty="0"/>
              <a:t>Sebastian Botzler</a:t>
            </a:r>
          </a:p>
          <a:p>
            <a:r>
              <a:rPr lang="en-GB" sz="1200" dirty="0"/>
              <a:t>Coordinator, Technical University Munich</a:t>
            </a:r>
          </a:p>
        </p:txBody>
      </p:sp>
    </p:spTree>
    <p:extLst>
      <p:ext uri="{BB962C8B-B14F-4D97-AF65-F5344CB8AC3E}">
        <p14:creationId xmlns:p14="http://schemas.microsoft.com/office/powerpoint/2010/main" val="296310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EERAdata </a:t>
            </a:r>
            <a:r>
              <a:rPr lang="de-DE" dirty="0">
                <a:solidFill>
                  <a:srgbClr val="00B050"/>
                </a:solidFill>
              </a:rPr>
              <a:t>Integration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70423A-C95E-4295-A6B7-A29173AD6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5935"/>
            <a:ext cx="8498633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A3A1D0-84B9-4F76-AE6E-C7656E35C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86" y="2006889"/>
            <a:ext cx="10515600" cy="31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9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Collecting</a:t>
            </a:r>
            <a:r>
              <a:rPr lang="de-DE" dirty="0"/>
              <a:t> </a:t>
            </a:r>
            <a:r>
              <a:rPr lang="de-DE" dirty="0" err="1"/>
              <a:t>data</a:t>
            </a:r>
            <a:br>
              <a:rPr lang="de-DE" dirty="0"/>
            </a:b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70423A-C95E-4295-A6B7-A29173AD6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44" y="1414496"/>
            <a:ext cx="11699034" cy="4351338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USERS							      	                 EERAdata </a:t>
            </a:r>
            <a:br>
              <a:rPr lang="en-GB" sz="1800" dirty="0"/>
            </a:br>
            <a:r>
              <a:rPr lang="en-GB" sz="1800" dirty="0"/>
              <a:t>Municipalities/ Regions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C836FCC-1C5A-4351-93DD-C4E7A731D171}"/>
              </a:ext>
            </a:extLst>
          </p:cNvPr>
          <p:cNvSpPr/>
          <p:nvPr/>
        </p:nvSpPr>
        <p:spPr>
          <a:xfrm>
            <a:off x="6781083" y="2102846"/>
            <a:ext cx="2038063" cy="3194104"/>
          </a:xfrm>
          <a:prstGeom prst="roundRect">
            <a:avLst/>
          </a:prstGeom>
          <a:solidFill>
            <a:srgbClr val="00A64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EERAdata DST</a:t>
            </a:r>
          </a:p>
          <a:p>
            <a:pPr algn="ctr"/>
            <a:b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Metadata</a:t>
            </a: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User data</a:t>
            </a: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Algorithms</a:t>
            </a: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Renovation measures </a:t>
            </a: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Calculation methods</a:t>
            </a: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Reporting functions</a:t>
            </a: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GIS</a:t>
            </a:r>
          </a:p>
          <a:p>
            <a:pPr algn="ctr"/>
            <a:endParaRPr lang="de-D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4D42858-B653-41E5-98D5-17621F65C096}"/>
              </a:ext>
            </a:extLst>
          </p:cNvPr>
          <p:cNvSpPr/>
          <p:nvPr/>
        </p:nvSpPr>
        <p:spPr>
          <a:xfrm>
            <a:off x="9530128" y="1927603"/>
            <a:ext cx="1366862" cy="5416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Scientific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4D36E67E-8C82-4D66-8A1D-B629378946BA}"/>
              </a:ext>
            </a:extLst>
          </p:cNvPr>
          <p:cNvSpPr/>
          <p:nvPr/>
        </p:nvSpPr>
        <p:spPr>
          <a:xfrm>
            <a:off x="4718175" y="1921191"/>
            <a:ext cx="1452460" cy="5416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Municipal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statistics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etc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1E92E461-69EE-499A-BD8F-AECBD9262EB9}"/>
              </a:ext>
            </a:extLst>
          </p:cNvPr>
          <p:cNvSpPr/>
          <p:nvPr/>
        </p:nvSpPr>
        <p:spPr>
          <a:xfrm>
            <a:off x="4718175" y="2675126"/>
            <a:ext cx="1452460" cy="5416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Building stock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D9E08FE8-E546-4539-A813-62C2D8766666}"/>
              </a:ext>
            </a:extLst>
          </p:cNvPr>
          <p:cNvSpPr/>
          <p:nvPr/>
        </p:nvSpPr>
        <p:spPr>
          <a:xfrm>
            <a:off x="4718175" y="3429061"/>
            <a:ext cx="1452460" cy="5416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Socio-economic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08D8BD7C-EED3-4CA6-BCC8-9EB0375FE71B}"/>
              </a:ext>
            </a:extLst>
          </p:cNvPr>
          <p:cNvSpPr/>
          <p:nvPr/>
        </p:nvSpPr>
        <p:spPr>
          <a:xfrm>
            <a:off x="715258" y="3387015"/>
            <a:ext cx="1452460" cy="5416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Data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collection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 Onboarding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157582AD-C522-45BA-983B-D2437323BB60}"/>
              </a:ext>
            </a:extLst>
          </p:cNvPr>
          <p:cNvSpPr/>
          <p:nvPr/>
        </p:nvSpPr>
        <p:spPr>
          <a:xfrm>
            <a:off x="2523931" y="2985110"/>
            <a:ext cx="1452460" cy="5416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Link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database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03B6F96E-2753-4C22-A773-6C919EBE4C22}"/>
              </a:ext>
            </a:extLst>
          </p:cNvPr>
          <p:cNvSpPr/>
          <p:nvPr/>
        </p:nvSpPr>
        <p:spPr>
          <a:xfrm>
            <a:off x="2520043" y="3807447"/>
            <a:ext cx="1452460" cy="5416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Manual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entry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E800D9AE-5182-4653-B535-89F09DC8A188}"/>
              </a:ext>
            </a:extLst>
          </p:cNvPr>
          <p:cNvSpPr/>
          <p:nvPr/>
        </p:nvSpPr>
        <p:spPr>
          <a:xfrm>
            <a:off x="4695626" y="4182996"/>
            <a:ext cx="1452460" cy="5416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Environmental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088893C2-BE07-4724-BF37-E4249D531C85}"/>
              </a:ext>
            </a:extLst>
          </p:cNvPr>
          <p:cNvSpPr/>
          <p:nvPr/>
        </p:nvSpPr>
        <p:spPr>
          <a:xfrm>
            <a:off x="4718175" y="4955364"/>
            <a:ext cx="1452460" cy="5416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Policy and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regulation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0A83F5B0-7387-404B-B639-0BF3B1534534}"/>
              </a:ext>
            </a:extLst>
          </p:cNvPr>
          <p:cNvSpPr/>
          <p:nvPr/>
        </p:nvSpPr>
        <p:spPr>
          <a:xfrm>
            <a:off x="9530125" y="2680070"/>
            <a:ext cx="1366862" cy="5416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Models and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simulations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89C6F55F-FAA2-4B42-8DE0-F63C3AFCBF24}"/>
              </a:ext>
            </a:extLst>
          </p:cNvPr>
          <p:cNvSpPr/>
          <p:nvPr/>
        </p:nvSpPr>
        <p:spPr>
          <a:xfrm>
            <a:off x="9530124" y="3432537"/>
            <a:ext cx="1366862" cy="5416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Statistical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8634673A-E87D-44E1-BC08-7AF1705451BF}"/>
              </a:ext>
            </a:extLst>
          </p:cNvPr>
          <p:cNvSpPr/>
          <p:nvPr/>
        </p:nvSpPr>
        <p:spPr>
          <a:xfrm>
            <a:off x="9530128" y="4185004"/>
            <a:ext cx="1366862" cy="5416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Experimental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95935E49-D0E6-4CFA-AEAF-DD5CA1C4C260}"/>
              </a:ext>
            </a:extLst>
          </p:cNvPr>
          <p:cNvSpPr/>
          <p:nvPr/>
        </p:nvSpPr>
        <p:spPr>
          <a:xfrm>
            <a:off x="9530123" y="4955364"/>
            <a:ext cx="1366862" cy="5416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Knowledge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3BCA0258-A9F9-499E-AB81-B673AA0A54B5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2167718" y="3255947"/>
            <a:ext cx="356213" cy="401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2082C6DD-21A9-44C2-BBF8-50A1C23F9305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>
            <a:off x="2167718" y="3657852"/>
            <a:ext cx="352325" cy="420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6148B5EC-A3E7-49BA-A41D-FB21E62788FD}"/>
              </a:ext>
            </a:extLst>
          </p:cNvPr>
          <p:cNvCxnSpPr>
            <a:cxnSpLocks/>
            <a:stCxn id="19" idx="3"/>
            <a:endCxn id="11" idx="1"/>
          </p:cNvCxnSpPr>
          <p:nvPr/>
        </p:nvCxnSpPr>
        <p:spPr>
          <a:xfrm flipV="1">
            <a:off x="3976391" y="2192028"/>
            <a:ext cx="741784" cy="1063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13209AC4-D467-4DF1-B8C6-FF57A373CD76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972503" y="2945963"/>
            <a:ext cx="745672" cy="26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964D6A55-FADA-4207-B00B-4F51792D7F08}"/>
              </a:ext>
            </a:extLst>
          </p:cNvPr>
          <p:cNvCxnSpPr>
            <a:cxnSpLocks/>
            <a:stCxn id="19" idx="3"/>
            <a:endCxn id="15" idx="1"/>
          </p:cNvCxnSpPr>
          <p:nvPr/>
        </p:nvCxnSpPr>
        <p:spPr>
          <a:xfrm>
            <a:off x="3976391" y="3255947"/>
            <a:ext cx="741784" cy="443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DDDAC217-E592-42B6-AC4B-08732AEA9FCC}"/>
              </a:ext>
            </a:extLst>
          </p:cNvPr>
          <p:cNvCxnSpPr>
            <a:cxnSpLocks/>
            <a:stCxn id="19" idx="3"/>
            <a:endCxn id="25" idx="1"/>
          </p:cNvCxnSpPr>
          <p:nvPr/>
        </p:nvCxnSpPr>
        <p:spPr>
          <a:xfrm>
            <a:off x="3976391" y="3255947"/>
            <a:ext cx="719235" cy="1197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7BAC286E-7E05-4118-9CB5-D629C029C6B0}"/>
              </a:ext>
            </a:extLst>
          </p:cNvPr>
          <p:cNvCxnSpPr>
            <a:cxnSpLocks/>
            <a:stCxn id="19" idx="3"/>
            <a:endCxn id="27" idx="1"/>
          </p:cNvCxnSpPr>
          <p:nvPr/>
        </p:nvCxnSpPr>
        <p:spPr>
          <a:xfrm>
            <a:off x="3976391" y="3255947"/>
            <a:ext cx="741784" cy="1970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35B67874-7C95-4D28-B1AA-339E913E49C3}"/>
              </a:ext>
            </a:extLst>
          </p:cNvPr>
          <p:cNvCxnSpPr>
            <a:cxnSpLocks/>
            <a:stCxn id="21" idx="3"/>
            <a:endCxn id="11" idx="1"/>
          </p:cNvCxnSpPr>
          <p:nvPr/>
        </p:nvCxnSpPr>
        <p:spPr>
          <a:xfrm flipV="1">
            <a:off x="3972503" y="2192028"/>
            <a:ext cx="745672" cy="1886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2A0C300A-076B-4B5A-8954-D3F9B5AAB7C2}"/>
              </a:ext>
            </a:extLst>
          </p:cNvPr>
          <p:cNvCxnSpPr>
            <a:cxnSpLocks/>
            <a:stCxn id="21" idx="3"/>
            <a:endCxn id="13" idx="1"/>
          </p:cNvCxnSpPr>
          <p:nvPr/>
        </p:nvCxnSpPr>
        <p:spPr>
          <a:xfrm flipV="1">
            <a:off x="3972503" y="2945963"/>
            <a:ext cx="745672" cy="1132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8EBB8386-0F65-4D6A-9713-0CBF153CBDA4}"/>
              </a:ext>
            </a:extLst>
          </p:cNvPr>
          <p:cNvCxnSpPr>
            <a:cxnSpLocks/>
            <a:stCxn id="21" idx="3"/>
            <a:endCxn id="15" idx="1"/>
          </p:cNvCxnSpPr>
          <p:nvPr/>
        </p:nvCxnSpPr>
        <p:spPr>
          <a:xfrm flipV="1">
            <a:off x="3972503" y="3699898"/>
            <a:ext cx="745672" cy="37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F798ECA9-79D2-4FEE-A396-F183CE8ABCF5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3972503" y="4078284"/>
            <a:ext cx="723123" cy="375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6C8A5222-99E7-433C-9B17-28EBC812B55A}"/>
              </a:ext>
            </a:extLst>
          </p:cNvPr>
          <p:cNvCxnSpPr>
            <a:cxnSpLocks/>
            <a:stCxn id="21" idx="3"/>
            <a:endCxn id="27" idx="1"/>
          </p:cNvCxnSpPr>
          <p:nvPr/>
        </p:nvCxnSpPr>
        <p:spPr>
          <a:xfrm>
            <a:off x="3972503" y="4078284"/>
            <a:ext cx="745672" cy="1147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1C6DF70D-8F50-45D5-A293-1634729C1E60}"/>
              </a:ext>
            </a:extLst>
          </p:cNvPr>
          <p:cNvCxnSpPr>
            <a:cxnSpLocks/>
          </p:cNvCxnSpPr>
          <p:nvPr/>
        </p:nvCxnSpPr>
        <p:spPr>
          <a:xfrm>
            <a:off x="6170635" y="2171122"/>
            <a:ext cx="587833" cy="40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81F8BE45-15F2-4574-8837-F847B0494B67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170635" y="2936033"/>
            <a:ext cx="610382" cy="9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3F6B3E89-E34E-4E28-9C39-F4709E238109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6170635" y="3620394"/>
            <a:ext cx="610382" cy="79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6BE713E3-B815-4327-8239-7CE141FE9067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6148086" y="4084879"/>
            <a:ext cx="610382" cy="368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9823BB4F-2FC5-4CC3-BAF7-207FF8618D0B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6170635" y="4641401"/>
            <a:ext cx="587833" cy="58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6D7AE551-12C3-4F28-B4CC-21420D6D7207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8794494" y="2198440"/>
            <a:ext cx="735634" cy="384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071B9FF1-10B1-4EA2-BA0F-AD0050A2128F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8794493" y="2946879"/>
            <a:ext cx="735632" cy="4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Gerade Verbindung mit Pfeil 92">
            <a:extLst>
              <a:ext uri="{FF2B5EF4-FFF2-40B4-BE49-F238E27FC236}">
                <a16:creationId xmlns:a16="http://schemas.microsoft.com/office/drawing/2014/main" id="{63CA42C0-699F-4880-B752-FE0177FAA2BB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8794494" y="3628456"/>
            <a:ext cx="735630" cy="74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F4FAEDAB-9B99-4430-9F85-9503F4E4B52D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8794492" y="4209991"/>
            <a:ext cx="735636" cy="245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Gerade Verbindung mit Pfeil 98">
            <a:extLst>
              <a:ext uri="{FF2B5EF4-FFF2-40B4-BE49-F238E27FC236}">
                <a16:creationId xmlns:a16="http://schemas.microsoft.com/office/drawing/2014/main" id="{64835F21-90DC-4917-8C45-3835E2FD85EB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8841763" y="4702165"/>
            <a:ext cx="688360" cy="524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77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B88CB50-6BB1-49D0-AA18-761CE119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collection</a:t>
            </a:r>
            <a:r>
              <a:rPr lang="de-DE" dirty="0"/>
              <a:t> support</a:t>
            </a:r>
            <a:endParaRPr lang="en-GB" dirty="0"/>
          </a:p>
        </p:txBody>
      </p:sp>
      <p:graphicFrame>
        <p:nvGraphicFramePr>
          <p:cNvPr id="4" name="Tabela 1">
            <a:extLst>
              <a:ext uri="{FF2B5EF4-FFF2-40B4-BE49-F238E27FC236}">
                <a16:creationId xmlns:a16="http://schemas.microsoft.com/office/drawing/2014/main" id="{1CE4B4AD-0C14-4D8D-B36E-5E0E2F7025C5}"/>
              </a:ext>
            </a:extLst>
          </p:cNvPr>
          <p:cNvGraphicFramePr>
            <a:graphicFrameLocks noGrp="1"/>
          </p:cNvGraphicFramePr>
          <p:nvPr/>
        </p:nvGraphicFramePr>
        <p:xfrm>
          <a:off x="1803007" y="3431239"/>
          <a:ext cx="776514" cy="957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35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354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354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354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a 10">
            <a:extLst>
              <a:ext uri="{FF2B5EF4-FFF2-40B4-BE49-F238E27FC236}">
                <a16:creationId xmlns:a16="http://schemas.microsoft.com/office/drawing/2014/main" id="{6F6E0A85-8536-4BD4-A38E-38FBF9A5B9F2}"/>
              </a:ext>
            </a:extLst>
          </p:cNvPr>
          <p:cNvGraphicFramePr>
            <a:graphicFrameLocks noGrp="1"/>
          </p:cNvGraphicFramePr>
          <p:nvPr/>
        </p:nvGraphicFramePr>
        <p:xfrm>
          <a:off x="2018046" y="2407661"/>
          <a:ext cx="776514" cy="718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35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35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354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ela 12">
            <a:extLst>
              <a:ext uri="{FF2B5EF4-FFF2-40B4-BE49-F238E27FC236}">
                <a16:creationId xmlns:a16="http://schemas.microsoft.com/office/drawing/2014/main" id="{6DA91154-3F21-4D3E-BC48-A33DD927F543}"/>
              </a:ext>
            </a:extLst>
          </p:cNvPr>
          <p:cNvGraphicFramePr>
            <a:graphicFrameLocks noGrp="1"/>
          </p:cNvGraphicFramePr>
          <p:nvPr/>
        </p:nvGraphicFramePr>
        <p:xfrm>
          <a:off x="1128420" y="3175803"/>
          <a:ext cx="517676" cy="957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35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354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354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354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ela 16">
            <a:extLst>
              <a:ext uri="{FF2B5EF4-FFF2-40B4-BE49-F238E27FC236}">
                <a16:creationId xmlns:a16="http://schemas.microsoft.com/office/drawing/2014/main" id="{4C0722B4-A3C8-4444-B6BD-4965F6FF3C1E}"/>
              </a:ext>
            </a:extLst>
          </p:cNvPr>
          <p:cNvGraphicFramePr>
            <a:graphicFrameLocks noGrp="1"/>
          </p:cNvGraphicFramePr>
          <p:nvPr/>
        </p:nvGraphicFramePr>
        <p:xfrm>
          <a:off x="1306500" y="2255928"/>
          <a:ext cx="517676" cy="718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35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35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35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ela 18">
            <a:extLst>
              <a:ext uri="{FF2B5EF4-FFF2-40B4-BE49-F238E27FC236}">
                <a16:creationId xmlns:a16="http://schemas.microsoft.com/office/drawing/2014/main" id="{72233E6F-6A18-447B-B8C8-483DD14368BB}"/>
              </a:ext>
            </a:extLst>
          </p:cNvPr>
          <p:cNvGraphicFramePr>
            <a:graphicFrameLocks noGrp="1"/>
          </p:cNvGraphicFramePr>
          <p:nvPr/>
        </p:nvGraphicFramePr>
        <p:xfrm>
          <a:off x="2707187" y="3263747"/>
          <a:ext cx="517676" cy="478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35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35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ela 2">
            <a:extLst>
              <a:ext uri="{FF2B5EF4-FFF2-40B4-BE49-F238E27FC236}">
                <a16:creationId xmlns:a16="http://schemas.microsoft.com/office/drawing/2014/main" id="{97594975-56E2-4C8D-8382-8FFAD8CC7E64}"/>
              </a:ext>
            </a:extLst>
          </p:cNvPr>
          <p:cNvGraphicFramePr>
            <a:graphicFrameLocks noGrp="1"/>
          </p:cNvGraphicFramePr>
          <p:nvPr/>
        </p:nvGraphicFramePr>
        <p:xfrm>
          <a:off x="8846107" y="2255928"/>
          <a:ext cx="2243820" cy="2127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5876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ela 21">
            <a:extLst>
              <a:ext uri="{FF2B5EF4-FFF2-40B4-BE49-F238E27FC236}">
                <a16:creationId xmlns:a16="http://schemas.microsoft.com/office/drawing/2014/main" id="{7A71806C-7648-4FB5-B5D7-FF2F21E9291F}"/>
              </a:ext>
            </a:extLst>
          </p:cNvPr>
          <p:cNvGraphicFramePr>
            <a:graphicFrameLocks noGrp="1"/>
          </p:cNvGraphicFramePr>
          <p:nvPr/>
        </p:nvGraphicFramePr>
        <p:xfrm>
          <a:off x="2950030" y="2255928"/>
          <a:ext cx="517676" cy="718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35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35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35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ela 23">
            <a:extLst>
              <a:ext uri="{FF2B5EF4-FFF2-40B4-BE49-F238E27FC236}">
                <a16:creationId xmlns:a16="http://schemas.microsoft.com/office/drawing/2014/main" id="{8DD2F247-630F-4662-AC9B-48D2E1DDC411}"/>
              </a:ext>
            </a:extLst>
          </p:cNvPr>
          <p:cNvGraphicFramePr>
            <a:graphicFrameLocks noGrp="1"/>
          </p:cNvGraphicFramePr>
          <p:nvPr/>
        </p:nvGraphicFramePr>
        <p:xfrm>
          <a:off x="2836606" y="3854913"/>
          <a:ext cx="776514" cy="478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35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35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ela 2">
            <a:extLst>
              <a:ext uri="{FF2B5EF4-FFF2-40B4-BE49-F238E27FC236}">
                <a16:creationId xmlns:a16="http://schemas.microsoft.com/office/drawing/2014/main" id="{B20D00A4-A7F5-4C1A-8D65-6D4FB4C353E4}"/>
              </a:ext>
            </a:extLst>
          </p:cNvPr>
          <p:cNvGraphicFramePr>
            <a:graphicFrameLocks noGrp="1"/>
          </p:cNvGraphicFramePr>
          <p:nvPr/>
        </p:nvGraphicFramePr>
        <p:xfrm>
          <a:off x="7305197" y="2261647"/>
          <a:ext cx="1121910" cy="2127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876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" name="Grafik 13" descr="Filter mit einfarbiger Füllung">
            <a:extLst>
              <a:ext uri="{FF2B5EF4-FFF2-40B4-BE49-F238E27FC236}">
                <a16:creationId xmlns:a16="http://schemas.microsoft.com/office/drawing/2014/main" id="{818FE5A8-4913-4D64-871D-1C9D6E86D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8498" y="3218819"/>
            <a:ext cx="914400" cy="914400"/>
          </a:xfrm>
          <a:prstGeom prst="rect">
            <a:avLst/>
          </a:prstGeom>
        </p:spPr>
      </p:pic>
      <p:pic>
        <p:nvPicPr>
          <p:cNvPr id="16" name="Grafik 15" descr="Liste mit einfarbiger Füllung">
            <a:extLst>
              <a:ext uri="{FF2B5EF4-FFF2-40B4-BE49-F238E27FC236}">
                <a16:creationId xmlns:a16="http://schemas.microsoft.com/office/drawing/2014/main" id="{7ED3CCB6-BB60-4132-BE6E-EA93CB1AE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5419" y="3218819"/>
            <a:ext cx="914400" cy="9144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886E5F1-0051-4303-B976-5147C466AE15}"/>
              </a:ext>
            </a:extLst>
          </p:cNvPr>
          <p:cNvSpPr txBox="1"/>
          <p:nvPr/>
        </p:nvSpPr>
        <p:spPr>
          <a:xfrm>
            <a:off x="4372638" y="23032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transfer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Template</a:t>
            </a:r>
            <a:endParaRPr lang="en-GB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B194983-0F1E-442D-BD70-43F045526C47}"/>
              </a:ext>
            </a:extLst>
          </p:cNvPr>
          <p:cNvSpPr txBox="1"/>
          <p:nvPr/>
        </p:nvSpPr>
        <p:spPr>
          <a:xfrm>
            <a:off x="4608229" y="20383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semi-</a:t>
            </a:r>
            <a:r>
              <a:rPr lang="de-DE" dirty="0" err="1"/>
              <a:t>automated</a:t>
            </a:r>
            <a:endParaRPr lang="en-GB" dirty="0"/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DC1252BD-EE71-4971-8CCE-229424582BC5}"/>
              </a:ext>
            </a:extLst>
          </p:cNvPr>
          <p:cNvSpPr/>
          <p:nvPr/>
        </p:nvSpPr>
        <p:spPr>
          <a:xfrm>
            <a:off x="4443084" y="2801987"/>
            <a:ext cx="2259413" cy="3091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929A400-74B0-4A5B-9533-E83804A57B75}"/>
              </a:ext>
            </a:extLst>
          </p:cNvPr>
          <p:cNvSpPr txBox="1"/>
          <p:nvPr/>
        </p:nvSpPr>
        <p:spPr>
          <a:xfrm>
            <a:off x="1061746" y="4891378"/>
            <a:ext cx="3205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dirty="0"/>
              <a:t>Data </a:t>
            </a:r>
            <a:r>
              <a:rPr lang="de-DE" dirty="0" err="1"/>
              <a:t>situation</a:t>
            </a:r>
            <a:r>
              <a:rPr lang="de-DE" dirty="0"/>
              <a:t> in </a:t>
            </a:r>
            <a:r>
              <a:rPr lang="de-DE" dirty="0" err="1"/>
              <a:t>municipalities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scattered</a:t>
            </a:r>
            <a:endParaRPr lang="en-GB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C148413-D39F-4A5B-9FD1-5BB410BF7BB3}"/>
              </a:ext>
            </a:extLst>
          </p:cNvPr>
          <p:cNvSpPr txBox="1"/>
          <p:nvPr/>
        </p:nvSpPr>
        <p:spPr>
          <a:xfrm>
            <a:off x="7221894" y="4836663"/>
            <a:ext cx="1483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dirty="0"/>
              <a:t>Minimum </a:t>
            </a:r>
            <a:br>
              <a:rPr lang="de-DE" dirty="0"/>
            </a:br>
            <a:r>
              <a:rPr lang="de-DE" dirty="0" err="1"/>
              <a:t>Requirements</a:t>
            </a:r>
            <a:endParaRPr lang="en-GB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D691234-36E1-4C6D-98FC-AAA905E795F0}"/>
              </a:ext>
            </a:extLst>
          </p:cNvPr>
          <p:cNvSpPr txBox="1"/>
          <p:nvPr/>
        </p:nvSpPr>
        <p:spPr>
          <a:xfrm>
            <a:off x="8793523" y="48366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dirty="0" err="1"/>
              <a:t>Indication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 and </a:t>
            </a:r>
            <a:br>
              <a:rPr lang="de-DE" dirty="0"/>
            </a:br>
            <a:r>
              <a:rPr lang="de-DE" dirty="0" err="1"/>
              <a:t>precision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en-GB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3972E3C-E526-40ED-B977-D1D335CD1B86}"/>
              </a:ext>
            </a:extLst>
          </p:cNvPr>
          <p:cNvSpPr txBox="1"/>
          <p:nvPr/>
        </p:nvSpPr>
        <p:spPr>
          <a:xfrm>
            <a:off x="4802998" y="421189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accompanying</a:t>
            </a:r>
            <a:r>
              <a:rPr lang="de-DE" dirty="0"/>
              <a:t> </a:t>
            </a:r>
          </a:p>
          <a:p>
            <a:r>
              <a:rPr lang="de-DE" dirty="0" err="1"/>
              <a:t>guidelines</a:t>
            </a:r>
            <a:endParaRPr lang="en-GB" dirty="0"/>
          </a:p>
        </p:txBody>
      </p:sp>
      <p:sp>
        <p:nvSpPr>
          <p:cNvPr id="34" name="Pfeil: nach oben gekrümmt 33">
            <a:extLst>
              <a:ext uri="{FF2B5EF4-FFF2-40B4-BE49-F238E27FC236}">
                <a16:creationId xmlns:a16="http://schemas.microsoft.com/office/drawing/2014/main" id="{8255957C-9052-4BC2-81C3-2329816BF7B4}"/>
              </a:ext>
            </a:extLst>
          </p:cNvPr>
          <p:cNvSpPr/>
          <p:nvPr/>
        </p:nvSpPr>
        <p:spPr>
          <a:xfrm rot="10800000">
            <a:off x="5251449" y="962574"/>
            <a:ext cx="4716567" cy="1125034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A815BF9-538C-45FD-90E3-CE2533D8E5F8}"/>
              </a:ext>
            </a:extLst>
          </p:cNvPr>
          <p:cNvSpPr txBox="1"/>
          <p:nvPr/>
        </p:nvSpPr>
        <p:spPr>
          <a:xfrm>
            <a:off x="6470291" y="1337638"/>
            <a:ext cx="2375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Iterative </a:t>
            </a:r>
            <a:r>
              <a:rPr lang="de-DE" dirty="0" err="1">
                <a:solidFill>
                  <a:srgbClr val="00B050"/>
                </a:solidFill>
              </a:rPr>
              <a:t>improvement</a:t>
            </a:r>
            <a:r>
              <a:rPr lang="de-DE" dirty="0">
                <a:solidFill>
                  <a:srgbClr val="00B050"/>
                </a:solidFill>
              </a:rPr>
              <a:t>, </a:t>
            </a:r>
            <a:r>
              <a:rPr lang="de-DE" dirty="0" err="1">
                <a:solidFill>
                  <a:srgbClr val="00B050"/>
                </a:solidFill>
              </a:rPr>
              <a:t>indicating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desired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data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5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443422-98A3-4F2D-8DC6-6C3E34E62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526"/>
            <a:ext cx="10515600" cy="4113701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A642"/>
                </a:solidFill>
              </a:rPr>
              <a:t>Real </a:t>
            </a:r>
            <a:r>
              <a:rPr lang="de-DE" b="1" dirty="0" err="1">
                <a:solidFill>
                  <a:srgbClr val="00A642"/>
                </a:solidFill>
              </a:rPr>
              <a:t>data</a:t>
            </a:r>
            <a:r>
              <a:rPr lang="de-DE" b="1" dirty="0">
                <a:solidFill>
                  <a:srgbClr val="00A642"/>
                </a:solidFill>
              </a:rPr>
              <a:t> (</a:t>
            </a:r>
            <a:r>
              <a:rPr lang="de-DE" b="1" dirty="0" err="1">
                <a:solidFill>
                  <a:srgbClr val="00A642"/>
                </a:solidFill>
              </a:rPr>
              <a:t>From</a:t>
            </a:r>
            <a:r>
              <a:rPr lang="de-DE" b="1" dirty="0">
                <a:solidFill>
                  <a:srgbClr val="00A642"/>
                </a:solidFill>
              </a:rPr>
              <a:t> </a:t>
            </a:r>
            <a:r>
              <a:rPr lang="de-DE" b="1" dirty="0" err="1">
                <a:solidFill>
                  <a:srgbClr val="00A642"/>
                </a:solidFill>
              </a:rPr>
              <a:t>Municipality</a:t>
            </a:r>
            <a:r>
              <a:rPr lang="de-DE" b="1" dirty="0">
                <a:solidFill>
                  <a:srgbClr val="00A642"/>
                </a:solidFill>
              </a:rPr>
              <a:t>)</a:t>
            </a:r>
          </a:p>
          <a:p>
            <a:pPr marL="0" indent="0">
              <a:buNone/>
            </a:pPr>
            <a:r>
              <a:rPr lang="de-DE" sz="2000" dirty="0"/>
              <a:t>Data </a:t>
            </a:r>
            <a:r>
              <a:rPr lang="de-DE" sz="2000" dirty="0" err="1"/>
              <a:t>describing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project</a:t>
            </a:r>
            <a:r>
              <a:rPr lang="de-DE" sz="2000" dirty="0"/>
              <a:t> </a:t>
            </a:r>
            <a:r>
              <a:rPr lang="de-DE" sz="2000" dirty="0" err="1"/>
              <a:t>building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e.g. </a:t>
            </a:r>
            <a:r>
              <a:rPr lang="de-DE" sz="2000" dirty="0" err="1"/>
              <a:t>coordinates</a:t>
            </a:r>
            <a:r>
              <a:rPr lang="de-DE" sz="2000" dirty="0"/>
              <a:t>, </a:t>
            </a:r>
            <a:r>
              <a:rPr lang="de-DE" sz="2000" dirty="0" err="1"/>
              <a:t>building</a:t>
            </a:r>
            <a:r>
              <a:rPr lang="de-DE" sz="2000" dirty="0"/>
              <a:t> </a:t>
            </a:r>
            <a:r>
              <a:rPr lang="de-DE" sz="2000" dirty="0" err="1"/>
              <a:t>materials</a:t>
            </a:r>
            <a:r>
              <a:rPr lang="de-DE" sz="2000" dirty="0"/>
              <a:t>, </a:t>
            </a:r>
            <a:r>
              <a:rPr lang="de-DE" sz="2000" dirty="0" err="1"/>
              <a:t>geometry</a:t>
            </a:r>
            <a:r>
              <a:rPr lang="de-DE" sz="2000" dirty="0"/>
              <a:t>, </a:t>
            </a:r>
            <a:r>
              <a:rPr lang="de-DE" sz="2000" dirty="0" err="1"/>
              <a:t>fuel</a:t>
            </a:r>
            <a:r>
              <a:rPr lang="de-DE" sz="2000" dirty="0"/>
              <a:t> source, </a:t>
            </a:r>
            <a:r>
              <a:rPr lang="de-DE" sz="2000" dirty="0" err="1"/>
              <a:t>heating</a:t>
            </a:r>
            <a:r>
              <a:rPr lang="de-DE" sz="2000" dirty="0"/>
              <a:t> </a:t>
            </a:r>
            <a:r>
              <a:rPr lang="de-DE" sz="2000" dirty="0" err="1"/>
              <a:t>system</a:t>
            </a:r>
            <a:r>
              <a:rPr lang="de-DE" sz="2000" dirty="0"/>
              <a:t>, </a:t>
            </a:r>
            <a:r>
              <a:rPr lang="de-DE" sz="2000" dirty="0" err="1"/>
              <a:t>ventilation</a:t>
            </a:r>
            <a:r>
              <a:rPr lang="de-DE" sz="2000" dirty="0"/>
              <a:t> </a:t>
            </a:r>
            <a:r>
              <a:rPr lang="de-DE" sz="2000" dirty="0" err="1"/>
              <a:t>system</a:t>
            </a:r>
            <a:r>
              <a:rPr lang="de-DE" sz="2000" dirty="0"/>
              <a:t>, </a:t>
            </a:r>
            <a:r>
              <a:rPr lang="de-DE" sz="2000" dirty="0" err="1"/>
              <a:t>window</a:t>
            </a:r>
            <a:r>
              <a:rPr lang="de-DE" sz="2000" dirty="0"/>
              <a:t> </a:t>
            </a:r>
            <a:r>
              <a:rPr lang="de-DE" sz="2000" dirty="0" err="1"/>
              <a:t>size</a:t>
            </a:r>
            <a:r>
              <a:rPr lang="de-DE" sz="2000" dirty="0"/>
              <a:t>, </a:t>
            </a:r>
            <a:r>
              <a:rPr lang="de-DE" sz="2000" dirty="0" err="1"/>
              <a:t>occupancy</a:t>
            </a:r>
            <a:r>
              <a:rPr lang="de-DE" sz="2000" dirty="0"/>
              <a:t>, </a:t>
            </a:r>
            <a:r>
              <a:rPr lang="de-DE" sz="2000" dirty="0" err="1"/>
              <a:t>lighting</a:t>
            </a:r>
            <a:r>
              <a:rPr lang="de-DE" sz="2000" dirty="0"/>
              <a:t> </a:t>
            </a:r>
            <a:r>
              <a:rPr lang="de-DE" sz="2000" dirty="0" err="1"/>
              <a:t>system</a:t>
            </a:r>
            <a:r>
              <a:rPr lang="de-DE" sz="2000" dirty="0"/>
              <a:t>, </a:t>
            </a:r>
            <a:r>
              <a:rPr lang="de-DE" sz="2000" dirty="0" err="1"/>
              <a:t>energy</a:t>
            </a:r>
            <a:r>
              <a:rPr lang="de-DE" sz="2000" dirty="0"/>
              <a:t> </a:t>
            </a:r>
            <a:r>
              <a:rPr lang="de-DE" sz="2000" dirty="0" err="1"/>
              <a:t>use</a:t>
            </a:r>
            <a:r>
              <a:rPr lang="de-DE" sz="2000" dirty="0"/>
              <a:t>, </a:t>
            </a:r>
            <a:r>
              <a:rPr lang="de-DE" sz="2000" dirty="0" err="1"/>
              <a:t>electricity</a:t>
            </a:r>
            <a:r>
              <a:rPr lang="de-DE" sz="2000" dirty="0"/>
              <a:t> </a:t>
            </a:r>
            <a:r>
              <a:rPr lang="de-DE" sz="2000" dirty="0" err="1"/>
              <a:t>use</a:t>
            </a:r>
            <a:r>
              <a:rPr lang="de-DE" sz="2000" dirty="0"/>
              <a:t>, </a:t>
            </a:r>
            <a:r>
              <a:rPr lang="de-DE" sz="2000" dirty="0" err="1"/>
              <a:t>building</a:t>
            </a:r>
            <a:r>
              <a:rPr lang="de-DE" sz="2000" dirty="0"/>
              <a:t> </a:t>
            </a:r>
            <a:r>
              <a:rPr lang="de-DE" sz="2000" dirty="0" err="1"/>
              <a:t>age</a:t>
            </a:r>
            <a:r>
              <a:rPr lang="de-DE" sz="2000" dirty="0"/>
              <a:t>, internal </a:t>
            </a:r>
            <a:r>
              <a:rPr lang="de-DE" sz="2000" dirty="0" err="1"/>
              <a:t>termperatures</a:t>
            </a:r>
            <a:r>
              <a:rPr lang="de-DE" sz="2000" dirty="0"/>
              <a:t>, etc.)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b="1" dirty="0">
                <a:solidFill>
                  <a:srgbClr val="00A642"/>
                </a:solidFill>
              </a:rPr>
              <a:t>Default </a:t>
            </a:r>
            <a:r>
              <a:rPr lang="de-DE" b="1" dirty="0" err="1">
                <a:solidFill>
                  <a:srgbClr val="00A642"/>
                </a:solidFill>
              </a:rPr>
              <a:t>data</a:t>
            </a:r>
            <a:r>
              <a:rPr lang="de-DE" b="1" dirty="0">
                <a:solidFill>
                  <a:srgbClr val="00A642"/>
                </a:solidFill>
              </a:rPr>
              <a:t> (</a:t>
            </a:r>
            <a:r>
              <a:rPr lang="de-DE" b="1" dirty="0" err="1">
                <a:solidFill>
                  <a:srgbClr val="00A642"/>
                </a:solidFill>
              </a:rPr>
              <a:t>from</a:t>
            </a:r>
            <a:r>
              <a:rPr lang="de-DE" b="1" dirty="0">
                <a:solidFill>
                  <a:srgbClr val="00A642"/>
                </a:solidFill>
              </a:rPr>
              <a:t> EERAdata)</a:t>
            </a:r>
          </a:p>
          <a:p>
            <a:pPr marL="0" indent="0">
              <a:buNone/>
            </a:pP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define</a:t>
            </a:r>
            <a:r>
              <a:rPr lang="de-DE" sz="2000" dirty="0"/>
              <a:t> </a:t>
            </a:r>
            <a:r>
              <a:rPr lang="de-DE" sz="2000" dirty="0" err="1"/>
              <a:t>defaults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all </a:t>
            </a:r>
            <a:r>
              <a:rPr lang="de-DE" sz="2000" dirty="0" err="1"/>
              <a:t>datasets</a:t>
            </a:r>
            <a:r>
              <a:rPr lang="de-DE" sz="2000" dirty="0"/>
              <a:t>, in </a:t>
            </a:r>
            <a:r>
              <a:rPr lang="de-DE" sz="2000" dirty="0" err="1"/>
              <a:t>case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municipality</a:t>
            </a:r>
            <a:r>
              <a:rPr lang="de-DE" sz="2000" dirty="0"/>
              <a:t> </a:t>
            </a:r>
            <a:r>
              <a:rPr lang="de-DE" sz="2000" dirty="0" err="1"/>
              <a:t>does</a:t>
            </a:r>
            <a:r>
              <a:rPr lang="de-DE" sz="2000" dirty="0"/>
              <a:t> not monitor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assess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parameters</a:t>
            </a:r>
            <a:r>
              <a:rPr lang="de-DE" sz="2000" dirty="0"/>
              <a:t>. Defaults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international </a:t>
            </a:r>
            <a:r>
              <a:rPr lang="de-DE" sz="2000" dirty="0" err="1"/>
              <a:t>values</a:t>
            </a:r>
            <a:r>
              <a:rPr lang="de-DE" sz="2000" dirty="0"/>
              <a:t>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scientific</a:t>
            </a:r>
            <a:r>
              <a:rPr lang="de-DE" sz="2000" dirty="0"/>
              <a:t> </a:t>
            </a:r>
            <a:r>
              <a:rPr lang="de-DE" sz="2000" dirty="0" err="1"/>
              <a:t>models</a:t>
            </a:r>
            <a:r>
              <a:rPr lang="de-DE" sz="2000" dirty="0"/>
              <a:t> and will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adjusted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local</a:t>
            </a:r>
            <a:r>
              <a:rPr lang="de-DE" sz="2000" dirty="0"/>
              <a:t> </a:t>
            </a:r>
            <a:r>
              <a:rPr lang="de-DE" sz="2000" dirty="0" err="1"/>
              <a:t>characteristics</a:t>
            </a:r>
            <a:r>
              <a:rPr lang="de-DE" sz="2000" dirty="0"/>
              <a:t> and </a:t>
            </a:r>
            <a:r>
              <a:rPr lang="de-DE" sz="2000" dirty="0" err="1"/>
              <a:t>building</a:t>
            </a:r>
            <a:r>
              <a:rPr lang="de-DE" sz="2000" dirty="0"/>
              <a:t> </a:t>
            </a:r>
            <a:r>
              <a:rPr lang="de-DE" sz="2000" dirty="0" err="1"/>
              <a:t>types</a:t>
            </a:r>
            <a:endParaRPr lang="de-DE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CB872F-AFE1-408F-88C8-36AD8643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6"/>
            <a:ext cx="10515600" cy="783662"/>
          </a:xfrm>
        </p:spPr>
        <p:txBody>
          <a:bodyPr/>
          <a:lstStyle/>
          <a:p>
            <a:r>
              <a:rPr lang="de-DE" dirty="0" err="1"/>
              <a:t>Collecting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92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B872F-AFE1-408F-88C8-36AD8643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gaps</a:t>
            </a:r>
            <a:r>
              <a:rPr lang="de-DE" dirty="0"/>
              <a:t> and </a:t>
            </a:r>
            <a:r>
              <a:rPr lang="de-DE" dirty="0" err="1"/>
              <a:t>default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8D243D-82B5-4AC6-8178-D5BEACA43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19288"/>
            <a:ext cx="10157927" cy="35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21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B872F-AFE1-408F-88C8-36AD8643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6"/>
            <a:ext cx="5487940" cy="522260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assess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27" name="Rechteck 1">
            <a:extLst>
              <a:ext uri="{FF2B5EF4-FFF2-40B4-BE49-F238E27FC236}">
                <a16:creationId xmlns:a16="http://schemas.microsoft.com/office/drawing/2014/main" id="{2BC8642C-5300-4672-BE79-77F2B921A3A0}"/>
              </a:ext>
            </a:extLst>
          </p:cNvPr>
          <p:cNvSpPr/>
          <p:nvPr/>
        </p:nvSpPr>
        <p:spPr>
          <a:xfrm>
            <a:off x="836435" y="2708941"/>
            <a:ext cx="1419808" cy="1247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preparation</a:t>
            </a:r>
          </a:p>
        </p:txBody>
      </p:sp>
      <p:sp>
        <p:nvSpPr>
          <p:cNvPr id="28" name="Textfeld 6">
            <a:extLst>
              <a:ext uri="{FF2B5EF4-FFF2-40B4-BE49-F238E27FC236}">
                <a16:creationId xmlns:a16="http://schemas.microsoft.com/office/drawing/2014/main" id="{FA4BCA43-846B-418C-898F-4DC26B3DEF57}"/>
              </a:ext>
            </a:extLst>
          </p:cNvPr>
          <p:cNvSpPr txBox="1"/>
          <p:nvPr/>
        </p:nvSpPr>
        <p:spPr>
          <a:xfrm>
            <a:off x="748961" y="4049455"/>
            <a:ext cx="16954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000" dirty="0">
                <a:solidFill>
                  <a:schemeClr val="tx1"/>
                </a:solidFill>
              </a:rPr>
              <a:t>Cleaning</a:t>
            </a:r>
          </a:p>
          <a:p>
            <a:pPr marL="171450" indent="-171450">
              <a:buFontTx/>
              <a:buChar char="-"/>
            </a:pPr>
            <a:r>
              <a:rPr lang="en-GB" sz="1000" dirty="0">
                <a:solidFill>
                  <a:schemeClr val="tx1"/>
                </a:solidFill>
              </a:rPr>
              <a:t>Development of database</a:t>
            </a:r>
          </a:p>
          <a:p>
            <a:pPr marL="171450" indent="-171450">
              <a:buFontTx/>
              <a:buChar char="-"/>
            </a:pPr>
            <a:r>
              <a:rPr lang="en-GB" sz="1000" dirty="0"/>
              <a:t>Validation</a:t>
            </a:r>
          </a:p>
        </p:txBody>
      </p:sp>
      <p:sp>
        <p:nvSpPr>
          <p:cNvPr id="29" name="Rechteck 4">
            <a:extLst>
              <a:ext uri="{FF2B5EF4-FFF2-40B4-BE49-F238E27FC236}">
                <a16:creationId xmlns:a16="http://schemas.microsoft.com/office/drawing/2014/main" id="{F303328E-A2FB-4A5A-9755-08F88B4D1506}"/>
              </a:ext>
            </a:extLst>
          </p:cNvPr>
          <p:cNvSpPr/>
          <p:nvPr/>
        </p:nvSpPr>
        <p:spPr>
          <a:xfrm>
            <a:off x="2736574" y="2708941"/>
            <a:ext cx="1606615" cy="1247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Energy demand and consumption calculation</a:t>
            </a:r>
          </a:p>
        </p:txBody>
      </p:sp>
      <p:sp>
        <p:nvSpPr>
          <p:cNvPr id="30" name="Rechteck 9">
            <a:extLst>
              <a:ext uri="{FF2B5EF4-FFF2-40B4-BE49-F238E27FC236}">
                <a16:creationId xmlns:a16="http://schemas.microsoft.com/office/drawing/2014/main" id="{C5054E23-5F99-4BB1-B551-E6FAA3AEA392}"/>
              </a:ext>
            </a:extLst>
          </p:cNvPr>
          <p:cNvSpPr/>
          <p:nvPr/>
        </p:nvSpPr>
        <p:spPr>
          <a:xfrm>
            <a:off x="5184500" y="1638235"/>
            <a:ext cx="1419808" cy="10618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Life-Cycle-Assessment</a:t>
            </a:r>
          </a:p>
        </p:txBody>
      </p:sp>
      <p:sp>
        <p:nvSpPr>
          <p:cNvPr id="31" name="Rechteck 89">
            <a:extLst>
              <a:ext uri="{FF2B5EF4-FFF2-40B4-BE49-F238E27FC236}">
                <a16:creationId xmlns:a16="http://schemas.microsoft.com/office/drawing/2014/main" id="{DEE12362-8A0A-4226-B44F-8AA98F5B6F2F}"/>
              </a:ext>
            </a:extLst>
          </p:cNvPr>
          <p:cNvSpPr/>
          <p:nvPr/>
        </p:nvSpPr>
        <p:spPr>
          <a:xfrm>
            <a:off x="5184500" y="3859836"/>
            <a:ext cx="1419808" cy="1247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Indoor Climate -Assessment</a:t>
            </a:r>
          </a:p>
        </p:txBody>
      </p:sp>
      <p:sp>
        <p:nvSpPr>
          <p:cNvPr id="32" name="Textfeld 91">
            <a:extLst>
              <a:ext uri="{FF2B5EF4-FFF2-40B4-BE49-F238E27FC236}">
                <a16:creationId xmlns:a16="http://schemas.microsoft.com/office/drawing/2014/main" id="{E27BE033-6D1A-48DD-80E6-74E56E1038B9}"/>
              </a:ext>
            </a:extLst>
          </p:cNvPr>
          <p:cNvSpPr txBox="1"/>
          <p:nvPr/>
        </p:nvSpPr>
        <p:spPr>
          <a:xfrm>
            <a:off x="2864093" y="4049455"/>
            <a:ext cx="160661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Static modelling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Building specific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Energy consumption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Energy demand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Energy sources</a:t>
            </a:r>
          </a:p>
        </p:txBody>
      </p:sp>
      <p:sp>
        <p:nvSpPr>
          <p:cNvPr id="33" name="Textfeld 93">
            <a:extLst>
              <a:ext uri="{FF2B5EF4-FFF2-40B4-BE49-F238E27FC236}">
                <a16:creationId xmlns:a16="http://schemas.microsoft.com/office/drawing/2014/main" id="{BF624D7B-0887-4D73-BC81-0C5DAC763DA6}"/>
              </a:ext>
            </a:extLst>
          </p:cNvPr>
          <p:cNvSpPr txBox="1"/>
          <p:nvPr/>
        </p:nvSpPr>
        <p:spPr>
          <a:xfrm>
            <a:off x="5126753" y="2709978"/>
            <a:ext cx="160661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Environmental impact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Embedded energy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CO2 emissions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LCA of building technology</a:t>
            </a:r>
          </a:p>
          <a:p>
            <a:pPr marL="171450" indent="-171450">
              <a:buFontTx/>
              <a:buChar char="-"/>
            </a:pPr>
            <a:endParaRPr lang="de-DE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Textfeld 95">
            <a:extLst>
              <a:ext uri="{FF2B5EF4-FFF2-40B4-BE49-F238E27FC236}">
                <a16:creationId xmlns:a16="http://schemas.microsoft.com/office/drawing/2014/main" id="{6676AE45-BAF7-447D-AC55-3206A8E21CE0}"/>
              </a:ext>
            </a:extLst>
          </p:cNvPr>
          <p:cNvSpPr txBox="1"/>
          <p:nvPr/>
        </p:nvSpPr>
        <p:spPr>
          <a:xfrm>
            <a:off x="5184499" y="5168965"/>
            <a:ext cx="160661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Productivity effects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Well-being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Health effects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Monetisation of indoor climate effects</a:t>
            </a:r>
          </a:p>
          <a:p>
            <a:pPr marL="171450" indent="-171450">
              <a:buFontTx/>
              <a:buChar char="-"/>
            </a:pPr>
            <a:endParaRPr lang="en-GB" sz="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endParaRPr lang="en-GB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5" name="Gerader Verbinder 97">
            <a:extLst>
              <a:ext uri="{FF2B5EF4-FFF2-40B4-BE49-F238E27FC236}">
                <a16:creationId xmlns:a16="http://schemas.microsoft.com/office/drawing/2014/main" id="{4DE208D2-0CFC-4E86-AAE3-711C329AEBD0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>
          <a:xfrm>
            <a:off x="2256243" y="3332796"/>
            <a:ext cx="480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99">
            <a:extLst>
              <a:ext uri="{FF2B5EF4-FFF2-40B4-BE49-F238E27FC236}">
                <a16:creationId xmlns:a16="http://schemas.microsoft.com/office/drawing/2014/main" id="{6AB23B78-7D05-4406-A396-C09FF5BEBAE7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 flipV="1">
            <a:off x="4343189" y="2169150"/>
            <a:ext cx="841311" cy="11636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102">
            <a:extLst>
              <a:ext uri="{FF2B5EF4-FFF2-40B4-BE49-F238E27FC236}">
                <a16:creationId xmlns:a16="http://schemas.microsoft.com/office/drawing/2014/main" id="{5878C694-8EFD-40DB-AFD3-CF3010B22995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>
            <a:off x="4343189" y="3332796"/>
            <a:ext cx="841311" cy="11508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hteck 106">
            <a:extLst>
              <a:ext uri="{FF2B5EF4-FFF2-40B4-BE49-F238E27FC236}">
                <a16:creationId xmlns:a16="http://schemas.microsoft.com/office/drawing/2014/main" id="{4723B860-DE02-4E48-9AEB-2AF7CEBDB365}"/>
              </a:ext>
            </a:extLst>
          </p:cNvPr>
          <p:cNvSpPr/>
          <p:nvPr/>
        </p:nvSpPr>
        <p:spPr>
          <a:xfrm>
            <a:off x="7445619" y="2708941"/>
            <a:ext cx="1419808" cy="1247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Socio-Economic Assessment</a:t>
            </a:r>
          </a:p>
        </p:txBody>
      </p:sp>
      <p:sp>
        <p:nvSpPr>
          <p:cNvPr id="39" name="Rechteck 108">
            <a:extLst>
              <a:ext uri="{FF2B5EF4-FFF2-40B4-BE49-F238E27FC236}">
                <a16:creationId xmlns:a16="http://schemas.microsoft.com/office/drawing/2014/main" id="{E6239762-A8BD-4152-8B2B-0A793213FD24}"/>
              </a:ext>
            </a:extLst>
          </p:cNvPr>
          <p:cNvSpPr/>
          <p:nvPr/>
        </p:nvSpPr>
        <p:spPr>
          <a:xfrm>
            <a:off x="9385997" y="2709978"/>
            <a:ext cx="1419808" cy="1247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Supply Side Assessment</a:t>
            </a:r>
          </a:p>
        </p:txBody>
      </p:sp>
      <p:sp>
        <p:nvSpPr>
          <p:cNvPr id="40" name="Textfeld 112">
            <a:extLst>
              <a:ext uri="{FF2B5EF4-FFF2-40B4-BE49-F238E27FC236}">
                <a16:creationId xmlns:a16="http://schemas.microsoft.com/office/drawing/2014/main" id="{C519DDB7-D82B-4F5A-9D85-412EDD715F46}"/>
              </a:ext>
            </a:extLst>
          </p:cNvPr>
          <p:cNvSpPr txBox="1"/>
          <p:nvPr/>
        </p:nvSpPr>
        <p:spPr>
          <a:xfrm>
            <a:off x="7352215" y="4012236"/>
            <a:ext cx="160661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Quantification and monetisation of wider benefits</a:t>
            </a:r>
            <a:endParaRPr lang="en-GB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Bayesian network approach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Knowledge based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Rankings and factors</a:t>
            </a:r>
          </a:p>
        </p:txBody>
      </p:sp>
      <p:sp>
        <p:nvSpPr>
          <p:cNvPr id="41" name="Textfeld 114">
            <a:extLst>
              <a:ext uri="{FF2B5EF4-FFF2-40B4-BE49-F238E27FC236}">
                <a16:creationId xmlns:a16="http://schemas.microsoft.com/office/drawing/2014/main" id="{EC331538-1C9B-4038-9391-55D447F07C48}"/>
              </a:ext>
            </a:extLst>
          </p:cNvPr>
          <p:cNvSpPr txBox="1"/>
          <p:nvPr/>
        </p:nvSpPr>
        <p:spPr>
          <a:xfrm>
            <a:off x="9379777" y="3996165"/>
            <a:ext cx="160661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Simplified supply-side model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Counterpart</a:t>
            </a:r>
          </a:p>
          <a:p>
            <a:pPr marL="171450" indent="-171450">
              <a:buFontTx/>
              <a:buChar char="-"/>
            </a:pP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Energy-efficiency vs. Supply side</a:t>
            </a:r>
          </a:p>
        </p:txBody>
      </p:sp>
      <p:cxnSp>
        <p:nvCxnSpPr>
          <p:cNvPr id="42" name="Gerader Verbinder 118">
            <a:extLst>
              <a:ext uri="{FF2B5EF4-FFF2-40B4-BE49-F238E27FC236}">
                <a16:creationId xmlns:a16="http://schemas.microsoft.com/office/drawing/2014/main" id="{FF68ACC5-1B4A-4789-9F6F-76B9E72BE7BD}"/>
              </a:ext>
            </a:extLst>
          </p:cNvPr>
          <p:cNvCxnSpPr>
            <a:cxnSpLocks/>
            <a:stCxn id="29" idx="3"/>
            <a:endCxn id="38" idx="1"/>
          </p:cNvCxnSpPr>
          <p:nvPr/>
        </p:nvCxnSpPr>
        <p:spPr>
          <a:xfrm>
            <a:off x="4343189" y="3332796"/>
            <a:ext cx="31024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r Verbinder 121">
            <a:extLst>
              <a:ext uri="{FF2B5EF4-FFF2-40B4-BE49-F238E27FC236}">
                <a16:creationId xmlns:a16="http://schemas.microsoft.com/office/drawing/2014/main" id="{2CB9D702-7BDD-4766-ADBD-11AEFA0571E7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3539882" y="1423943"/>
            <a:ext cx="1179643" cy="12849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r Verbinder 123">
            <a:extLst>
              <a:ext uri="{FF2B5EF4-FFF2-40B4-BE49-F238E27FC236}">
                <a16:creationId xmlns:a16="http://schemas.microsoft.com/office/drawing/2014/main" id="{4D8704D9-72D4-49A3-B1EA-6E6DF2F4C679}"/>
              </a:ext>
            </a:extLst>
          </p:cNvPr>
          <p:cNvCxnSpPr>
            <a:cxnSpLocks/>
          </p:cNvCxnSpPr>
          <p:nvPr/>
        </p:nvCxnSpPr>
        <p:spPr>
          <a:xfrm>
            <a:off x="4719525" y="1423941"/>
            <a:ext cx="5376376" cy="1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130">
            <a:extLst>
              <a:ext uri="{FF2B5EF4-FFF2-40B4-BE49-F238E27FC236}">
                <a16:creationId xmlns:a16="http://schemas.microsoft.com/office/drawing/2014/main" id="{ED9AC885-277F-44A7-8A17-43422DED5CF8}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>
            <a:off x="8865427" y="3332796"/>
            <a:ext cx="520570" cy="1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136">
            <a:extLst>
              <a:ext uri="{FF2B5EF4-FFF2-40B4-BE49-F238E27FC236}">
                <a16:creationId xmlns:a16="http://schemas.microsoft.com/office/drawing/2014/main" id="{2136B048-1F3F-4531-8B86-1C539FA4C13D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>
            <a:off x="6604308" y="2169150"/>
            <a:ext cx="841311" cy="11636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Gerader Verbinder 139">
            <a:extLst>
              <a:ext uri="{FF2B5EF4-FFF2-40B4-BE49-F238E27FC236}">
                <a16:creationId xmlns:a16="http://schemas.microsoft.com/office/drawing/2014/main" id="{18540F60-083A-4C4B-91E8-8C474703227F}"/>
              </a:ext>
            </a:extLst>
          </p:cNvPr>
          <p:cNvCxnSpPr>
            <a:cxnSpLocks/>
            <a:stCxn id="31" idx="3"/>
            <a:endCxn id="38" idx="1"/>
          </p:cNvCxnSpPr>
          <p:nvPr/>
        </p:nvCxnSpPr>
        <p:spPr>
          <a:xfrm flipV="1">
            <a:off x="6604308" y="3332796"/>
            <a:ext cx="841311" cy="11508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127">
            <a:extLst>
              <a:ext uri="{FF2B5EF4-FFF2-40B4-BE49-F238E27FC236}">
                <a16:creationId xmlns:a16="http://schemas.microsoft.com/office/drawing/2014/main" id="{310D1606-CC94-48E8-9BD6-31CD28EDAB8E}"/>
              </a:ext>
            </a:extLst>
          </p:cNvPr>
          <p:cNvCxnSpPr>
            <a:cxnSpLocks/>
          </p:cNvCxnSpPr>
          <p:nvPr/>
        </p:nvCxnSpPr>
        <p:spPr>
          <a:xfrm>
            <a:off x="10088126" y="1424977"/>
            <a:ext cx="7775" cy="12850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07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Energy </a:t>
            </a:r>
            <a:r>
              <a:rPr lang="de-DE" dirty="0" err="1">
                <a:solidFill>
                  <a:srgbClr val="00B050"/>
                </a:solidFill>
              </a:rPr>
              <a:t>demand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module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4A981A-D87F-494A-A5F5-25E83EC3E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999265"/>
            <a:ext cx="9562322" cy="32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10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Life-</a:t>
            </a:r>
            <a:r>
              <a:rPr lang="de-DE" dirty="0" err="1">
                <a:solidFill>
                  <a:srgbClr val="00B050"/>
                </a:solidFill>
              </a:rPr>
              <a:t>cycle</a:t>
            </a:r>
            <a:r>
              <a:rPr lang="de-DE" dirty="0">
                <a:solidFill>
                  <a:srgbClr val="00B050"/>
                </a:solidFill>
              </a:rPr>
              <a:t>-</a:t>
            </a:r>
            <a:r>
              <a:rPr lang="de-DE" dirty="0" err="1">
                <a:solidFill>
                  <a:srgbClr val="00B050"/>
                </a:solidFill>
              </a:rPr>
              <a:t>assessment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module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A0CBDB-0E0E-4D65-A904-E8247E36B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96" y="1470713"/>
            <a:ext cx="8867668" cy="40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2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Indoor </a:t>
            </a:r>
            <a:r>
              <a:rPr lang="de-DE" dirty="0" err="1">
                <a:solidFill>
                  <a:srgbClr val="00B050"/>
                </a:solidFill>
              </a:rPr>
              <a:t>climate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module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76B2CF-F086-4CC8-872B-072F222FB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07661"/>
            <a:ext cx="9156789" cy="436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91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B050"/>
                </a:solidFill>
              </a:rPr>
              <a:t>Socio-economic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module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FEBDEC-47F4-49AF-9B4A-03A38BA513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323" y="1192562"/>
            <a:ext cx="9457586" cy="484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3DFEEC-1DFF-EA43-93A6-F5C39D6E7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22"/>
            <a:ext cx="10515600" cy="4351338"/>
          </a:xfrm>
        </p:spPr>
        <p:txBody>
          <a:bodyPr/>
          <a:lstStyle/>
          <a:p>
            <a:pPr marL="2520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   EERAdata will </a:t>
            </a:r>
            <a:r>
              <a:rPr lang="de-DE" sz="2400" dirty="0" err="1"/>
              <a:t>operationalises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EEfP</a:t>
            </a:r>
            <a:r>
              <a:rPr lang="de-DE" sz="2400" dirty="0"/>
              <a:t> on a municipal and    </a:t>
            </a:r>
            <a:br>
              <a:rPr lang="de-DE" sz="2400" dirty="0"/>
            </a:br>
            <a:r>
              <a:rPr lang="de-DE" sz="2400" dirty="0"/>
              <a:t>   regional </a:t>
            </a:r>
            <a:r>
              <a:rPr lang="de-DE" sz="2400" dirty="0" err="1"/>
              <a:t>level</a:t>
            </a:r>
            <a:endParaRPr lang="de-DE" sz="2400" dirty="0"/>
          </a:p>
          <a:p>
            <a:pPr marL="2520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  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assesses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multiple </a:t>
            </a:r>
            <a:r>
              <a:rPr lang="de-DE" sz="2400" dirty="0" err="1"/>
              <a:t>benefits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arise</a:t>
            </a:r>
            <a:r>
              <a:rPr lang="de-DE" sz="2400" dirty="0"/>
              <a:t> </a:t>
            </a:r>
            <a:r>
              <a:rPr lang="de-DE" sz="2400" dirty="0" err="1"/>
              <a:t>through</a:t>
            </a:r>
            <a:r>
              <a:rPr lang="de-DE" sz="2400" dirty="0"/>
              <a:t> </a:t>
            </a:r>
            <a:r>
              <a:rPr lang="de-DE" sz="2400" dirty="0" err="1"/>
              <a:t>energy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   </a:t>
            </a:r>
            <a:r>
              <a:rPr lang="de-DE" sz="2400" dirty="0" err="1"/>
              <a:t>efficiency</a:t>
            </a:r>
            <a:r>
              <a:rPr lang="de-DE" sz="2400" dirty="0"/>
              <a:t> </a:t>
            </a:r>
            <a:r>
              <a:rPr lang="de-DE" sz="2400" dirty="0" err="1"/>
              <a:t>measures</a:t>
            </a:r>
            <a:r>
              <a:rPr lang="de-DE" sz="2400" dirty="0"/>
              <a:t> </a:t>
            </a:r>
            <a:r>
              <a:rPr lang="de-DE" sz="2400" dirty="0" err="1"/>
              <a:t>applied</a:t>
            </a:r>
            <a:r>
              <a:rPr lang="de-DE" sz="2400" dirty="0"/>
              <a:t> on </a:t>
            </a:r>
            <a:r>
              <a:rPr lang="de-DE" sz="2400" dirty="0" err="1"/>
              <a:t>single</a:t>
            </a:r>
            <a:r>
              <a:rPr lang="de-DE" sz="2400" dirty="0"/>
              <a:t> </a:t>
            </a:r>
            <a:r>
              <a:rPr lang="de-DE" sz="2400" dirty="0" err="1"/>
              <a:t>buildings</a:t>
            </a:r>
            <a:endParaRPr lang="de-DE" sz="2400" dirty="0"/>
          </a:p>
          <a:p>
            <a:pPr marL="2520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   </a:t>
            </a:r>
            <a:r>
              <a:rPr lang="de-DE" sz="2400" dirty="0" err="1"/>
              <a:t>It</a:t>
            </a:r>
            <a:r>
              <a:rPr lang="de-DE" sz="2400" dirty="0"/>
              <a:t> will </a:t>
            </a:r>
            <a:r>
              <a:rPr lang="de-DE" sz="2400" dirty="0" err="1"/>
              <a:t>create</a:t>
            </a:r>
            <a:r>
              <a:rPr lang="de-DE" sz="2400" dirty="0"/>
              <a:t> a </a:t>
            </a:r>
            <a:r>
              <a:rPr lang="de-DE" sz="2400" dirty="0" err="1"/>
              <a:t>software</a:t>
            </a:r>
            <a:r>
              <a:rPr lang="de-DE" sz="2400" dirty="0"/>
              <a:t> </a:t>
            </a:r>
            <a:r>
              <a:rPr lang="de-DE" sz="2400" dirty="0" err="1"/>
              <a:t>solution</a:t>
            </a:r>
            <a:r>
              <a:rPr lang="de-DE" sz="2400" dirty="0"/>
              <a:t> and </a:t>
            </a:r>
            <a:r>
              <a:rPr lang="de-DE" sz="2400" dirty="0" err="1"/>
              <a:t>related</a:t>
            </a:r>
            <a:r>
              <a:rPr lang="de-DE" sz="2400" dirty="0"/>
              <a:t> </a:t>
            </a:r>
            <a:r>
              <a:rPr lang="de-DE" sz="2400" dirty="0" err="1"/>
              <a:t>database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  </a:t>
            </a:r>
            <a:br>
              <a:rPr lang="de-DE" sz="2400" dirty="0"/>
            </a:br>
            <a:r>
              <a:rPr lang="de-DE" sz="2400" dirty="0"/>
              <a:t>   </a:t>
            </a:r>
            <a:r>
              <a:rPr lang="de-DE" sz="2400" dirty="0" err="1"/>
              <a:t>helps</a:t>
            </a:r>
            <a:r>
              <a:rPr lang="de-DE" sz="2400" dirty="0"/>
              <a:t> </a:t>
            </a:r>
            <a:r>
              <a:rPr lang="de-DE" sz="2400" dirty="0" err="1"/>
              <a:t>municipalities</a:t>
            </a:r>
            <a:r>
              <a:rPr lang="de-DE" sz="2400" dirty="0"/>
              <a:t> and </a:t>
            </a:r>
            <a:r>
              <a:rPr lang="de-DE" sz="2400" dirty="0" err="1"/>
              <a:t>regions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perform </a:t>
            </a:r>
            <a:r>
              <a:rPr lang="de-DE" sz="2400" dirty="0" err="1"/>
              <a:t>these</a:t>
            </a:r>
            <a:r>
              <a:rPr lang="de-DE" sz="2400" dirty="0"/>
              <a:t> </a:t>
            </a:r>
            <a:r>
              <a:rPr lang="de-DE" sz="2400" dirty="0" err="1"/>
              <a:t>assessments</a:t>
            </a:r>
            <a:r>
              <a:rPr lang="de-DE" sz="2400" dirty="0"/>
              <a:t> </a:t>
            </a:r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371B94-DE42-9846-8B46-85563C68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EERAdata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879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Supply-</a:t>
            </a:r>
            <a:r>
              <a:rPr lang="de-DE" dirty="0" err="1">
                <a:solidFill>
                  <a:srgbClr val="00B050"/>
                </a:solidFill>
              </a:rPr>
              <a:t>side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module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85E263E9-817A-4272-B00B-DC837C9AFF01}"/>
              </a:ext>
            </a:extLst>
          </p:cNvPr>
          <p:cNvSpPr txBox="1"/>
          <p:nvPr/>
        </p:nvSpPr>
        <p:spPr>
          <a:xfrm>
            <a:off x="3441031" y="4193334"/>
            <a:ext cx="32147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endParaRPr lang="en-GB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endParaRPr lang="en-GB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endParaRPr lang="en-GB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endParaRPr lang="en-GB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endParaRPr lang="en-GB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CB90F7-4BB4-4E2D-89AE-3B6456E84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27" y="1857085"/>
            <a:ext cx="9935547" cy="35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64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B872F-AFE1-408F-88C8-36AD8643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Tool </a:t>
            </a:r>
            <a:r>
              <a:rPr lang="de-DE" dirty="0" err="1"/>
              <a:t>architecture</a:t>
            </a:r>
            <a:r>
              <a:rPr lang="de-DE" dirty="0"/>
              <a:t> </a:t>
            </a:r>
            <a:endParaRPr lang="en-GB" dirty="0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3744B173-25D9-43C7-9736-D4E5BC3359C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367" y="1578515"/>
            <a:ext cx="6666675" cy="41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43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Interface</a:t>
            </a:r>
            <a:br>
              <a:rPr lang="de-DE" dirty="0"/>
            </a:b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C77DF5A-3B38-49A2-A0B6-3AED5BB97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4" y="1639173"/>
            <a:ext cx="7050517" cy="50085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E2D131D-9932-45EA-B5EB-A8A6A1AB9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646" y="2125014"/>
            <a:ext cx="5328460" cy="380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Interface</a:t>
            </a:r>
            <a:br>
              <a:rPr lang="de-DE" dirty="0"/>
            </a:br>
            <a:r>
              <a:rPr lang="de-DE" dirty="0">
                <a:solidFill>
                  <a:srgbClr val="00B050"/>
                </a:solidFill>
              </a:rPr>
              <a:t>Integration </a:t>
            </a:r>
            <a:r>
              <a:rPr lang="de-DE" dirty="0" err="1">
                <a:solidFill>
                  <a:srgbClr val="00B050"/>
                </a:solidFill>
              </a:rPr>
              <a:t>of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database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F5038F-CC8D-4A0E-A5FF-C73E5C48F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63" y="1757189"/>
            <a:ext cx="6983821" cy="496129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C0EF00E-88DA-4412-9CAE-415D1383A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002" y="1955971"/>
            <a:ext cx="6390259" cy="45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Interface</a:t>
            </a:r>
            <a:br>
              <a:rPr lang="de-DE" dirty="0"/>
            </a:br>
            <a:r>
              <a:rPr lang="de-DE" dirty="0" err="1">
                <a:solidFill>
                  <a:srgbClr val="00B050"/>
                </a:solidFill>
              </a:rPr>
              <a:t>Results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page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4ACB87-8646-44FD-B915-47C79FB2C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23" y="1642055"/>
            <a:ext cx="7287312" cy="51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57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BBE5C6-B7C1-42B6-BF7F-0D9A2880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004"/>
            <a:ext cx="10515600" cy="2898807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u="sng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EERAdata goes public: Introducing the EERAdata Decision Support Tool</a:t>
            </a:r>
            <a:br>
              <a:rPr lang="en-GB" sz="1800" b="1" u="sng" kern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are delighted to invite you to our public webinar on </a:t>
            </a:r>
            <a:r>
              <a:rPr lang="en-GB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June 2, 2021 at 11:00 CEST.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B050"/>
                </a:solidFill>
                <a:latin typeface="Arial" panose="020B0604020202020204" pitchFamily="34" charset="0"/>
              </a:rPr>
              <a:t>Registration link: https://tum-conf.zoom.us/webinar/register/9416183923936/WN_0Ly7DxzJT9qrwD0Fs6f4xw</a:t>
            </a:r>
            <a:endParaRPr lang="de-DE" b="1" dirty="0"/>
          </a:p>
          <a:p>
            <a:pPr marL="0" indent="0" algn="ctr">
              <a:buNone/>
            </a:pPr>
            <a:r>
              <a:rPr lang="en-GB" sz="2000" b="1" u="sng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2000" b="1" u="sng" kern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GB" sz="2000" b="1" u="sng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national training sessions and DST showcase</a:t>
            </a:r>
            <a:br>
              <a:rPr lang="en-GB" sz="2000" b="1" kern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our regional networks in Spain, Denmark and Slovenia</a:t>
            </a:r>
            <a:r>
              <a:rPr lang="en-GB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June 22, 2021</a:t>
            </a:r>
            <a:endParaRPr lang="en-GB" b="1" dirty="0"/>
          </a:p>
          <a:p>
            <a:pPr marL="0" indent="0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b="1" dirty="0"/>
              <a:t>More </a:t>
            </a:r>
            <a:r>
              <a:rPr lang="de-DE" b="1" dirty="0" err="1"/>
              <a:t>information</a:t>
            </a:r>
            <a:r>
              <a:rPr lang="de-DE" b="1" dirty="0"/>
              <a:t>: </a:t>
            </a:r>
          </a:p>
          <a:p>
            <a:pPr marL="0" indent="0" algn="ctr">
              <a:buNone/>
            </a:pPr>
            <a:r>
              <a:rPr lang="de-DE" b="1" dirty="0">
                <a:solidFill>
                  <a:srgbClr val="00B050"/>
                </a:solidFill>
              </a:rPr>
              <a:t>https://eeradata-project.eu/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CB872F-AFE1-408F-88C8-36AD8643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6"/>
            <a:ext cx="10515600" cy="621212"/>
          </a:xfrm>
        </p:spPr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engage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932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B872F-AFE1-408F-88C8-36AD8643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B395AB-DC75-4E5F-95B8-F4276372E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223" y="2830292"/>
            <a:ext cx="6721206" cy="1733845"/>
          </a:xfrm>
        </p:spPr>
        <p:txBody>
          <a:bodyPr/>
          <a:lstStyle/>
          <a:p>
            <a:r>
              <a:rPr lang="de-DE" dirty="0"/>
              <a:t>Contact:</a:t>
            </a:r>
          </a:p>
          <a:p>
            <a:endParaRPr lang="de-DE" dirty="0"/>
          </a:p>
          <a:p>
            <a:r>
              <a:rPr lang="de-DE" dirty="0"/>
              <a:t>Sebastian Botzler</a:t>
            </a:r>
          </a:p>
          <a:p>
            <a:r>
              <a:rPr lang="de-DE" sz="1800" dirty="0"/>
              <a:t>Technical University Munich</a:t>
            </a:r>
          </a:p>
          <a:p>
            <a:r>
              <a:rPr lang="de-DE" sz="1800" dirty="0"/>
              <a:t>botzler@tum.de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6508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94090C7-F96A-42A7-AEFC-EC1CDC145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Energy efficiency is an energy source in its own right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The IEA called energy efficiency the “first fuel” in 2013</a:t>
            </a:r>
            <a:br>
              <a:rPr lang="en-GB" sz="2400" dirty="0"/>
            </a:br>
            <a:r>
              <a:rPr lang="en-GB" sz="24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It showed that energy savings from efficiency measures exceeded the output of every other fuel in 11 IEA countries from 1974-2010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601502"/>
            <a:ext cx="10515600" cy="1090450"/>
          </a:xfrm>
        </p:spPr>
        <p:txBody>
          <a:bodyPr/>
          <a:lstStyle/>
          <a:p>
            <a:r>
              <a:rPr lang="de-DE" sz="3600" dirty="0"/>
              <a:t>Energy Efficiency First </a:t>
            </a:r>
            <a:r>
              <a:rPr lang="de-DE" sz="3600" dirty="0" err="1">
                <a:solidFill>
                  <a:srgbClr val="00B050"/>
                </a:solidFill>
              </a:rPr>
              <a:t>Principle</a:t>
            </a:r>
            <a:r>
              <a:rPr lang="de-DE" sz="3600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78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2CDB565-E4F9-4937-AB70-84BD9C4CB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326"/>
            <a:ext cx="10515600" cy="4113701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GB" sz="2400" dirty="0">
                <a:solidFill>
                  <a:srgbClr val="00AF56"/>
                </a:solidFill>
              </a:rPr>
              <a:t>Is the Energy Efficiency first Principle the right approach?</a:t>
            </a:r>
          </a:p>
          <a:p>
            <a:pPr marL="0" indent="0">
              <a:buNone/>
            </a:pPr>
            <a:endParaRPr lang="de-DE" sz="2400" dirty="0">
              <a:solidFill>
                <a:srgbClr val="00AF56"/>
              </a:solidFill>
            </a:endParaRPr>
          </a:p>
          <a:p>
            <a:pPr marL="0" indent="0">
              <a:buNone/>
            </a:pPr>
            <a:r>
              <a:rPr lang="en-GB" sz="2400" dirty="0"/>
              <a:t>… there is need to gather the evidence on the benefits of EE in ecological and socio-economic terms as well as on its interactions with the broader policy context and energy market</a:t>
            </a:r>
            <a:endParaRPr lang="de-DE" sz="2400" dirty="0">
              <a:solidFill>
                <a:srgbClr val="00AF56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F0229B1-576A-4B10-8D8D-8B535FD9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7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EERAdata 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in a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Nutshell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12C01BB-5638-46B1-8202-0B355CD9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5306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We assist municipalities with the collection of their building stock data from different sources,(merging data) and analysis and assessment of this data by ecological, economical and environmental criteria. 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We’re developing a tool to ease the process of guiding sustainable renovation activities for portfolio managers, city planners and related stakeholders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This results in long-term renovation strategies, focusing on energy efficiency, socio-economic benefits and ecological quality of existing buildings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997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EERAdata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Methodology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9F156BB-36CA-4DDA-A0FC-CA0BD252A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367" y="1747640"/>
            <a:ext cx="5828420" cy="410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4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443422-98A3-4F2D-8DC6-6C3E34E62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sz="2400" dirty="0"/>
              <a:t>Scientific </a:t>
            </a:r>
            <a:r>
              <a:rPr lang="de-DE" sz="2400" dirty="0" err="1"/>
              <a:t>calculation</a:t>
            </a:r>
            <a:r>
              <a:rPr lang="de-DE" sz="2400" dirty="0"/>
              <a:t> </a:t>
            </a:r>
            <a:r>
              <a:rPr lang="de-DE" sz="2400" dirty="0" err="1"/>
              <a:t>methodologies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assess</a:t>
            </a:r>
            <a:r>
              <a:rPr lang="de-DE" sz="2400" dirty="0"/>
              <a:t> EE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economic</a:t>
            </a:r>
            <a:r>
              <a:rPr lang="de-DE" sz="2400" dirty="0"/>
              <a:t>, social and environmental </a:t>
            </a:r>
            <a:r>
              <a:rPr lang="de-DE" sz="2400" dirty="0" err="1"/>
              <a:t>sectors</a:t>
            </a:r>
            <a:endParaRPr lang="de-DE" sz="2400" dirty="0"/>
          </a:p>
          <a:p>
            <a:r>
              <a:rPr lang="de-DE" sz="2400" dirty="0"/>
              <a:t>Parameter and </a:t>
            </a:r>
            <a:r>
              <a:rPr lang="de-DE" sz="2400" dirty="0" err="1"/>
              <a:t>indicator</a:t>
            </a:r>
            <a:r>
              <a:rPr lang="de-DE" sz="2400" dirty="0"/>
              <a:t> </a:t>
            </a:r>
            <a:r>
              <a:rPr lang="de-DE" sz="2400" dirty="0" err="1"/>
              <a:t>list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socio-economic</a:t>
            </a:r>
            <a:r>
              <a:rPr lang="de-DE" sz="2400" dirty="0"/>
              <a:t> and LCA </a:t>
            </a:r>
            <a:r>
              <a:rPr lang="de-DE" sz="2400" dirty="0" err="1"/>
              <a:t>assessment</a:t>
            </a:r>
            <a:endParaRPr lang="de-DE" sz="2400" dirty="0"/>
          </a:p>
          <a:p>
            <a:r>
              <a:rPr lang="de-DE" sz="2400" dirty="0"/>
              <a:t>Semi-</a:t>
            </a:r>
            <a:r>
              <a:rPr lang="de-DE" sz="2400" dirty="0" err="1"/>
              <a:t>automated</a:t>
            </a:r>
            <a:r>
              <a:rPr lang="de-DE" sz="2400" dirty="0"/>
              <a:t> </a:t>
            </a:r>
            <a:r>
              <a:rPr lang="de-DE" sz="2400" dirty="0" err="1"/>
              <a:t>assessment</a:t>
            </a:r>
            <a:r>
              <a:rPr lang="de-DE" sz="2400" dirty="0"/>
              <a:t> </a:t>
            </a:r>
            <a:r>
              <a:rPr lang="de-DE" sz="2400" dirty="0" err="1"/>
              <a:t>tool</a:t>
            </a:r>
            <a:endParaRPr lang="de-DE" sz="2400" dirty="0"/>
          </a:p>
          <a:p>
            <a:r>
              <a:rPr lang="de-DE" sz="2400" dirty="0" err="1"/>
              <a:t>Comprehensive</a:t>
            </a:r>
            <a:r>
              <a:rPr lang="de-DE" sz="2400" dirty="0"/>
              <a:t> </a:t>
            </a:r>
            <a:r>
              <a:rPr lang="de-DE" sz="2400" dirty="0" err="1"/>
              <a:t>database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default</a:t>
            </a:r>
            <a:r>
              <a:rPr lang="de-DE" sz="2400" dirty="0"/>
              <a:t> and </a:t>
            </a:r>
            <a:r>
              <a:rPr lang="de-DE" sz="2400" dirty="0" err="1"/>
              <a:t>proxy</a:t>
            </a:r>
            <a:r>
              <a:rPr lang="de-DE" sz="2400" dirty="0"/>
              <a:t> </a:t>
            </a:r>
            <a:r>
              <a:rPr lang="de-DE" sz="2400" dirty="0" err="1"/>
              <a:t>values</a:t>
            </a:r>
            <a:endParaRPr lang="de-DE" sz="2400" dirty="0"/>
          </a:p>
          <a:p>
            <a:r>
              <a:rPr lang="de-DE" sz="2400" dirty="0" err="1"/>
              <a:t>Implementing</a:t>
            </a:r>
            <a:r>
              <a:rPr lang="de-DE" sz="2400" dirty="0"/>
              <a:t> Guidelines and Long-Term </a:t>
            </a:r>
            <a:r>
              <a:rPr lang="de-DE" sz="2400" dirty="0" err="1"/>
              <a:t>strategies</a:t>
            </a:r>
            <a:endParaRPr lang="en-GB" sz="2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CB872F-AFE1-408F-88C8-36AD8643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Outputs </a:t>
            </a:r>
            <a:r>
              <a:rPr lang="de-DE" dirty="0" err="1"/>
              <a:t>of</a:t>
            </a:r>
            <a:r>
              <a:rPr lang="de-DE" dirty="0"/>
              <a:t> EERAdata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29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EERAdata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Consortium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D86C463-82AD-4E45-B26E-04E175CC3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326"/>
            <a:ext cx="10515600" cy="4113701"/>
          </a:xfrm>
        </p:spPr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B9937F-2B61-4149-BE42-2A31764C0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20909"/>
            <a:ext cx="8782439" cy="27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3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EERAdata 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Implementation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6"/>
          <a:stretch/>
        </p:blipFill>
        <p:spPr>
          <a:xfrm>
            <a:off x="3700253" y="1690688"/>
            <a:ext cx="4537230" cy="4368277"/>
          </a:xfrm>
        </p:spPr>
      </p:pic>
      <p:sp>
        <p:nvSpPr>
          <p:cNvPr id="8" name="Rechteck 7"/>
          <p:cNvSpPr/>
          <p:nvPr/>
        </p:nvSpPr>
        <p:spPr>
          <a:xfrm>
            <a:off x="838200" y="2124883"/>
            <a:ext cx="249752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3 Clusters for Implementation</a:t>
            </a: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Strong Stakeholder network</a:t>
            </a: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Collaboration outside the consortium</a:t>
            </a: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Workshops</a:t>
            </a: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Symbiosis with other projects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1A949A-C85A-472C-9AA6-74DD9F95D756}"/>
              </a:ext>
            </a:extLst>
          </p:cNvPr>
          <p:cNvSpPr txBox="1"/>
          <p:nvPr/>
        </p:nvSpPr>
        <p:spPr>
          <a:xfrm>
            <a:off x="8237483" y="1899095"/>
            <a:ext cx="39488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Partner municipalities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will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participate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to the design of the tool and test its application in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regional pilots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FCD17D-ACAA-4C8F-B98B-A86F044E3695}"/>
              </a:ext>
            </a:extLst>
          </p:cNvPr>
          <p:cNvSpPr txBox="1"/>
          <p:nvPr/>
        </p:nvSpPr>
        <p:spPr>
          <a:xfrm>
            <a:off x="8237483" y="3275554"/>
            <a:ext cx="35819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The pilots will be part of a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wider process of stakeholder engagement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aimed at ensuring the usefulness of the different instruments, their applicability across different geographical and economic contexts, and its adoption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beyond the life-span of the project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863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634F62922B0646996A4F73645A5502" ma:contentTypeVersion="10" ma:contentTypeDescription="Create a new document." ma:contentTypeScope="" ma:versionID="6012a0c1b72e3151ff933b3d53f11274">
  <xsd:schema xmlns:xsd="http://www.w3.org/2001/XMLSchema" xmlns:xs="http://www.w3.org/2001/XMLSchema" xmlns:p="http://schemas.microsoft.com/office/2006/metadata/properties" xmlns:ns2="80a2374f-cfb1-42bb-a805-ba77cb893584" xmlns:ns3="3d0ada35-a3a2-461c-b30f-d5888d57232a" targetNamespace="http://schemas.microsoft.com/office/2006/metadata/properties" ma:root="true" ma:fieldsID="6905ca3dc61ee469cd7316869b682cb4" ns2:_="" ns3:_="">
    <xsd:import namespace="80a2374f-cfb1-42bb-a805-ba77cb893584"/>
    <xsd:import namespace="3d0ada35-a3a2-461c-b30f-d5888d5723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2374f-cfb1-42bb-a805-ba77cb8935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ada35-a3a2-461c-b30f-d5888d57232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74FC0-022C-4E06-87C0-BE217FAADB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946720-ED68-4F62-BC7E-0BB91AEDD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a2374f-cfb1-42bb-a805-ba77cb893584"/>
    <ds:schemaRef ds:uri="3d0ada35-a3a2-461c-b30f-d5888d5723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B6139C-51F4-4B6A-9F49-94E3D50F50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Office PowerPoint</Application>
  <PresentationFormat>Breitbild</PresentationFormat>
  <Paragraphs>157</Paragraphs>
  <Slides>26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Calibri</vt:lpstr>
      <vt:lpstr>Gill Sans MT</vt:lpstr>
      <vt:lpstr>Open Sans</vt:lpstr>
      <vt:lpstr>Verdana</vt:lpstr>
      <vt:lpstr>Wingdings</vt:lpstr>
      <vt:lpstr>Office Theme</vt:lpstr>
      <vt:lpstr>EERAdata DATA-DRIVEN DECISION-SUPPORT TO INCREASE ENERGY EFFICIENCY THROUGH RENOVATION IN EUROPEAN BUILDING STOCK </vt:lpstr>
      <vt:lpstr>EERAdata Project</vt:lpstr>
      <vt:lpstr>Energy Efficiency First Principle </vt:lpstr>
      <vt:lpstr>PowerPoint-Präsentation</vt:lpstr>
      <vt:lpstr>EERAdata in a Nutshell</vt:lpstr>
      <vt:lpstr>EERAdata Methodology</vt:lpstr>
      <vt:lpstr>Outputs of EERAdata</vt:lpstr>
      <vt:lpstr>EERAdata Consortium</vt:lpstr>
      <vt:lpstr>EERAdata Implementation</vt:lpstr>
      <vt:lpstr>EERAdata Integration</vt:lpstr>
      <vt:lpstr>Collecting data </vt:lpstr>
      <vt:lpstr>Data collection support</vt:lpstr>
      <vt:lpstr>Collecting data</vt:lpstr>
      <vt:lpstr>Data gaps and default data</vt:lpstr>
      <vt:lpstr>What do we assess?</vt:lpstr>
      <vt:lpstr>Energy demand module</vt:lpstr>
      <vt:lpstr>Life-cycle-assessment module</vt:lpstr>
      <vt:lpstr>Indoor climate module</vt:lpstr>
      <vt:lpstr>Socio-economic module</vt:lpstr>
      <vt:lpstr>Supply-side module</vt:lpstr>
      <vt:lpstr>Tool architecture </vt:lpstr>
      <vt:lpstr>Interface </vt:lpstr>
      <vt:lpstr>Interface Integration of database</vt:lpstr>
      <vt:lpstr>Interface Results page</vt:lpstr>
      <vt:lpstr>How to engage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QP</dc:creator>
  <cp:lastModifiedBy>gu98sag</cp:lastModifiedBy>
  <cp:revision>49</cp:revision>
  <dcterms:created xsi:type="dcterms:W3CDTF">2019-06-26T11:32:51Z</dcterms:created>
  <dcterms:modified xsi:type="dcterms:W3CDTF">2021-05-06T15:13:25Z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0x010100D2634F62922B0646996A4F73645A5502</vt:lpwstr>
  </property>
</Properties>
</file>