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svg" ContentType="image/sv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76" r:id="rId3"/>
    <p:sldId id="293" r:id="rId4"/>
    <p:sldId id="280" r:id="rId5"/>
    <p:sldId id="292" r:id="rId6"/>
    <p:sldId id="282" r:id="rId7"/>
    <p:sldId id="256" r:id="rId8"/>
    <p:sldId id="267" r:id="rId9"/>
    <p:sldId id="283" r:id="rId10"/>
    <p:sldId id="284" r:id="rId11"/>
    <p:sldId id="286" r:id="rId12"/>
    <p:sldId id="287" r:id="rId13"/>
    <p:sldId id="288" r:id="rId14"/>
    <p:sldId id="289" r:id="rId15"/>
    <p:sldId id="291" r:id="rId16"/>
    <p:sldId id="273"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lo Di Pietro" initials="DDP" lastIdx="1" clrIdx="0">
    <p:extLst>
      <p:ext uri="{19B8F6BF-5375-455C-9EA6-DF929625EA0E}">
        <p15:presenceInfo xmlns:p15="http://schemas.microsoft.com/office/powerpoint/2012/main" xmlns="" userId="Danilo Di Pietro" providerId="None"/>
      </p:ext>
    </p:extLst>
  </p:cmAuthor>
  <p:cmAuthor id="2" name="Chiara Fusari" initials="CF" lastIdx="1" clrIdx="1">
    <p:extLst>
      <p:ext uri="{19B8F6BF-5375-455C-9EA6-DF929625EA0E}">
        <p15:presenceInfo xmlns:p15="http://schemas.microsoft.com/office/powerpoint/2012/main" xmlns="" userId="Chiara Fusa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C66"/>
    <a:srgbClr val="4BAF2B"/>
    <a:srgbClr val="FFFF00"/>
    <a:srgbClr val="FFC000"/>
    <a:srgbClr val="C495D8"/>
    <a:srgbClr val="F2A4D3"/>
    <a:srgbClr val="B2E180"/>
    <a:srgbClr val="B0E181"/>
    <a:srgbClr val="B1E580"/>
    <a:srgbClr val="4B5A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Stile con tema 1 - Color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930" autoAdjust="0"/>
  </p:normalViewPr>
  <p:slideViewPr>
    <p:cSldViewPr snapToGrid="0">
      <p:cViewPr>
        <p:scale>
          <a:sx n="50" d="100"/>
          <a:sy n="50" d="100"/>
        </p:scale>
        <p:origin x="-1140" y="-1254"/>
      </p:cViewPr>
      <p:guideLst>
        <p:guide orient="horz" pos="2160"/>
        <p:guide pos="3840"/>
      </p:guideLst>
    </p:cSldViewPr>
  </p:slideViewPr>
  <p:notesTextViewPr>
    <p:cViewPr>
      <p:scale>
        <a:sx n="1" d="1"/>
        <a:sy n="1" d="1"/>
      </p:scale>
      <p:origin x="0" y="0"/>
    </p:cViewPr>
  </p:notesTextViewPr>
  <p:sorterViewPr>
    <p:cViewPr>
      <p:scale>
        <a:sx n="100" d="100"/>
        <a:sy n="100" d="100"/>
      </p:scale>
      <p:origin x="0" y="-143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126A49F-1D94-43F7-9811-2CE65C4612B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xmlns="" id="{BF92FF03-97CF-42B3-9BA3-728C5B3F84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xmlns="" id="{5BF7170B-46B7-4F97-BE6F-DF5DA69B3B8B}"/>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98083734-6AF4-437F-B1C5-D3C7F5B99DE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CDD13995-8F81-472D-8B70-2FC102EFC1D3}"/>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1519246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67427D5-F5A7-4AF2-9744-8540A10A62A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79887449-8CBF-4BA2-8765-A0D08C52A8B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C7588430-C968-49CB-9AB8-36CABA466DFD}"/>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EF26AF87-90F9-4D0E-9537-D0827941C3E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6217CB30-3939-4A40-BC61-A9F161A807E9}"/>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32460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C5926AAE-1D1E-4DFB-8D9B-5B52F44677C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71044FD4-8A4C-4F41-8E0E-23D2307528F7}"/>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D45E1E64-D0B9-40F4-A056-3AD8A92670F7}"/>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82C046D4-51E3-4093-88E8-3C1033E1C6B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F9608FD4-33C1-45DF-B297-5EECBD0324A7}"/>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3502594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51A0CFC9-7177-42D7-9718-40B56993741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D1A2AA4D-51C6-430D-8EDF-7B86789B15D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34EC2D63-C27C-45EB-AB13-F550775D589C}"/>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4F045B6C-CF83-43F2-B5C0-352065CF1E2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DD9BE225-F395-4D1B-BF4E-D9AE1819EABE}"/>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3990820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AF68DBB-634E-4BCB-B20D-D9A837AE4FE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0252703A-CA87-4983-9FDA-559768C030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xmlns="" id="{D1188EB6-A519-48BD-869B-08FDBB992A2B}"/>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1011E9A3-C017-4EA9-A9A4-3AC47E1BB23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F1B2BD3C-BF49-442C-90B7-68C82817F800}"/>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2780486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B6CD1D95-6B04-44A1-911D-93983BDEFFF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746E1C63-68B6-4243-935D-30CD6C489EC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8C3DA1F2-411C-4860-897A-248E0AB7996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C5CCE96C-A3C2-4671-B3EF-6D0EAD08CE73}"/>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6" name="Segnaposto piè di pagina 5">
            <a:extLst>
              <a:ext uri="{FF2B5EF4-FFF2-40B4-BE49-F238E27FC236}">
                <a16:creationId xmlns:a16="http://schemas.microsoft.com/office/drawing/2014/main" xmlns="" id="{4FC355DE-076B-40CC-8D86-901FA4917EE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3646E166-ABB7-4F18-BD03-F271EE54C3FD}"/>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79949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5069EBB-C23D-4A05-977F-CA951D90F4A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FF79606B-EC0D-4361-8E5A-08A1D96034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xmlns="" id="{C1F804C2-D628-400A-B7E3-DCC92F22FD9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626EF10D-6759-4BB3-AB30-9137624E13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xmlns="" id="{3FC12F70-2CC7-4C61-951E-510922F2C0D2}"/>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9B556C2A-39BA-4968-A7FF-2F9D02C0B69C}"/>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8" name="Segnaposto piè di pagina 7">
            <a:extLst>
              <a:ext uri="{FF2B5EF4-FFF2-40B4-BE49-F238E27FC236}">
                <a16:creationId xmlns:a16="http://schemas.microsoft.com/office/drawing/2014/main" xmlns="" id="{FFDE5AA6-AADC-4844-9334-5FB2452A842A}"/>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xmlns="" id="{B4AFBEC7-7B5E-4E3B-8691-5AB1351B5668}"/>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2652427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B368189-944D-4802-8CAC-503AFF0CC759}"/>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xmlns="" id="{0578F564-03DF-40DD-8BEB-620B83200C51}"/>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4" name="Segnaposto piè di pagina 3">
            <a:extLst>
              <a:ext uri="{FF2B5EF4-FFF2-40B4-BE49-F238E27FC236}">
                <a16:creationId xmlns:a16="http://schemas.microsoft.com/office/drawing/2014/main" xmlns="" id="{262AA1D7-EEAA-42D1-8255-129FFC98F0B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xmlns="" id="{B59ADDD3-505A-4061-8417-8F10B53B35DB}"/>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4275239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2FAD56F6-E81D-4042-9416-5B33D3F6465D}"/>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3" name="Segnaposto piè di pagina 2">
            <a:extLst>
              <a:ext uri="{FF2B5EF4-FFF2-40B4-BE49-F238E27FC236}">
                <a16:creationId xmlns:a16="http://schemas.microsoft.com/office/drawing/2014/main" xmlns="" id="{CEA13138-4B48-4906-9D2C-5737A355A676}"/>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xmlns="" id="{A90B7886-8855-4A93-9A41-87837DAA1DE7}"/>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919966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369AF11-727A-4E5D-B47A-42C3FCC5095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00040CEA-7657-4619-8405-4A0F4611D7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A34C87AB-7C3E-4A9C-A1BA-5AD30F2B3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599AB979-75AF-4D45-9AE4-C20AA24130FB}"/>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6" name="Segnaposto piè di pagina 5">
            <a:extLst>
              <a:ext uri="{FF2B5EF4-FFF2-40B4-BE49-F238E27FC236}">
                <a16:creationId xmlns:a16="http://schemas.microsoft.com/office/drawing/2014/main" xmlns="" id="{C260BEBF-8D5D-4EC3-BFD0-8370C11A1FC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B60B1B81-8C2A-43A8-A209-E19CC238191D}"/>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1311556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CEE85AA-53F8-4F7D-87C8-F2FAB34F77E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xmlns="" id="{69627FFA-54B4-446C-A071-8A7CDAB8C6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xmlns="" id="{106BDBD1-53AA-42BE-9D91-5D588A3117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72E3A1D5-F02D-422E-875D-6990AF70D9F7}"/>
              </a:ext>
            </a:extLst>
          </p:cNvPr>
          <p:cNvSpPr>
            <a:spLocks noGrp="1"/>
          </p:cNvSpPr>
          <p:nvPr>
            <p:ph type="dt" sz="half" idx="10"/>
          </p:nvPr>
        </p:nvSpPr>
        <p:spPr/>
        <p:txBody>
          <a:bodyPr/>
          <a:lstStyle/>
          <a:p>
            <a:fld id="{A1B90032-9BE1-41AA-969A-15A9C95BE3B6}" type="datetimeFigureOut">
              <a:rPr lang="it-IT" smtClean="0"/>
              <a:pPr/>
              <a:t>14/06/2021</a:t>
            </a:fld>
            <a:endParaRPr lang="it-IT"/>
          </a:p>
        </p:txBody>
      </p:sp>
      <p:sp>
        <p:nvSpPr>
          <p:cNvPr id="6" name="Segnaposto piè di pagina 5">
            <a:extLst>
              <a:ext uri="{FF2B5EF4-FFF2-40B4-BE49-F238E27FC236}">
                <a16:creationId xmlns:a16="http://schemas.microsoft.com/office/drawing/2014/main" xmlns="" id="{656C60A9-281D-4C00-98FE-221128A39B8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935D17CB-BA08-4AEE-8B48-605E984A1D1B}"/>
              </a:ext>
            </a:extLst>
          </p:cNvPr>
          <p:cNvSpPr>
            <a:spLocks noGrp="1"/>
          </p:cNvSpPr>
          <p:nvPr>
            <p:ph type="sldNum" sz="quarter" idx="12"/>
          </p:nvPr>
        </p:nvSpPr>
        <p:spPr/>
        <p:txBody>
          <a:body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24442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DEEAE5F9-2DDD-41D3-8FB6-990D58C505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A13ED657-111E-4757-B7B9-473F8B8932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ED5D48C-A2B8-4A9C-AC96-5627A6B2CF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B90032-9BE1-41AA-969A-15A9C95BE3B6}" type="datetimeFigureOut">
              <a:rPr lang="it-IT" smtClean="0"/>
              <a:pPr/>
              <a:t>14/06/2021</a:t>
            </a:fld>
            <a:endParaRPr lang="it-IT"/>
          </a:p>
        </p:txBody>
      </p:sp>
      <p:sp>
        <p:nvSpPr>
          <p:cNvPr id="5" name="Segnaposto piè di pagina 4">
            <a:extLst>
              <a:ext uri="{FF2B5EF4-FFF2-40B4-BE49-F238E27FC236}">
                <a16:creationId xmlns:a16="http://schemas.microsoft.com/office/drawing/2014/main" xmlns="" id="{8FC36E57-B82A-4FB2-A1B1-9725A1AF3C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xmlns="" id="{D2468E44-E229-40F0-A8EC-1895CADC6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16ED81-26FB-40EB-AB82-4946D831C2C1}" type="slidenum">
              <a:rPr lang="it-IT" smtClean="0"/>
              <a:pPr/>
              <a:t>‹N›</a:t>
            </a:fld>
            <a:endParaRPr lang="it-IT"/>
          </a:p>
        </p:txBody>
      </p:sp>
    </p:spTree>
    <p:extLst>
      <p:ext uri="{BB962C8B-B14F-4D97-AF65-F5344CB8AC3E}">
        <p14:creationId xmlns:p14="http://schemas.microsoft.com/office/powerpoint/2010/main" xmlns="" val="23422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4.png"/><Relationship Id="rId7" Type="http://schemas.openxmlformats.org/officeDocument/2006/relationships/image" Target="../media/image23.jpeg"/><Relationship Id="rId2" Type="http://schemas.openxmlformats.org/officeDocument/2006/relationships/hyperlink" Target="https://www.assist2gether.eu/eng-home" TargetMode="External"/><Relationship Id="rId1" Type="http://schemas.openxmlformats.org/officeDocument/2006/relationships/slideLayout" Target="../slideLayouts/slideLayout1.xml"/><Relationship Id="rId6" Type="http://schemas.microsoft.com/office/2007/relationships/hdphoto" Target="../media/hdphoto8.wdp"/><Relationship Id="rId5" Type="http://schemas.openxmlformats.org/officeDocument/2006/relationships/image" Target="../media/image25.png"/><Relationship Id="rId4" Type="http://schemas.microsoft.com/office/2007/relationships/hdphoto" Target="../media/hdphoto7.wdp"/></Relationships>
</file>

<file path=ppt/slides/_rels/slide1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3.sv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10.wdp"/><Relationship Id="rId7" Type="http://schemas.openxmlformats.org/officeDocument/2006/relationships/hyperlink" Target="http://www.tigerproject.eu/" TargetMode="External"/><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hyperlink" Target="https://www.facebook.com/Tigereu-105493675089220/" TargetMode="External"/><Relationship Id="rId5" Type="http://schemas.openxmlformats.org/officeDocument/2006/relationships/hyperlink" Target="https://www.linkedin.com/company/h2020tiger-project/" TargetMode="External"/><Relationship Id="rId4" Type="http://schemas.openxmlformats.org/officeDocument/2006/relationships/hyperlink" Target="https://twitter.com/tigereu5"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www.provincia.teramo.it/paride"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s://www.italy-croatia.eu/web/jointsecap" TargetMode="External"/><Relationship Id="rId5" Type="http://schemas.openxmlformats.org/officeDocument/2006/relationships/hyperlink" Target="http://www.pattodeisindaciabruzzo.it/"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hyperlink" Target="https://www.aess-modena.it/en/" TargetMode="External"/><Relationship Id="rId3" Type="http://schemas.openxmlformats.org/officeDocument/2006/relationships/image" Target="../media/image9.png"/><Relationship Id="rId7" Type="http://schemas.openxmlformats.org/officeDocument/2006/relationships/image" Target="../media/image7.png"/><Relationship Id="rId12"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12.png"/><Relationship Id="rId5" Type="http://schemas.openxmlformats.org/officeDocument/2006/relationships/image" Target="../media/image10.png"/><Relationship Id="rId15" Type="http://schemas.microsoft.com/office/2007/relationships/hdphoto" Target="../media/hdphoto4.wdp"/><Relationship Id="rId10" Type="http://schemas.openxmlformats.org/officeDocument/2006/relationships/image" Target="../media/image13.svg"/><Relationship Id="rId4" Type="http://schemas.openxmlformats.org/officeDocument/2006/relationships/hyperlink" Target="https://www.aisfor.it/eng-home" TargetMode="External"/><Relationship Id="rId9" Type="http://schemas.openxmlformats.org/officeDocument/2006/relationships/image" Target="../media/image11.png"/><Relationship Id="rId1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microsoft.com/office/2007/relationships/hdphoto" Target="../media/hdphoto6.wdp"/><Relationship Id="rId3" Type="http://schemas.microsoft.com/office/2007/relationships/hdphoto" Target="../media/hdphoto5.wdp"/><Relationship Id="rId7"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8.sv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hyperlink" Target="https://www.aess-modena.it/en/"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0.png"/><Relationship Id="rId4" Type="http://schemas.microsoft.com/office/2007/relationships/hdphoto" Target="../media/hdphoto5.wdp"/><Relationship Id="rId9" Type="http://schemas.microsoft.com/office/2007/relationships/hdphoto" Target="../media/hdphoto4.wdp"/></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microsoft.com/office/2007/relationships/hdphoto" Target="../media/hdphoto4.wdp"/><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hyperlink" Target="https://www.aess-modena.it/en/" TargetMode="External"/><Relationship Id="rId4" Type="http://schemas.microsoft.com/office/2007/relationships/hdphoto" Target="../media/hdphoto5.wdp"/></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agenateramo.it/site/" TargetMode="Externa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18.png"/><Relationship Id="rId4" Type="http://schemas.openxmlformats.org/officeDocument/2006/relationships/hyperlink" Target="https://www.provincia.teramo.it/pari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xmlns="" id="{84C930B3-4B44-4764-9226-8CD9D484F230}"/>
              </a:ext>
            </a:extLst>
          </p:cNvPr>
          <p:cNvSpPr/>
          <p:nvPr/>
        </p:nvSpPr>
        <p:spPr>
          <a:xfrm>
            <a:off x="0" y="2351411"/>
            <a:ext cx="12192000" cy="1880858"/>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xmlns="" id="{33A35201-E9CE-4A72-816A-F0D23CCA283A}"/>
              </a:ext>
            </a:extLst>
          </p:cNvPr>
          <p:cNvSpPr>
            <a:spLocks noGrp="1"/>
          </p:cNvSpPr>
          <p:nvPr>
            <p:ph type="title"/>
          </p:nvPr>
        </p:nvSpPr>
        <p:spPr>
          <a:xfrm>
            <a:off x="838200" y="1223254"/>
            <a:ext cx="10515600" cy="2068586"/>
          </a:xfrm>
        </p:spPr>
        <p:txBody>
          <a:bodyPr>
            <a:normAutofit fontScale="90000"/>
          </a:bodyPr>
          <a:lstStyle/>
          <a:p>
            <a:pPr algn="ctr"/>
            <a:r>
              <a:rPr lang="en-GB" sz="1800" b="1" cap="small" dirty="0">
                <a:effectLst/>
                <a:latin typeface="Amasis MT Pro" panose="02040504050005020304" pitchFamily="18" charset="0"/>
                <a:ea typeface="Times New Roman" panose="02020603050405020304" pitchFamily="18" charset="0"/>
              </a:rPr>
              <a:t/>
            </a:r>
            <a:br>
              <a:rPr lang="en-GB" sz="1800" b="1" cap="small" dirty="0">
                <a:effectLst/>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US" sz="2700" b="1" i="0" dirty="0">
                <a:solidFill>
                  <a:srgbClr val="2C363A"/>
                </a:solidFill>
                <a:effectLst/>
                <a:latin typeface="Amasis MT Pro" panose="02040504050005020304" pitchFamily="18" charset="0"/>
              </a:rPr>
              <a:t>Covenant of Mayors Investment Forum – Energy Efficiency Finance Market Place</a:t>
            </a:r>
            <a:br>
              <a:rPr lang="en-US" sz="2700" b="1" i="0" dirty="0">
                <a:solidFill>
                  <a:srgbClr val="2C363A"/>
                </a:solidFill>
                <a:effectLst/>
                <a:latin typeface="Amasis MT Pro" panose="02040504050005020304" pitchFamily="18" charset="0"/>
              </a:rPr>
            </a:br>
            <a:r>
              <a:rPr lang="en-US" sz="2700" b="1" i="0" dirty="0">
                <a:solidFill>
                  <a:srgbClr val="22201D"/>
                </a:solidFill>
                <a:effectLst/>
                <a:latin typeface="Amasis MT Pro" panose="02040504050005020304" pitchFamily="18" charset="0"/>
              </a:rPr>
              <a:t>Renovation Wave: Boosting investments in Home Renovation</a:t>
            </a:r>
            <a:r>
              <a:rPr lang="en-US" sz="2700" b="1" i="0" dirty="0">
                <a:solidFill>
                  <a:srgbClr val="2C363A"/>
                </a:solidFill>
                <a:effectLst/>
                <a:latin typeface="Amasis MT Pro" panose="02040504050005020304" pitchFamily="18" charset="0"/>
              </a:rPr>
              <a:t/>
            </a:r>
            <a:br>
              <a:rPr lang="en-US" sz="2700" b="1" i="0" dirty="0">
                <a:solidFill>
                  <a:srgbClr val="2C363A"/>
                </a:solidFill>
                <a:effectLst/>
                <a:latin typeface="Amasis MT Pro" panose="02040504050005020304" pitchFamily="18" charset="0"/>
              </a:rPr>
            </a:br>
            <a:r>
              <a:rPr lang="en-US" sz="2700" b="1" i="0" dirty="0">
                <a:solidFill>
                  <a:srgbClr val="2C363A"/>
                </a:solidFill>
                <a:effectLst/>
                <a:latin typeface="Amasis MT Pro" panose="02040504050005020304" pitchFamily="18" charset="0"/>
              </a:rPr>
              <a:t/>
            </a:r>
            <a:br>
              <a:rPr lang="en-US" sz="2700" b="1" i="0" dirty="0">
                <a:solidFill>
                  <a:srgbClr val="2C363A"/>
                </a:solidFill>
                <a:effectLst/>
                <a:latin typeface="Amasis MT Pro" panose="02040504050005020304" pitchFamily="18" charset="0"/>
              </a:rPr>
            </a:br>
            <a:r>
              <a:rPr lang="en-US" sz="2700" b="1" i="0" dirty="0">
                <a:solidFill>
                  <a:srgbClr val="2C363A"/>
                </a:solidFill>
                <a:effectLst/>
                <a:latin typeface="Amasis MT Pro" panose="02040504050005020304" pitchFamily="18" charset="0"/>
              </a:rPr>
              <a:t>June, 16</a:t>
            </a:r>
            <a:r>
              <a:rPr lang="en-US" sz="2700" b="1" i="0" baseline="30000" dirty="0">
                <a:solidFill>
                  <a:srgbClr val="2C363A"/>
                </a:solidFill>
                <a:effectLst/>
                <a:latin typeface="Amasis MT Pro" panose="02040504050005020304" pitchFamily="18" charset="0"/>
              </a:rPr>
              <a:t>th </a:t>
            </a:r>
            <a:r>
              <a:rPr lang="en-US" sz="2700" b="1" i="0" dirty="0">
                <a:solidFill>
                  <a:srgbClr val="2C363A"/>
                </a:solidFill>
                <a:effectLst/>
                <a:latin typeface="Amasis MT Pro" panose="02040504050005020304" pitchFamily="18" charset="0"/>
              </a:rPr>
              <a:t>2021 - 11:00</a:t>
            </a:r>
            <a:r>
              <a:rPr lang="it-IT" sz="1100" dirty="0">
                <a:latin typeface="Amasis MT Pro" panose="02040504050005020304" pitchFamily="18" charset="0"/>
              </a:rPr>
              <a:t/>
            </a:r>
            <a:br>
              <a:rPr lang="it-IT" sz="1100" dirty="0">
                <a:latin typeface="Amasis MT Pro" panose="020405040500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3600" b="1" cap="small" dirty="0">
                <a:latin typeface="Amasis MT Pro" panose="02040504050005020304" pitchFamily="18" charset="0"/>
                <a:ea typeface="Times New Roman" panose="02020603050405020304" pitchFamily="18" charset="0"/>
              </a:rPr>
              <a:t>TIGER </a:t>
            </a:r>
            <a:r>
              <a:rPr lang="en-GB" sz="3600" b="1" cap="small" dirty="0">
                <a:effectLst/>
                <a:latin typeface="Amasis MT Pro" panose="02040504050005020304" pitchFamily="18" charset="0"/>
                <a:ea typeface="Times New Roman" panose="02020603050405020304" pitchFamily="18" charset="0"/>
              </a:rPr>
              <a:t/>
            </a:r>
            <a:br>
              <a:rPr lang="en-GB" sz="3600" b="1" cap="small" dirty="0">
                <a:effectLst/>
                <a:latin typeface="Amasis MT Pro" panose="02040504050005020304" pitchFamily="18" charset="0"/>
                <a:ea typeface="Times New Roman" panose="02020603050405020304" pitchFamily="18" charset="0"/>
              </a:rPr>
            </a:br>
            <a:r>
              <a:rPr lang="en-GB" sz="3600" b="1" cap="small" dirty="0">
                <a:effectLst/>
                <a:latin typeface="Amasis MT Pro" panose="02040504050005020304" pitchFamily="18" charset="0"/>
                <a:ea typeface="Times New Roman" panose="02020603050405020304" pitchFamily="18" charset="0"/>
              </a:rPr>
              <a:t>Triggered Investments in Grouping of buildings for Energy Renovation</a:t>
            </a:r>
            <a:br>
              <a:rPr lang="en-GB" sz="3600" b="1" cap="small" dirty="0">
                <a:effectLst/>
                <a:latin typeface="Amasis MT Pro" panose="02040504050005020304" pitchFamily="18" charset="0"/>
                <a:ea typeface="Times New Roman" panose="02020603050405020304" pitchFamily="18" charset="0"/>
              </a:rPr>
            </a:br>
            <a:r>
              <a:rPr lang="en-GB" sz="3600" b="1" cap="small" dirty="0">
                <a:effectLst/>
                <a:latin typeface="Amasis MT Pro" panose="02040504050005020304" pitchFamily="18" charset="0"/>
                <a:ea typeface="Times New Roman" panose="02020603050405020304" pitchFamily="18" charset="0"/>
              </a:rPr>
              <a:t/>
            </a:r>
            <a:br>
              <a:rPr lang="en-GB" sz="3600" b="1" cap="small" dirty="0">
                <a:effectLst/>
                <a:latin typeface="Amasis MT Pro" panose="02040504050005020304" pitchFamily="18" charset="0"/>
                <a:ea typeface="Times New Roman" panose="02020603050405020304" pitchFamily="18" charset="0"/>
              </a:rPr>
            </a:br>
            <a:r>
              <a:rPr lang="en-GB" sz="1800" b="1" cap="small" dirty="0">
                <a:effectLst/>
                <a:latin typeface="Amasis MT Pro" panose="02040504050005020304" pitchFamily="18" charset="0"/>
                <a:ea typeface="Times New Roman" panose="02020603050405020304" pitchFamily="18" charset="0"/>
              </a:rPr>
              <a:t/>
            </a:r>
            <a:br>
              <a:rPr lang="en-GB" sz="1800" b="1" cap="small" dirty="0">
                <a:effectLst/>
                <a:latin typeface="Amasis MT Pro" panose="02040504050005020304" pitchFamily="18" charset="0"/>
                <a:ea typeface="Times New Roman" panose="02020603050405020304" pitchFamily="18" charset="0"/>
              </a:rPr>
            </a:br>
            <a:r>
              <a:rPr lang="it-IT" sz="1800" dirty="0">
                <a:effectLst/>
                <a:latin typeface="Amasis MT Pro" panose="02040504050005020304" pitchFamily="18" charset="0"/>
                <a:ea typeface="Times New Roman" panose="02020603050405020304" pitchFamily="18" charset="0"/>
              </a:rPr>
              <a:t/>
            </a:r>
            <a:br>
              <a:rPr lang="it-IT" sz="1800" dirty="0">
                <a:effectLst/>
                <a:latin typeface="Amasis MT Pro" panose="02040504050005020304" pitchFamily="18" charset="0"/>
                <a:ea typeface="Times New Roman" panose="02020603050405020304" pitchFamily="18" charset="0"/>
              </a:rPr>
            </a:br>
            <a:endParaRPr lang="it-IT" dirty="0">
              <a:latin typeface="Amasis MT Pro" panose="02040504050005020304" pitchFamily="18" charset="0"/>
            </a:endParaRPr>
          </a:p>
        </p:txBody>
      </p:sp>
      <p:sp>
        <p:nvSpPr>
          <p:cNvPr id="3" name="Segnaposto contenuto 2">
            <a:extLst>
              <a:ext uri="{FF2B5EF4-FFF2-40B4-BE49-F238E27FC236}">
                <a16:creationId xmlns:a16="http://schemas.microsoft.com/office/drawing/2014/main" xmlns="" id="{4CC218D2-F554-44B3-82EE-A600CBB4B01A}"/>
              </a:ext>
            </a:extLst>
          </p:cNvPr>
          <p:cNvSpPr>
            <a:spLocks noGrp="1"/>
          </p:cNvSpPr>
          <p:nvPr>
            <p:ph idx="1"/>
          </p:nvPr>
        </p:nvSpPr>
        <p:spPr>
          <a:xfrm>
            <a:off x="2885786" y="5165447"/>
            <a:ext cx="6207414" cy="1321267"/>
          </a:xfrm>
        </p:spPr>
        <p:txBody>
          <a:bodyPr>
            <a:normAutofit/>
          </a:bodyPr>
          <a:lstStyle/>
          <a:p>
            <a:pPr marL="0" indent="0" algn="ctr">
              <a:buNone/>
            </a:pPr>
            <a:r>
              <a:rPr lang="it-IT" dirty="0">
                <a:latin typeface="Amasis MT Pro" panose="02040504050005020304" pitchFamily="18" charset="0"/>
              </a:rPr>
              <a:t>ABRUZZO REGION			</a:t>
            </a:r>
          </a:p>
          <a:p>
            <a:pPr marL="0" indent="0" algn="ctr">
              <a:buNone/>
            </a:pPr>
            <a:r>
              <a:rPr lang="it-IT" dirty="0">
                <a:latin typeface="Amasis MT Pro" panose="02040504050005020304" pitchFamily="18" charset="0"/>
              </a:rPr>
              <a:t>	Danilo Di Pietro (AGENA)</a:t>
            </a:r>
          </a:p>
          <a:p>
            <a:pPr marL="0" indent="0" algn="ctr">
              <a:buNone/>
            </a:pPr>
            <a:endParaRPr lang="it-IT" dirty="0">
              <a:latin typeface="Amasis MT Pro" panose="02040504050005020304" pitchFamily="18" charset="0"/>
            </a:endParaRPr>
          </a:p>
        </p:txBody>
      </p:sp>
      <p:pic>
        <p:nvPicPr>
          <p:cNvPr id="1026" name="Picture 2" descr="logo Regione Abruzzo">
            <a:extLst>
              <a:ext uri="{FF2B5EF4-FFF2-40B4-BE49-F238E27FC236}">
                <a16:creationId xmlns:a16="http://schemas.microsoft.com/office/drawing/2014/main" xmlns="" id="{A5BDA2BE-565A-40BA-9701-70C726E090D9}"/>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65876" y="4391510"/>
            <a:ext cx="1619910" cy="2295721"/>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Immagine 3">
            <a:extLst>
              <a:ext uri="{FF2B5EF4-FFF2-40B4-BE49-F238E27FC236}">
                <a16:creationId xmlns:a16="http://schemas.microsoft.com/office/drawing/2014/main" xmlns="" id="{B4798282-F9C3-4189-9FBE-CA509B679AF1}"/>
              </a:ext>
            </a:extLst>
          </p:cNvPr>
          <p:cNvPicPr>
            <a:picLocks noChangeAspect="1"/>
          </p:cNvPicPr>
          <p:nvPr/>
        </p:nvPicPr>
        <p:blipFill>
          <a:blip r:embed="rId3" cstate="print"/>
          <a:stretch>
            <a:fillRect/>
          </a:stretch>
        </p:blipFill>
        <p:spPr>
          <a:xfrm>
            <a:off x="9256765" y="5348870"/>
            <a:ext cx="2726924" cy="954423"/>
          </a:xfrm>
          <a:prstGeom prst="rect">
            <a:avLst/>
          </a:prstGeom>
        </p:spPr>
      </p:pic>
    </p:spTree>
    <p:extLst>
      <p:ext uri="{BB962C8B-B14F-4D97-AF65-F5344CB8AC3E}">
        <p14:creationId xmlns:p14="http://schemas.microsoft.com/office/powerpoint/2010/main" xmlns="" val="3180276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xmlns="" id="{A75EB16A-ECD1-4681-84B3-F8D1780A158F}"/>
              </a:ext>
            </a:extLst>
          </p:cNvPr>
          <p:cNvSpPr/>
          <p:nvPr/>
        </p:nvSpPr>
        <p:spPr>
          <a:xfrm>
            <a:off x="0" y="0"/>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a:solidFill>
                  <a:schemeClr val="tx1"/>
                </a:solidFill>
                <a:latin typeface="Amasis MT Pro" panose="02040504050005020304" pitchFamily="18" charset="0"/>
              </a:rPr>
              <a:t>BEST </a:t>
            </a:r>
            <a:r>
              <a:rPr lang="it-IT" sz="4400" dirty="0" smtClean="0">
                <a:solidFill>
                  <a:schemeClr val="tx1"/>
                </a:solidFill>
                <a:latin typeface="Amasis MT Pro" panose="02040504050005020304" pitchFamily="18" charset="0"/>
              </a:rPr>
              <a:t>PRACTICE: </a:t>
            </a:r>
            <a:r>
              <a:rPr lang="it-IT" sz="4400" dirty="0">
                <a:solidFill>
                  <a:schemeClr val="tx1"/>
                </a:solidFill>
                <a:latin typeface="Amasis MT Pro" panose="02040504050005020304" pitchFamily="18" charset="0"/>
                <a:hlinkClick r:id="rId2"/>
              </a:rPr>
              <a:t>ASSIST</a:t>
            </a:r>
            <a:endParaRPr lang="it-IT" sz="4400" dirty="0">
              <a:solidFill>
                <a:schemeClr val="tx1"/>
              </a:solidFill>
              <a:latin typeface="Amasis MT Pro" panose="02040504050005020304" pitchFamily="18" charset="0"/>
            </a:endParaRPr>
          </a:p>
        </p:txBody>
      </p:sp>
      <p:pic>
        <p:nvPicPr>
          <p:cNvPr id="8" name="Immagine 7">
            <a:extLst>
              <a:ext uri="{FF2B5EF4-FFF2-40B4-BE49-F238E27FC236}">
                <a16:creationId xmlns:a16="http://schemas.microsoft.com/office/drawing/2014/main" xmlns="" id="{3B40FC89-2B16-4C5C-8F21-5B850A40992C}"/>
              </a:ext>
            </a:extLst>
          </p:cNvPr>
          <p:cNvPicPr>
            <a:picLocks noChangeAspect="1"/>
          </p:cNvPicPr>
          <p:nvPr/>
        </p:nvPicPr>
        <p:blipFill rotWithShape="1">
          <a:blip r:embed="rId3" cstate="print">
            <a:extLst>
              <a:ext uri="{BEBA8EAE-BF5A-486C-A8C5-ECC9F3942E4B}">
                <a14:imgProps xmlns:a14="http://schemas.microsoft.com/office/drawing/2010/main" xmlns="">
                  <a14:imgLayer r:embed="rId4">
                    <a14:imgEffect>
                      <a14:backgroundRemoval t="8203" b="89844" l="9645" r="89848">
                        <a14:foregroundMark x1="55330" y1="10156" x2="53299" y2="8203"/>
                        <a14:foregroundMark x1="65482" y1="60547" x2="66497" y2="62500"/>
                      </a14:backgroundRemoval>
                    </a14:imgEffect>
                  </a14:imgLayer>
                </a14:imgProps>
              </a:ext>
            </a:extLst>
          </a:blip>
          <a:srcRect l="15756" r="27250" b="21006"/>
          <a:stretch/>
        </p:blipFill>
        <p:spPr>
          <a:xfrm flipH="1">
            <a:off x="862098" y="3145807"/>
            <a:ext cx="2011731" cy="3102182"/>
          </a:xfrm>
          <a:prstGeom prst="rect">
            <a:avLst/>
          </a:prstGeom>
        </p:spPr>
      </p:pic>
      <p:pic>
        <p:nvPicPr>
          <p:cNvPr id="15" name="Immagine 14">
            <a:extLst>
              <a:ext uri="{FF2B5EF4-FFF2-40B4-BE49-F238E27FC236}">
                <a16:creationId xmlns:a16="http://schemas.microsoft.com/office/drawing/2014/main" xmlns="" id="{B5F9D5BE-278A-4406-B1A2-C7A77D1D9675}"/>
              </a:ext>
            </a:extLst>
          </p:cNvPr>
          <p:cNvPicPr>
            <a:picLocks noChangeAspect="1"/>
          </p:cNvPicPr>
          <p:nvPr/>
        </p:nvPicPr>
        <p:blipFill>
          <a:blip r:embed="rId5" cstate="print">
            <a:extLst>
              <a:ext uri="{BEBA8EAE-BF5A-486C-A8C5-ECC9F3942E4B}">
                <a14:imgProps xmlns:a14="http://schemas.microsoft.com/office/drawing/2010/main" xmlns="">
                  <a14:imgLayer r:embed="rId6">
                    <a14:imgEffect>
                      <a14:backgroundRemoval t="9732" b="89986" l="5647" r="91059">
                        <a14:foregroundMark x1="66353" y1="52750" x2="66353" y2="52750"/>
                        <a14:foregroundMark x1="50118" y1="58251" x2="50118" y2="58251"/>
                        <a14:foregroundMark x1="59294" y1="66291" x2="59294" y2="66291"/>
                        <a14:foregroundMark x1="82588" y1="50635" x2="82588" y2="50635"/>
                        <a14:foregroundMark x1="69176" y1="10014" x2="69176" y2="10014"/>
                        <a14:foregroundMark x1="91059" y1="19746" x2="91059" y2="19746"/>
                        <a14:foregroundMark x1="59294" y1="29901" x2="59294" y2="29901"/>
                        <a14:foregroundMark x1="55765" y1="29901" x2="55765" y2="29901"/>
                        <a14:foregroundMark x1="54353" y1="28209" x2="54353" y2="28209"/>
                        <a14:foregroundMark x1="54353" y1="28209" x2="54353" y2="28209"/>
                        <a14:foregroundMark x1="61412" y1="75882" x2="61412" y2="75882"/>
                        <a14:foregroundMark x1="50118" y1="78420" x2="50118" y2="78420"/>
                        <a14:foregroundMark x1="33882" y1="78843" x2="33882" y2="78843"/>
                        <a14:foregroundMark x1="9882" y1="79690" x2="9882" y2="79690"/>
                        <a14:foregroundMark x1="5647" y1="80113" x2="5647" y2="80113"/>
                        <a14:foregroundMark x1="77647" y1="79267" x2="77647" y2="79267"/>
                        <a14:foregroundMark x1="90353" y1="78843" x2="90353" y2="78843"/>
                        <a14:foregroundMark x1="23294" y1="13399" x2="23294" y2="13399"/>
                        <a14:foregroundMark x1="11294" y1="41749" x2="11294" y2="41749"/>
                      </a14:backgroundRemoval>
                    </a14:imgEffect>
                  </a14:imgLayer>
                </a14:imgProps>
              </a:ext>
            </a:extLst>
          </a:blip>
          <a:stretch>
            <a:fillRect/>
          </a:stretch>
        </p:blipFill>
        <p:spPr>
          <a:xfrm>
            <a:off x="52234" y="3452609"/>
            <a:ext cx="1074196" cy="1792014"/>
          </a:xfrm>
          <a:prstGeom prst="rect">
            <a:avLst/>
          </a:prstGeom>
        </p:spPr>
      </p:pic>
      <p:sp>
        <p:nvSpPr>
          <p:cNvPr id="11" name="Rettangolo con angoli arrotondati 17">
            <a:extLst>
              <a:ext uri="{FF2B5EF4-FFF2-40B4-BE49-F238E27FC236}">
                <a16:creationId xmlns:a16="http://schemas.microsoft.com/office/drawing/2014/main" xmlns="" id="{739C8443-17E5-49E4-9EAA-3DD57097F429}"/>
              </a:ext>
            </a:extLst>
          </p:cNvPr>
          <p:cNvSpPr/>
          <p:nvPr/>
        </p:nvSpPr>
        <p:spPr>
          <a:xfrm>
            <a:off x="3141957" y="1308058"/>
            <a:ext cx="8780097" cy="2144552"/>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2200" b="1" dirty="0">
                <a:solidFill>
                  <a:srgbClr val="4BAF2B"/>
                </a:solidFill>
                <a:effectLst>
                  <a:outerShdw blurRad="38100" dist="38100" dir="2700000" algn="tl">
                    <a:srgbClr val="000000">
                      <a:alpha val="43137"/>
                    </a:srgbClr>
                  </a:outerShdw>
                </a:effectLst>
                <a:latin typeface="Amasis MT Pro" panose="02040504050005020304" pitchFamily="18" charset="0"/>
              </a:rPr>
              <a:t>ASSIST</a:t>
            </a:r>
            <a:r>
              <a:rPr lang="en-GB" sz="2200" dirty="0">
                <a:solidFill>
                  <a:srgbClr val="000000"/>
                </a:solidFill>
                <a:latin typeface="Amasis MT Pro" panose="02040504050005020304" pitchFamily="18" charset="0"/>
              </a:rPr>
              <a:t> project (H2020 CSA on energy poverty) </a:t>
            </a:r>
          </a:p>
          <a:p>
            <a:pPr algn="ctr">
              <a:lnSpc>
                <a:spcPct val="114000"/>
              </a:lnSpc>
            </a:pPr>
            <a:r>
              <a:rPr lang="en-GB" sz="2200" b="1" dirty="0">
                <a:solidFill>
                  <a:srgbClr val="000000"/>
                </a:solidFill>
                <a:latin typeface="Amasis MT Pro" panose="02040504050005020304" pitchFamily="18" charset="0"/>
              </a:rPr>
              <a:t>AISFOR</a:t>
            </a:r>
            <a:r>
              <a:rPr lang="en-GB" sz="2200" dirty="0">
                <a:solidFill>
                  <a:srgbClr val="000000"/>
                </a:solidFill>
                <a:latin typeface="Amasis MT Pro" panose="02040504050005020304" pitchFamily="18" charset="0"/>
              </a:rPr>
              <a:t> common partner of </a:t>
            </a:r>
            <a:r>
              <a:rPr lang="it-IT" sz="2200" b="1" dirty="0">
                <a:solidFill>
                  <a:schemeClr val="tx1"/>
                </a:solidFill>
                <a:effectLst>
                  <a:outerShdw blurRad="38100" dist="38100" dir="2700000" algn="tl">
                    <a:srgbClr val="000000">
                      <a:alpha val="43137"/>
                    </a:srgbClr>
                  </a:outerShdw>
                </a:effectLst>
                <a:latin typeface="Amasis MT Pro" panose="02040504050005020304" pitchFamily="18" charset="0"/>
              </a:rPr>
              <a:t>Tiger</a:t>
            </a:r>
            <a:r>
              <a:rPr lang="it-IT" sz="2200" dirty="0">
                <a:solidFill>
                  <a:schemeClr val="tx1"/>
                </a:solidFill>
                <a:latin typeface="Amasis MT Pro" panose="02040504050005020304" pitchFamily="18" charset="0"/>
              </a:rPr>
              <a:t> and </a:t>
            </a:r>
            <a:r>
              <a:rPr lang="en-GB" sz="2200" b="1" dirty="0">
                <a:solidFill>
                  <a:srgbClr val="4BAF2B"/>
                </a:solidFill>
                <a:effectLst>
                  <a:outerShdw blurRad="38100" dist="38100" dir="2700000" algn="tl">
                    <a:srgbClr val="000000">
                      <a:alpha val="43137"/>
                    </a:srgbClr>
                  </a:outerShdw>
                </a:effectLst>
                <a:latin typeface="Amasis MT Pro" panose="02040504050005020304" pitchFamily="18" charset="0"/>
              </a:rPr>
              <a:t>ASSIST</a:t>
            </a:r>
            <a:endParaRPr lang="en-GB" sz="2200" b="1" dirty="0">
              <a:solidFill>
                <a:srgbClr val="C00000"/>
              </a:solidFill>
              <a:latin typeface="Amasis MT Pro" panose="02040504050005020304" pitchFamily="18" charset="0"/>
            </a:endParaRPr>
          </a:p>
          <a:p>
            <a:pPr algn="ctr">
              <a:lnSpc>
                <a:spcPct val="114000"/>
              </a:lnSpc>
            </a:pPr>
            <a:r>
              <a:rPr lang="en-US" sz="2200" b="1" dirty="0">
                <a:solidFill>
                  <a:srgbClr val="000000"/>
                </a:solidFill>
                <a:latin typeface="Times New Roman" panose="02020603050405020304" pitchFamily="18" charset="0"/>
              </a:rPr>
              <a:t>AISFOR</a:t>
            </a:r>
            <a:r>
              <a:rPr lang="en-US" sz="2200" dirty="0">
                <a:solidFill>
                  <a:srgbClr val="000000"/>
                </a:solidFill>
                <a:latin typeface="Times New Roman" panose="02020603050405020304" pitchFamily="18" charset="0"/>
              </a:rPr>
              <a:t> trained on energy poverty operators working on the ground in different contexts to provide advice to energy poor / vulnerable consumers (Household Energy Advisors - HEAs).</a:t>
            </a:r>
          </a:p>
        </p:txBody>
      </p:sp>
      <p:sp>
        <p:nvSpPr>
          <p:cNvPr id="13" name="Rettangolo con angoli arrotondati 18">
            <a:extLst>
              <a:ext uri="{FF2B5EF4-FFF2-40B4-BE49-F238E27FC236}">
                <a16:creationId xmlns:a16="http://schemas.microsoft.com/office/drawing/2014/main" xmlns="" id="{297E9E3D-F46F-4301-A19F-946ACFF56A3B}"/>
              </a:ext>
            </a:extLst>
          </p:cNvPr>
          <p:cNvSpPr/>
          <p:nvPr/>
        </p:nvSpPr>
        <p:spPr>
          <a:xfrm>
            <a:off x="3141957" y="3713576"/>
            <a:ext cx="8780096" cy="946106"/>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341438" algn="ctr"/>
            <a:r>
              <a:rPr lang="en-GB" sz="2200" dirty="0">
                <a:solidFill>
                  <a:srgbClr val="000000"/>
                </a:solidFill>
                <a:latin typeface="Amasis MT Pro" panose="02040504050005020304" pitchFamily="18" charset="0"/>
              </a:rPr>
              <a:t>TIGER - </a:t>
            </a:r>
            <a:r>
              <a:rPr lang="en-GB" sz="2200" b="1" dirty="0">
                <a:solidFill>
                  <a:srgbClr val="000000"/>
                </a:solidFill>
                <a:latin typeface="Amasis MT Pro" panose="02040504050005020304" pitchFamily="18" charset="0"/>
              </a:rPr>
              <a:t>Successful engagement and training of operators and householders </a:t>
            </a:r>
            <a:r>
              <a:rPr lang="en-GB" sz="2200" dirty="0">
                <a:solidFill>
                  <a:srgbClr val="000000"/>
                </a:solidFill>
                <a:latin typeface="Amasis MT Pro" panose="02040504050005020304" pitchFamily="18" charset="0"/>
              </a:rPr>
              <a:t>(like in </a:t>
            </a:r>
            <a:r>
              <a:rPr lang="en-GB" sz="2200" b="1" dirty="0">
                <a:solidFill>
                  <a:srgbClr val="4BAF2B"/>
                </a:solidFill>
                <a:effectLst>
                  <a:outerShdw blurRad="38100" dist="38100" dir="2700000" algn="tl">
                    <a:srgbClr val="000000">
                      <a:alpha val="43137"/>
                    </a:srgbClr>
                  </a:outerShdw>
                </a:effectLst>
                <a:latin typeface="Amasis MT Pro" panose="02040504050005020304" pitchFamily="18" charset="0"/>
              </a:rPr>
              <a:t>ASSIST</a:t>
            </a:r>
            <a:r>
              <a:rPr lang="en-GB" sz="2200" dirty="0">
                <a:solidFill>
                  <a:srgbClr val="000000"/>
                </a:solidFill>
                <a:latin typeface="Amasis MT Pro" panose="02040504050005020304" pitchFamily="18" charset="0"/>
              </a:rPr>
              <a:t>)</a:t>
            </a:r>
          </a:p>
        </p:txBody>
      </p:sp>
      <p:pic>
        <p:nvPicPr>
          <p:cNvPr id="16" name="Picture 2" descr="freccette frecce nel centro del bersaglio, gioco di freccette 1179307 Foto  d'archivio"/>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182045" y="3764312"/>
            <a:ext cx="1305907" cy="865873"/>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Rettangolo con angoli arrotondati 16">
            <a:extLst>
              <a:ext uri="{FF2B5EF4-FFF2-40B4-BE49-F238E27FC236}">
                <a16:creationId xmlns:a16="http://schemas.microsoft.com/office/drawing/2014/main" xmlns="" id="{AEC8DB27-AA33-4792-9979-DF1390A864AD}"/>
              </a:ext>
            </a:extLst>
          </p:cNvPr>
          <p:cNvSpPr/>
          <p:nvPr/>
        </p:nvSpPr>
        <p:spPr>
          <a:xfrm>
            <a:off x="3141957" y="4920648"/>
            <a:ext cx="8780096" cy="156754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2200" dirty="0">
                <a:solidFill>
                  <a:srgbClr val="000000"/>
                </a:solidFill>
                <a:latin typeface="Amasis MT Pro" panose="02040504050005020304" pitchFamily="18" charset="0"/>
              </a:rPr>
              <a:t>In TIGER, </a:t>
            </a:r>
            <a:r>
              <a:rPr lang="en-GB" sz="2200" b="1" dirty="0">
                <a:solidFill>
                  <a:srgbClr val="000000"/>
                </a:solidFill>
                <a:latin typeface="Amasis MT Pro" panose="02040504050005020304" pitchFamily="18" charset="0"/>
              </a:rPr>
              <a:t>AISFOR</a:t>
            </a:r>
            <a:r>
              <a:rPr lang="en-GB" sz="2200" dirty="0">
                <a:solidFill>
                  <a:srgbClr val="000000"/>
                </a:solidFill>
                <a:latin typeface="Amasis MT Pro" panose="02040504050005020304" pitchFamily="18" charset="0"/>
              </a:rPr>
              <a:t> supports ATERs in training operators on domestic energy consumption and specifically on energy poverty and to address and engage householders in the refurbishment process</a:t>
            </a:r>
            <a:endParaRPr lang="it-IT" sz="2200" dirty="0">
              <a:latin typeface="Amasis MT Pro" panose="02040504050005020304" pitchFamily="18" charset="0"/>
            </a:endParaRPr>
          </a:p>
        </p:txBody>
      </p:sp>
      <p:sp>
        <p:nvSpPr>
          <p:cNvPr id="7170" name="AutoShape 2" descr="Aisfor Srl - Photos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7171" name="Picture 3"/>
          <p:cNvPicPr>
            <a:picLocks noChangeAspect="1" noChangeArrowheads="1"/>
          </p:cNvPicPr>
          <p:nvPr/>
        </p:nvPicPr>
        <p:blipFill>
          <a:blip r:embed="rId8" cstate="print"/>
          <a:srcRect/>
          <a:stretch>
            <a:fillRect/>
          </a:stretch>
        </p:blipFill>
        <p:spPr bwMode="auto">
          <a:xfrm>
            <a:off x="1162050" y="2385041"/>
            <a:ext cx="1295400" cy="753447"/>
          </a:xfrm>
          <a:prstGeom prst="rect">
            <a:avLst/>
          </a:prstGeom>
          <a:noFill/>
          <a:ln w="9525">
            <a:noFill/>
            <a:miter lim="800000"/>
            <a:headEnd/>
            <a:tailEnd/>
          </a:ln>
        </p:spPr>
      </p:pic>
    </p:spTree>
    <p:extLst>
      <p:ext uri="{BB962C8B-B14F-4D97-AF65-F5344CB8AC3E}">
        <p14:creationId xmlns:p14="http://schemas.microsoft.com/office/powerpoint/2010/main" xmlns="" val="3789812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ttangolo con angoli arrotondati 16">
            <a:extLst>
              <a:ext uri="{FF2B5EF4-FFF2-40B4-BE49-F238E27FC236}">
                <a16:creationId xmlns:a16="http://schemas.microsoft.com/office/drawing/2014/main" xmlns="" id="{C91465D5-224C-4BE0-B480-5FDF51F8BD9A}"/>
              </a:ext>
            </a:extLst>
          </p:cNvPr>
          <p:cNvSpPr/>
          <p:nvPr/>
        </p:nvSpPr>
        <p:spPr>
          <a:xfrm>
            <a:off x="955588" y="3736586"/>
            <a:ext cx="1212574" cy="142411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i="0" u="none" strike="noStrike" baseline="0" dirty="0">
              <a:solidFill>
                <a:srgbClr val="000000"/>
              </a:solidFill>
              <a:latin typeface="Amasis MT Pro" panose="02040504050005020304" pitchFamily="18" charset="0"/>
            </a:endParaRPr>
          </a:p>
          <a:p>
            <a:endParaRPr lang="en-US" sz="1800" b="1" i="0" u="none" strike="noStrike" baseline="0" dirty="0">
              <a:solidFill>
                <a:schemeClr val="tx1"/>
              </a:solidFill>
              <a:latin typeface="Times New Roman" panose="02020603050405020304" pitchFamily="18" charset="0"/>
            </a:endParaRPr>
          </a:p>
        </p:txBody>
      </p:sp>
      <p:sp>
        <p:nvSpPr>
          <p:cNvPr id="15" name="Rettangolo con angoli arrotondati 14">
            <a:extLst>
              <a:ext uri="{FF2B5EF4-FFF2-40B4-BE49-F238E27FC236}">
                <a16:creationId xmlns:a16="http://schemas.microsoft.com/office/drawing/2014/main" xmlns="" id="{6C3E8377-854E-420D-A6A9-806E1BF23EB5}"/>
              </a:ext>
            </a:extLst>
          </p:cNvPr>
          <p:cNvSpPr/>
          <p:nvPr/>
        </p:nvSpPr>
        <p:spPr>
          <a:xfrm>
            <a:off x="921163" y="1548581"/>
            <a:ext cx="1212574" cy="2079501"/>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i="0" u="none" strike="noStrike" baseline="0" dirty="0">
              <a:solidFill>
                <a:srgbClr val="000000"/>
              </a:solidFill>
              <a:latin typeface="Amasis MT Pro" panose="02040504050005020304" pitchFamily="18" charset="0"/>
            </a:endParaRPr>
          </a:p>
          <a:p>
            <a:endParaRPr lang="en-US" sz="1800" b="1" i="0" u="none" strike="noStrike" baseline="0" dirty="0">
              <a:solidFill>
                <a:schemeClr val="tx1"/>
              </a:solidFill>
              <a:latin typeface="Times New Roman" panose="02020603050405020304" pitchFamily="18" charset="0"/>
            </a:endParaRPr>
          </a:p>
        </p:txBody>
      </p:sp>
      <p:sp>
        <p:nvSpPr>
          <p:cNvPr id="8" name="Rettangolo con angoli arrotondati 7">
            <a:extLst>
              <a:ext uri="{FF2B5EF4-FFF2-40B4-BE49-F238E27FC236}">
                <a16:creationId xmlns:a16="http://schemas.microsoft.com/office/drawing/2014/main" xmlns="" id="{A3CDEFDF-64E9-49D5-8CBA-CA7712CB4C36}"/>
              </a:ext>
            </a:extLst>
          </p:cNvPr>
          <p:cNvSpPr/>
          <p:nvPr/>
        </p:nvSpPr>
        <p:spPr>
          <a:xfrm>
            <a:off x="2226365" y="1548581"/>
            <a:ext cx="9380616" cy="2079502"/>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0000"/>
                </a:solidFill>
                <a:latin typeface="Amasis MT Pro" panose="02040504050005020304" pitchFamily="18" charset="0"/>
              </a:rPr>
              <a:t>The COVID-19 crisis has exacerbated energy poverty - deepening pre-existing inequalities and gender inequalities. The lockdown has in fact obliged people to stay home increasing their need for energy services for cooking, running electronic appliances, heating and cooling. Furthermore, while in lockdown, the dwelling and household characteristics matter even more</a:t>
            </a:r>
            <a:endParaRPr lang="it-IT" sz="2200" dirty="0">
              <a:latin typeface="Amasis MT Pro" panose="02040504050005020304" pitchFamily="18" charset="0"/>
            </a:endParaRPr>
          </a:p>
        </p:txBody>
      </p:sp>
      <p:sp>
        <p:nvSpPr>
          <p:cNvPr id="9" name="Rettangolo 8">
            <a:extLst>
              <a:ext uri="{FF2B5EF4-FFF2-40B4-BE49-F238E27FC236}">
                <a16:creationId xmlns:a16="http://schemas.microsoft.com/office/drawing/2014/main" xmlns="" id="{7C0C8DF5-34B2-4215-98FC-EC9C1B97B83E}"/>
              </a:ext>
            </a:extLst>
          </p:cNvPr>
          <p:cNvSpPr/>
          <p:nvPr/>
        </p:nvSpPr>
        <p:spPr>
          <a:xfrm>
            <a:off x="-1" y="6242"/>
            <a:ext cx="12192001" cy="1224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a:solidFill>
                  <a:schemeClr val="tx1"/>
                </a:solidFill>
                <a:latin typeface="Amasis MT Pro" panose="02040504050005020304" pitchFamily="18" charset="0"/>
              </a:rPr>
              <a:t>TIGER and </a:t>
            </a:r>
            <a:r>
              <a:rPr lang="it-IT" sz="4400" dirty="0" smtClean="0">
                <a:solidFill>
                  <a:schemeClr val="tx1"/>
                </a:solidFill>
                <a:latin typeface="Amasis MT Pro" panose="02040504050005020304" pitchFamily="18" charset="0"/>
              </a:rPr>
              <a:t>the </a:t>
            </a:r>
            <a:r>
              <a:rPr lang="it-IT" sz="4400" dirty="0" err="1" smtClean="0">
                <a:solidFill>
                  <a:schemeClr val="tx1"/>
                </a:solidFill>
                <a:latin typeface="Amasis MT Pro" panose="02040504050005020304" pitchFamily="18" charset="0"/>
              </a:rPr>
              <a:t>support</a:t>
            </a:r>
            <a:r>
              <a:rPr lang="it-IT" sz="4400" dirty="0" smtClean="0">
                <a:solidFill>
                  <a:schemeClr val="tx1"/>
                </a:solidFill>
                <a:latin typeface="Amasis MT Pro" panose="02040504050005020304" pitchFamily="18" charset="0"/>
              </a:rPr>
              <a:t> </a:t>
            </a:r>
            <a:r>
              <a:rPr lang="it-IT" sz="4400" dirty="0">
                <a:solidFill>
                  <a:schemeClr val="tx1"/>
                </a:solidFill>
                <a:latin typeface="Amasis MT Pro" panose="02040504050005020304" pitchFamily="18" charset="0"/>
              </a:rPr>
              <a:t>for Energy </a:t>
            </a:r>
            <a:r>
              <a:rPr lang="it-IT" sz="4400" dirty="0" err="1">
                <a:solidFill>
                  <a:schemeClr val="tx1"/>
                </a:solidFill>
                <a:latin typeface="Amasis MT Pro" panose="02040504050005020304" pitchFamily="18" charset="0"/>
              </a:rPr>
              <a:t>Poverty</a:t>
            </a:r>
            <a:r>
              <a:rPr lang="it-IT" sz="4400" dirty="0">
                <a:solidFill>
                  <a:schemeClr val="tx1"/>
                </a:solidFill>
                <a:latin typeface="Amasis MT Pro" panose="02040504050005020304" pitchFamily="18" charset="0"/>
              </a:rPr>
              <a:t> in COVID </a:t>
            </a:r>
            <a:r>
              <a:rPr lang="it-IT" sz="4400" dirty="0" err="1">
                <a:solidFill>
                  <a:schemeClr val="tx1"/>
                </a:solidFill>
                <a:latin typeface="Amasis MT Pro" panose="02040504050005020304" pitchFamily="18" charset="0"/>
              </a:rPr>
              <a:t>period</a:t>
            </a:r>
            <a:endParaRPr lang="it-IT" sz="4400" dirty="0">
              <a:solidFill>
                <a:schemeClr val="tx1"/>
              </a:solidFill>
              <a:latin typeface="Amasis MT Pro" panose="02040504050005020304" pitchFamily="18" charset="0"/>
            </a:endParaRPr>
          </a:p>
        </p:txBody>
      </p:sp>
      <p:pic>
        <p:nvPicPr>
          <p:cNvPr id="10" name="Elemento grafico 9" descr="Covid-19 contorno">
            <a:extLst>
              <a:ext uri="{FF2B5EF4-FFF2-40B4-BE49-F238E27FC236}">
                <a16:creationId xmlns:a16="http://schemas.microsoft.com/office/drawing/2014/main" xmlns="" id="{24FD4F74-1053-43A6-B150-5FA8FFCC4540}"/>
              </a:ext>
            </a:extLst>
          </p:cNvPr>
          <p:cNvPicPr>
            <a:picLocks noChangeAspect="1"/>
          </p:cNvPicPr>
          <p:nvPr/>
        </p:nvPicPr>
        <p:blipFill>
          <a:blip r:embed="rId2" cstate="print">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070250" y="2244439"/>
            <a:ext cx="914400" cy="914400"/>
          </a:xfrm>
          <a:prstGeom prst="rect">
            <a:avLst/>
          </a:prstGeom>
        </p:spPr>
      </p:pic>
      <p:sp>
        <p:nvSpPr>
          <p:cNvPr id="13" name="Rettangolo con angoli arrotondati 12">
            <a:extLst>
              <a:ext uri="{FF2B5EF4-FFF2-40B4-BE49-F238E27FC236}">
                <a16:creationId xmlns:a16="http://schemas.microsoft.com/office/drawing/2014/main" xmlns="" id="{B4867E3C-FC01-436C-AC89-0125D5B539FB}"/>
              </a:ext>
            </a:extLst>
          </p:cNvPr>
          <p:cNvSpPr/>
          <p:nvPr/>
        </p:nvSpPr>
        <p:spPr>
          <a:xfrm>
            <a:off x="2226365" y="3753571"/>
            <a:ext cx="9380616" cy="1390144"/>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rgbClr val="000000"/>
                </a:solidFill>
                <a:latin typeface="Amasis MT Pro" panose="02040504050005020304" pitchFamily="18" charset="0"/>
              </a:rPr>
              <a:t>The TIGER proposal fits perfectly within EU energy (and social) policies and following the COVID-19 crisis is even more necessary to address misfit housing and increase the quality of life. </a:t>
            </a:r>
          </a:p>
        </p:txBody>
      </p:sp>
      <p:sp>
        <p:nvSpPr>
          <p:cNvPr id="25" name="Esplosione: 8 punte 24">
            <a:extLst>
              <a:ext uri="{FF2B5EF4-FFF2-40B4-BE49-F238E27FC236}">
                <a16:creationId xmlns:a16="http://schemas.microsoft.com/office/drawing/2014/main" xmlns="" id="{BCD1B8AB-FF2C-4B24-88D1-AFB169E30AF4}"/>
              </a:ext>
            </a:extLst>
          </p:cNvPr>
          <p:cNvSpPr/>
          <p:nvPr/>
        </p:nvSpPr>
        <p:spPr>
          <a:xfrm>
            <a:off x="6870700" y="4556843"/>
            <a:ext cx="5308599" cy="2301157"/>
          </a:xfrm>
          <a:prstGeom prst="irregularSeal1">
            <a:avLst/>
          </a:prstGeom>
          <a:solidFill>
            <a:srgbClr val="FFC000">
              <a:alpha val="54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it-IT" sz="2500" b="1" dirty="0">
                <a:solidFill>
                  <a:srgbClr val="000000"/>
                </a:solidFill>
                <a:latin typeface="Amasis MT Pro" panose="02040504050005020304" pitchFamily="18" charset="0"/>
              </a:rPr>
              <a:t>TIGER - </a:t>
            </a:r>
            <a:r>
              <a:rPr lang="it-IT" sz="2500" b="1" dirty="0" err="1">
                <a:solidFill>
                  <a:srgbClr val="000000"/>
                </a:solidFill>
                <a:latin typeface="Amasis MT Pro" panose="02040504050005020304" pitchFamily="18" charset="0"/>
              </a:rPr>
              <a:t>empower</a:t>
            </a:r>
            <a:r>
              <a:rPr lang="it-IT" sz="2500" b="1" dirty="0">
                <a:solidFill>
                  <a:srgbClr val="000000"/>
                </a:solidFill>
                <a:latin typeface="Amasis MT Pro" panose="02040504050005020304" pitchFamily="18" charset="0"/>
              </a:rPr>
              <a:t> 20.000 consumers</a:t>
            </a:r>
            <a:endParaRPr lang="it-IT" sz="2500" dirty="0">
              <a:solidFill>
                <a:srgbClr val="000000"/>
              </a:solidFill>
              <a:latin typeface="Amasis MT Pro" panose="02040504050005020304" pitchFamily="18" charset="0"/>
            </a:endParaRPr>
          </a:p>
        </p:txBody>
      </p:sp>
      <p:pic>
        <p:nvPicPr>
          <p:cNvPr id="24" name="Elemento grafico 23" descr="Casa contorno">
            <a:extLst>
              <a:ext uri="{FF2B5EF4-FFF2-40B4-BE49-F238E27FC236}">
                <a16:creationId xmlns:a16="http://schemas.microsoft.com/office/drawing/2014/main" xmlns="" id="{0CC38860-D5A4-41C2-AF88-C10F2F7AECEC}"/>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1125090" y="3948011"/>
            <a:ext cx="914400" cy="914400"/>
          </a:xfrm>
          <a:prstGeom prst="rect">
            <a:avLst/>
          </a:prstGeom>
        </p:spPr>
      </p:pic>
      <p:sp>
        <p:nvSpPr>
          <p:cNvPr id="11" name="Freccia angolare in su 10"/>
          <p:cNvSpPr/>
          <p:nvPr/>
        </p:nvSpPr>
        <p:spPr>
          <a:xfrm rot="5400000">
            <a:off x="4972050" y="4445000"/>
            <a:ext cx="1073150" cy="2546350"/>
          </a:xfrm>
          <a:prstGeom prst="bentUpArrow">
            <a:avLst/>
          </a:prstGeom>
          <a:solidFill>
            <a:srgbClr val="FFCC66"/>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050377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xmlns="" id="{A11DAD45-37D5-4785-A1F2-44F26EF3A201}"/>
              </a:ext>
            </a:extLst>
          </p:cNvPr>
          <p:cNvSpPr/>
          <p:nvPr/>
        </p:nvSpPr>
        <p:spPr>
          <a:xfrm>
            <a:off x="0" y="-2"/>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4400" dirty="0">
                <a:solidFill>
                  <a:schemeClr val="tx1"/>
                </a:solidFill>
                <a:latin typeface="Amasis MT Pro" panose="02040504050005020304" pitchFamily="18" charset="0"/>
              </a:rPr>
              <a:t>TIGER and the </a:t>
            </a:r>
            <a:r>
              <a:rPr lang="it-IT" sz="4400" dirty="0" err="1">
                <a:solidFill>
                  <a:schemeClr val="tx1"/>
                </a:solidFill>
                <a:latin typeface="Amasis MT Pro" panose="02040504050005020304" pitchFamily="18" charset="0"/>
              </a:rPr>
              <a:t>support</a:t>
            </a:r>
            <a:r>
              <a:rPr lang="it-IT" sz="4400" dirty="0">
                <a:solidFill>
                  <a:schemeClr val="tx1"/>
                </a:solidFill>
                <a:latin typeface="Amasis MT Pro" panose="02040504050005020304" pitchFamily="18" charset="0"/>
              </a:rPr>
              <a:t> for </a:t>
            </a:r>
            <a:r>
              <a:rPr lang="it-IT" sz="4400" dirty="0" err="1">
                <a:solidFill>
                  <a:schemeClr val="tx1"/>
                </a:solidFill>
                <a:latin typeface="Amasis MT Pro" panose="02040504050005020304" pitchFamily="18" charset="0"/>
              </a:rPr>
              <a:t>vulnerable</a:t>
            </a:r>
            <a:r>
              <a:rPr lang="it-IT" sz="4400" dirty="0">
                <a:solidFill>
                  <a:schemeClr val="tx1"/>
                </a:solidFill>
                <a:latin typeface="Amasis MT Pro" panose="02040504050005020304" pitchFamily="18" charset="0"/>
              </a:rPr>
              <a:t> </a:t>
            </a:r>
            <a:r>
              <a:rPr lang="it-IT" sz="4400" dirty="0" err="1">
                <a:solidFill>
                  <a:schemeClr val="tx1"/>
                </a:solidFill>
                <a:latin typeface="Amasis MT Pro" panose="02040504050005020304" pitchFamily="18" charset="0"/>
              </a:rPr>
              <a:t>people</a:t>
            </a:r>
            <a:endParaRPr lang="it-IT" sz="4400" dirty="0">
              <a:solidFill>
                <a:schemeClr val="tx1"/>
              </a:solidFill>
              <a:latin typeface="Amasis MT Pro" panose="02040504050005020304" pitchFamily="18" charset="0"/>
            </a:endParaRPr>
          </a:p>
        </p:txBody>
      </p:sp>
      <p:sp>
        <p:nvSpPr>
          <p:cNvPr id="6" name="Rettangolo con angoli arrotondati 5">
            <a:extLst>
              <a:ext uri="{FF2B5EF4-FFF2-40B4-BE49-F238E27FC236}">
                <a16:creationId xmlns:a16="http://schemas.microsoft.com/office/drawing/2014/main" xmlns="" id="{C928E61A-1862-4727-B2A5-2D342E5A94FE}"/>
              </a:ext>
            </a:extLst>
          </p:cNvPr>
          <p:cNvSpPr/>
          <p:nvPr/>
        </p:nvSpPr>
        <p:spPr>
          <a:xfrm>
            <a:off x="4114800" y="1718337"/>
            <a:ext cx="7857916" cy="4684492"/>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sz="2500" b="1" dirty="0">
                <a:solidFill>
                  <a:schemeClr val="tx1"/>
                </a:solidFill>
                <a:latin typeface="Amasis MT Pro" panose="02040504050005020304" pitchFamily="18" charset="0"/>
              </a:rPr>
              <a:t>Building tenants play a key role</a:t>
            </a:r>
            <a:r>
              <a:rPr lang="en-US" sz="2500" dirty="0">
                <a:solidFill>
                  <a:schemeClr val="tx1"/>
                </a:solidFill>
                <a:latin typeface="Amasis MT Pro" panose="02040504050005020304" pitchFamily="18" charset="0"/>
              </a:rPr>
              <a:t>: in charge of proper management of their housing units; </a:t>
            </a:r>
          </a:p>
          <a:p>
            <a:endParaRPr lang="en-US" sz="2500" dirty="0">
              <a:solidFill>
                <a:schemeClr val="tx1"/>
              </a:solidFill>
              <a:latin typeface="Amasis MT Pro" panose="02040504050005020304" pitchFamily="18" charset="0"/>
            </a:endParaRPr>
          </a:p>
          <a:p>
            <a:pPr marL="342900" indent="-342900">
              <a:buFont typeface="Arial" panose="020B0604020202020204" pitchFamily="34" charset="0"/>
              <a:buChar char="•"/>
            </a:pPr>
            <a:r>
              <a:rPr lang="en-US" sz="2500" dirty="0">
                <a:solidFill>
                  <a:schemeClr val="tx1"/>
                </a:solidFill>
                <a:latin typeface="Amasis MT Pro" panose="02040504050005020304" pitchFamily="18" charset="0"/>
              </a:rPr>
              <a:t>Tenants will be involved through </a:t>
            </a:r>
            <a:r>
              <a:rPr lang="en-US" sz="2500" b="1" dirty="0">
                <a:solidFill>
                  <a:schemeClr val="tx1"/>
                </a:solidFill>
                <a:latin typeface="Amasis MT Pro" panose="02040504050005020304" pitchFamily="18" charset="0"/>
              </a:rPr>
              <a:t>small workshops</a:t>
            </a:r>
            <a:r>
              <a:rPr lang="en-US" sz="2500" dirty="0">
                <a:solidFill>
                  <a:schemeClr val="tx1"/>
                </a:solidFill>
                <a:latin typeface="Amasis MT Pro" panose="02040504050005020304" pitchFamily="18" charset="0"/>
              </a:rPr>
              <a:t>, </a:t>
            </a:r>
            <a:r>
              <a:rPr lang="en-US" sz="2500" b="1" dirty="0">
                <a:solidFill>
                  <a:schemeClr val="tx1"/>
                </a:solidFill>
                <a:latin typeface="Amasis MT Pro" panose="02040504050005020304" pitchFamily="18" charset="0"/>
              </a:rPr>
              <a:t>interview</a:t>
            </a:r>
            <a:r>
              <a:rPr lang="en-US" sz="2500" dirty="0">
                <a:solidFill>
                  <a:schemeClr val="tx1"/>
                </a:solidFill>
                <a:latin typeface="Amasis MT Pro" panose="02040504050005020304" pitchFamily="18" charset="0"/>
              </a:rPr>
              <a:t> and </a:t>
            </a:r>
            <a:r>
              <a:rPr lang="en-US" sz="2500" b="1" dirty="0">
                <a:solidFill>
                  <a:schemeClr val="tx1"/>
                </a:solidFill>
                <a:latin typeface="Amasis MT Pro" panose="02040504050005020304" pitchFamily="18" charset="0"/>
              </a:rPr>
              <a:t>social </a:t>
            </a:r>
            <a:r>
              <a:rPr lang="it-IT" sz="2500" b="1" dirty="0">
                <a:solidFill>
                  <a:schemeClr val="tx1"/>
                </a:solidFill>
                <a:latin typeface="Amasis MT Pro" panose="02040504050005020304" pitchFamily="18" charset="0"/>
              </a:rPr>
              <a:t>media</a:t>
            </a:r>
            <a:r>
              <a:rPr lang="it-IT" sz="2500" dirty="0">
                <a:solidFill>
                  <a:schemeClr val="tx1"/>
                </a:solidFill>
                <a:latin typeface="Amasis MT Pro" panose="02040504050005020304" pitchFamily="18" charset="0"/>
              </a:rPr>
              <a:t>;</a:t>
            </a:r>
          </a:p>
          <a:p>
            <a:endParaRPr lang="it-IT" sz="2500" dirty="0">
              <a:solidFill>
                <a:schemeClr val="tx1"/>
              </a:solidFill>
              <a:latin typeface="Amasis MT Pro" panose="02040504050005020304" pitchFamily="18" charset="0"/>
            </a:endParaRPr>
          </a:p>
          <a:p>
            <a:pPr marL="342900" indent="-342900">
              <a:buFont typeface="Arial" panose="020B0604020202020204" pitchFamily="34" charset="0"/>
              <a:buChar char="•"/>
            </a:pPr>
            <a:r>
              <a:rPr lang="en-US" sz="2500" dirty="0">
                <a:solidFill>
                  <a:schemeClr val="tx1"/>
                </a:solidFill>
                <a:latin typeface="Amasis MT Pro" panose="02040504050005020304" pitchFamily="18" charset="0"/>
              </a:rPr>
              <a:t>Tenants will be involved through </a:t>
            </a:r>
            <a:r>
              <a:rPr lang="en-US" sz="2500" dirty="0" smtClean="0">
                <a:solidFill>
                  <a:schemeClr val="tx1"/>
                </a:solidFill>
                <a:latin typeface="Amasis MT Pro" panose="02040504050005020304" pitchFamily="18" charset="0"/>
              </a:rPr>
              <a:t>workshops, </a:t>
            </a:r>
            <a:r>
              <a:rPr lang="en-US" sz="2500" dirty="0">
                <a:solidFill>
                  <a:schemeClr val="tx1"/>
                </a:solidFill>
                <a:latin typeface="Amasis MT Pro" panose="02040504050005020304" pitchFamily="18" charset="0"/>
              </a:rPr>
              <a:t>meetings and </a:t>
            </a:r>
            <a:r>
              <a:rPr lang="en-US" sz="2500" b="1" dirty="0">
                <a:solidFill>
                  <a:schemeClr val="tx1"/>
                </a:solidFill>
                <a:latin typeface="Amasis MT Pro" panose="02040504050005020304" pitchFamily="18" charset="0"/>
              </a:rPr>
              <a:t>training </a:t>
            </a:r>
            <a:r>
              <a:rPr lang="en-US" sz="2500" dirty="0">
                <a:solidFill>
                  <a:schemeClr val="tx1"/>
                </a:solidFill>
                <a:latin typeface="Amasis MT Pro" panose="02040504050005020304" pitchFamily="18" charset="0"/>
              </a:rPr>
              <a:t>to provide tips and solutions to control and contain energy consumption and to ensure </a:t>
            </a:r>
            <a:r>
              <a:rPr lang="en-US" sz="2500" dirty="0" smtClean="0">
                <a:solidFill>
                  <a:schemeClr val="tx1"/>
                </a:solidFill>
                <a:latin typeface="Amasis MT Pro" panose="02040504050005020304" pitchFamily="18" charset="0"/>
              </a:rPr>
              <a:t>proper </a:t>
            </a:r>
            <a:r>
              <a:rPr lang="en-US" sz="2500" dirty="0">
                <a:solidFill>
                  <a:schemeClr val="tx1"/>
                </a:solidFill>
                <a:latin typeface="Amasis MT Pro" panose="02040504050005020304" pitchFamily="18" charset="0"/>
              </a:rPr>
              <a:t>management </a:t>
            </a:r>
            <a:r>
              <a:rPr lang="it-IT" sz="2500" dirty="0" err="1">
                <a:solidFill>
                  <a:schemeClr val="tx1"/>
                </a:solidFill>
                <a:latin typeface="Amasis MT Pro" panose="02040504050005020304" pitchFamily="18" charset="0"/>
              </a:rPr>
              <a:t>of</a:t>
            </a:r>
            <a:r>
              <a:rPr lang="it-IT" sz="2500" dirty="0">
                <a:solidFill>
                  <a:schemeClr val="tx1"/>
                </a:solidFill>
                <a:latin typeface="Amasis MT Pro" panose="02040504050005020304" pitchFamily="18" charset="0"/>
              </a:rPr>
              <a:t> </a:t>
            </a:r>
            <a:r>
              <a:rPr lang="it-IT" sz="2500" dirty="0" err="1" smtClean="0">
                <a:solidFill>
                  <a:schemeClr val="tx1"/>
                </a:solidFill>
                <a:latin typeface="Amasis MT Pro" panose="02040504050005020304" pitchFamily="18" charset="0"/>
              </a:rPr>
              <a:t>tenants</a:t>
            </a:r>
            <a:r>
              <a:rPr lang="it-IT" sz="2500" dirty="0" smtClean="0">
                <a:solidFill>
                  <a:schemeClr val="tx1"/>
                </a:solidFill>
                <a:latin typeface="Amasis MT Pro" panose="02040504050005020304" pitchFamily="18" charset="0"/>
              </a:rPr>
              <a:t> </a:t>
            </a:r>
            <a:r>
              <a:rPr lang="it-IT" sz="2500" dirty="0" err="1" smtClean="0">
                <a:solidFill>
                  <a:schemeClr val="tx1"/>
                </a:solidFill>
                <a:latin typeface="Amasis MT Pro" panose="02040504050005020304" pitchFamily="18" charset="0"/>
              </a:rPr>
              <a:t>homes</a:t>
            </a:r>
            <a:r>
              <a:rPr lang="it-IT" sz="2500" dirty="0">
                <a:solidFill>
                  <a:schemeClr val="tx1"/>
                </a:solidFill>
                <a:latin typeface="Amasis MT Pro" panose="02040504050005020304" pitchFamily="18" charset="0"/>
              </a:rPr>
              <a:t>. </a:t>
            </a:r>
          </a:p>
        </p:txBody>
      </p:sp>
      <p:sp>
        <p:nvSpPr>
          <p:cNvPr id="11" name="Titolo 1">
            <a:extLst>
              <a:ext uri="{FF2B5EF4-FFF2-40B4-BE49-F238E27FC236}">
                <a16:creationId xmlns:a16="http://schemas.microsoft.com/office/drawing/2014/main" xmlns="" id="{3580B0EA-0C74-4062-8C40-ED2B1CA29A4B}"/>
              </a:ext>
            </a:extLst>
          </p:cNvPr>
          <p:cNvSpPr txBox="1">
            <a:spLocks/>
          </p:cNvSpPr>
          <p:nvPr/>
        </p:nvSpPr>
        <p:spPr>
          <a:xfrm>
            <a:off x="729636" y="-314851"/>
            <a:ext cx="11040978"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it-IT" sz="4400" dirty="0">
              <a:latin typeface="Amasis MT Pro" panose="02040504050005020304" pitchFamily="18" charset="0"/>
            </a:endParaRPr>
          </a:p>
        </p:txBody>
      </p:sp>
      <p:pic>
        <p:nvPicPr>
          <p:cNvPr id="3" name="Immagine 2" descr="Immagine che contiene erba, esterni, cielo, mammifero&#10;&#10;Descrizione generata automaticamente">
            <a:extLst>
              <a:ext uri="{FF2B5EF4-FFF2-40B4-BE49-F238E27FC236}">
                <a16:creationId xmlns:a16="http://schemas.microsoft.com/office/drawing/2014/main" xmlns="" id="{F8264F99-EA72-4739-83A5-8515BEB268DF}"/>
              </a:ext>
            </a:extLst>
          </p:cNvPr>
          <p:cNvPicPr>
            <a:picLocks noChangeAspect="1"/>
          </p:cNvPicPr>
          <p:nvPr/>
        </p:nvPicPr>
        <p:blipFill>
          <a:blip r:embed="rId2" cstate="print">
            <a:extLst>
              <a:ext uri="{BEBA8EAE-BF5A-486C-A8C5-ECC9F3942E4B}">
                <a14:imgProps xmlns:a14="http://schemas.microsoft.com/office/drawing/2010/main" xmlns="">
                  <a14:imgLayer r:embed="rId3">
                    <a14:imgEffect>
                      <a14:backgroundRemoval t="2840" b="98783" l="9961" r="90430">
                        <a14:foregroundMark x1="44727" y1="91278" x2="44727" y2="91278"/>
                        <a14:foregroundMark x1="44727" y1="91278" x2="44727" y2="96957"/>
                        <a14:foregroundMark x1="43555" y1="93306" x2="42969" y2="95335"/>
                        <a14:foregroundMark x1="42969" y1="95335" x2="42969" y2="98783"/>
                        <a14:foregroundMark x1="42969" y1="98783" x2="42969" y2="98783"/>
                        <a14:foregroundMark x1="42969" y1="98783" x2="42969" y2="98783"/>
                        <a14:foregroundMark x1="42969" y1="98783" x2="42969" y2="98783"/>
                        <a14:foregroundMark x1="42969" y1="98783" x2="42969" y2="98783"/>
                        <a14:foregroundMark x1="33594" y1="6897" x2="33594" y2="6897"/>
                        <a14:foregroundMark x1="35938" y1="5477" x2="35938" y2="5477"/>
                        <a14:foregroundMark x1="37109" y1="4462" x2="37109" y2="4462"/>
                        <a14:foregroundMark x1="37109" y1="2840" x2="37109" y2="2840"/>
                        <a14:foregroundMark x1="28125" y1="9331" x2="28125" y2="9331"/>
                        <a14:foregroundMark x1="76953" y1="58824" x2="76953" y2="58824"/>
                        <a14:foregroundMark x1="75586" y1="56389" x2="75586" y2="56389"/>
                        <a14:foregroundMark x1="75586" y1="56389" x2="75586" y2="56389"/>
                        <a14:foregroundMark x1="80890" y1="81947" x2="82617" y2="88844"/>
                        <a14:foregroundMark x1="80078" y1="78702" x2="80890" y2="81947"/>
                        <a14:foregroundMark x1="82617" y1="88844" x2="90430" y2="93306"/>
                        <a14:foregroundMark x1="59961" y1="89047" x2="59961" y2="89047"/>
                        <a14:foregroundMark x1="61523" y1="90872" x2="62109" y2="94929"/>
                        <a14:foregroundMark x1="62109" y1="93306" x2="60742" y2="93306"/>
                        <a14:foregroundMark x1="57227" y1="94523" x2="57227" y2="94523"/>
                        <a14:foregroundMark x1="49805" y1="94726" x2="49805" y2="94726"/>
                        <a14:foregroundMark x1="74023" y1="91075" x2="74023" y2="91075"/>
                        <a14:foregroundMark x1="71289" y1="87627" x2="71289" y2="87627"/>
                        <a14:foregroundMark x1="72656" y1="93103" x2="72656" y2="93103"/>
                        <a14:foregroundMark x1="57813" y1="90467" x2="57813" y2="90467"/>
                        <a14:foregroundMark x1="56641" y1="94118" x2="56641" y2="94118"/>
                        <a14:foregroundMark x1="42773" y1="9533" x2="42773" y2="9533"/>
                        <a14:backgroundMark x1="56055" y1="76065" x2="56055" y2="76065"/>
                        <a14:backgroundMark x1="89844" y1="97566" x2="89844" y2="97566"/>
                        <a14:backgroundMark x1="76563" y1="70385" x2="76563" y2="70385"/>
                        <a14:backgroundMark x1="76563" y1="74239" x2="76563" y2="74239"/>
                        <a14:backgroundMark x1="76953" y1="75456" x2="76953" y2="75456"/>
                        <a14:backgroundMark x1="76563" y1="77890" x2="76563" y2="77890"/>
                        <a14:backgroundMark x1="77539" y1="81947" x2="77539" y2="81947"/>
                        <a14:backgroundMark x1="75977" y1="79716" x2="75977" y2="79716"/>
                        <a14:backgroundMark x1="77539" y1="83164" x2="77539" y2="83164"/>
                        <a14:backgroundMark x1="78320" y1="85801" x2="78320" y2="85801"/>
                        <a14:backgroundMark x1="78320" y1="88235" x2="78320" y2="88235"/>
                        <a14:backgroundMark x1="78320" y1="91684" x2="78320" y2="91684"/>
                        <a14:backgroundMark x1="78320" y1="95335" x2="78320" y2="95335"/>
                        <a14:backgroundMark x1="78320" y1="95335" x2="78320" y2="95335"/>
                      </a14:backgroundRemoval>
                    </a14:imgEffect>
                  </a14:imgLayer>
                </a14:imgProps>
              </a:ext>
              <a:ext uri="{28A0092B-C50C-407E-A947-70E740481C1C}">
                <a14:useLocalDpi xmlns:a14="http://schemas.microsoft.com/office/drawing/2010/main" xmlns="" val="0"/>
              </a:ext>
            </a:extLst>
          </a:blip>
          <a:stretch>
            <a:fillRect/>
          </a:stretch>
        </p:blipFill>
        <p:spPr>
          <a:xfrm>
            <a:off x="-762000" y="2162175"/>
            <a:ext cx="4876800" cy="4695825"/>
          </a:xfrm>
          <a:prstGeom prst="rect">
            <a:avLst/>
          </a:prstGeom>
        </p:spPr>
      </p:pic>
    </p:spTree>
    <p:extLst>
      <p:ext uri="{BB962C8B-B14F-4D97-AF65-F5344CB8AC3E}">
        <p14:creationId xmlns:p14="http://schemas.microsoft.com/office/powerpoint/2010/main" xmlns="" val="4194740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con angoli arrotondati 6">
            <a:extLst>
              <a:ext uri="{FF2B5EF4-FFF2-40B4-BE49-F238E27FC236}">
                <a16:creationId xmlns:a16="http://schemas.microsoft.com/office/drawing/2014/main" xmlns="" id="{3E343910-14A6-46F2-B886-9C5543DCD112}"/>
              </a:ext>
            </a:extLst>
          </p:cNvPr>
          <p:cNvSpPr/>
          <p:nvPr/>
        </p:nvSpPr>
        <p:spPr>
          <a:xfrm>
            <a:off x="3712029" y="1275209"/>
            <a:ext cx="8089900" cy="1217267"/>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500" dirty="0">
                <a:solidFill>
                  <a:schemeClr val="tx1"/>
                </a:solidFill>
                <a:latin typeface="Amasis MT Pro" panose="02040504050005020304" pitchFamily="18" charset="0"/>
                <a:ea typeface="Times New Roman" panose="02020603050405020304" pitchFamily="18" charset="0"/>
              </a:rPr>
              <a:t>Provide operators with needed competencies and skills to properly communicate with householders in an easy-to-understand and not technical language</a:t>
            </a:r>
            <a:endParaRPr lang="it-IT" sz="2500" dirty="0">
              <a:solidFill>
                <a:schemeClr val="tx1"/>
              </a:solidFill>
              <a:latin typeface="Amasis MT Pro" panose="02040504050005020304" pitchFamily="18" charset="0"/>
              <a:ea typeface="Times New Roman" panose="02020603050405020304" pitchFamily="18" charset="0"/>
            </a:endParaRPr>
          </a:p>
        </p:txBody>
      </p:sp>
      <p:sp>
        <p:nvSpPr>
          <p:cNvPr id="6" name="Rettangolo 5">
            <a:extLst>
              <a:ext uri="{FF2B5EF4-FFF2-40B4-BE49-F238E27FC236}">
                <a16:creationId xmlns:a16="http://schemas.microsoft.com/office/drawing/2014/main" xmlns="" id="{2E0B773E-2A69-4FD1-A88E-9B79D7E825D9}"/>
              </a:ext>
            </a:extLst>
          </p:cNvPr>
          <p:cNvSpPr/>
          <p:nvPr/>
        </p:nvSpPr>
        <p:spPr>
          <a:xfrm>
            <a:off x="0" y="824"/>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Amasis MT Pro" panose="02040504050005020304" pitchFamily="18" charset="0"/>
                <a:ea typeface="Times New Roman" panose="02020603050405020304" pitchFamily="18" charset="0"/>
              </a:rPr>
              <a:t>Engagement and consensus of householders</a:t>
            </a:r>
            <a:endParaRPr lang="it-IT" sz="4400" dirty="0">
              <a:solidFill>
                <a:schemeClr val="tx1"/>
              </a:solidFill>
              <a:latin typeface="Amasis MT Pro" panose="02040504050005020304" pitchFamily="18" charset="0"/>
              <a:ea typeface="Times New Roman" panose="02020603050405020304" pitchFamily="18" charset="0"/>
            </a:endParaRPr>
          </a:p>
        </p:txBody>
      </p:sp>
      <p:sp>
        <p:nvSpPr>
          <p:cNvPr id="9" name="Rettangolo con angoli arrotondati 8">
            <a:extLst>
              <a:ext uri="{FF2B5EF4-FFF2-40B4-BE49-F238E27FC236}">
                <a16:creationId xmlns:a16="http://schemas.microsoft.com/office/drawing/2014/main" xmlns="" id="{AAF57A43-83EE-4718-827B-D198DD34FC43}"/>
              </a:ext>
            </a:extLst>
          </p:cNvPr>
          <p:cNvSpPr/>
          <p:nvPr/>
        </p:nvSpPr>
        <p:spPr>
          <a:xfrm>
            <a:off x="3712029" y="2619942"/>
            <a:ext cx="8089900" cy="104140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500" dirty="0">
                <a:solidFill>
                  <a:schemeClr val="tx1"/>
                </a:solidFill>
                <a:latin typeface="Amasis MT Pro" panose="02040504050005020304" pitchFamily="18" charset="0"/>
                <a:ea typeface="Times New Roman" panose="02020603050405020304" pitchFamily="18" charset="0"/>
              </a:rPr>
              <a:t>Carry out informative and support activities addressing specifically householders</a:t>
            </a:r>
            <a:endParaRPr lang="it-IT" sz="2500" dirty="0">
              <a:solidFill>
                <a:schemeClr val="tx1"/>
              </a:solidFill>
              <a:latin typeface="Amasis MT Pro" panose="02040504050005020304" pitchFamily="18" charset="0"/>
              <a:ea typeface="Times New Roman" panose="02020603050405020304" pitchFamily="18" charset="0"/>
            </a:endParaRPr>
          </a:p>
        </p:txBody>
      </p:sp>
      <p:sp>
        <p:nvSpPr>
          <p:cNvPr id="13" name="Rettangolo con angoli arrotondati 12">
            <a:extLst>
              <a:ext uri="{FF2B5EF4-FFF2-40B4-BE49-F238E27FC236}">
                <a16:creationId xmlns:a16="http://schemas.microsoft.com/office/drawing/2014/main" xmlns="" id="{6C41E87F-0658-4564-8DAE-BC406EE75A0E}"/>
              </a:ext>
            </a:extLst>
          </p:cNvPr>
          <p:cNvSpPr/>
          <p:nvPr/>
        </p:nvSpPr>
        <p:spPr>
          <a:xfrm>
            <a:off x="3712029" y="3921247"/>
            <a:ext cx="8089900" cy="1211192"/>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500" dirty="0">
                <a:solidFill>
                  <a:schemeClr val="tx1"/>
                </a:solidFill>
                <a:latin typeface="Amasis MT Pro" panose="02040504050005020304" pitchFamily="18" charset="0"/>
                <a:ea typeface="Times New Roman" panose="02020603050405020304" pitchFamily="18" charset="0"/>
              </a:rPr>
              <a:t>Activate and promote peer-to-peer mechanism amongst consumers to illustrate investment and build consensus</a:t>
            </a:r>
            <a:endParaRPr lang="it-IT" sz="2500" dirty="0">
              <a:solidFill>
                <a:schemeClr val="tx1"/>
              </a:solidFill>
              <a:latin typeface="Amasis MT Pro" panose="02040504050005020304" pitchFamily="18" charset="0"/>
              <a:ea typeface="Times New Roman" panose="02020603050405020304" pitchFamily="18" charset="0"/>
            </a:endParaRPr>
          </a:p>
        </p:txBody>
      </p:sp>
      <p:sp>
        <p:nvSpPr>
          <p:cNvPr id="15" name="Rettangolo con angoli arrotondati 14">
            <a:extLst>
              <a:ext uri="{FF2B5EF4-FFF2-40B4-BE49-F238E27FC236}">
                <a16:creationId xmlns:a16="http://schemas.microsoft.com/office/drawing/2014/main" xmlns="" id="{EB237FF0-1437-45FB-B7FE-48C50837346C}"/>
              </a:ext>
            </a:extLst>
          </p:cNvPr>
          <p:cNvSpPr/>
          <p:nvPr/>
        </p:nvSpPr>
        <p:spPr>
          <a:xfrm>
            <a:off x="3712029" y="5353520"/>
            <a:ext cx="8089900" cy="104140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500" dirty="0">
                <a:solidFill>
                  <a:schemeClr val="tx1"/>
                </a:solidFill>
                <a:latin typeface="Amasis MT Pro" panose="02040504050005020304" pitchFamily="18" charset="0"/>
                <a:ea typeface="Times New Roman" panose="02020603050405020304" pitchFamily="18" charset="0"/>
              </a:rPr>
              <a:t>Deliver training – informative activities addressing both operators and consumers</a:t>
            </a:r>
            <a:endParaRPr lang="it-IT" sz="2500" dirty="0">
              <a:solidFill>
                <a:schemeClr val="tx1"/>
              </a:solidFill>
              <a:latin typeface="Amasis MT Pro" panose="02040504050005020304" pitchFamily="18" charset="0"/>
            </a:endParaRPr>
          </a:p>
        </p:txBody>
      </p:sp>
      <p:pic>
        <p:nvPicPr>
          <p:cNvPr id="18" name="Immagine 17" descr="Immagine che contiene erba, esterni, cielo, mammifero&#10;&#10;Descrizione generata automaticamente">
            <a:extLst>
              <a:ext uri="{FF2B5EF4-FFF2-40B4-BE49-F238E27FC236}">
                <a16:creationId xmlns:a16="http://schemas.microsoft.com/office/drawing/2014/main" xmlns="" id="{336A9A33-B8B8-4001-8EF5-315DD21494DB}"/>
              </a:ext>
            </a:extLst>
          </p:cNvPr>
          <p:cNvPicPr>
            <a:picLocks noChangeAspect="1"/>
          </p:cNvPicPr>
          <p:nvPr/>
        </p:nvPicPr>
        <p:blipFill>
          <a:blip r:embed="rId2" cstate="print">
            <a:extLst>
              <a:ext uri="{BEBA8EAE-BF5A-486C-A8C5-ECC9F3942E4B}">
                <a14:imgProps xmlns:a14="http://schemas.microsoft.com/office/drawing/2010/main" xmlns="">
                  <a14:imgLayer r:embed="rId3">
                    <a14:imgEffect>
                      <a14:backgroundRemoval t="2840" b="98783" l="9961" r="90430">
                        <a14:foregroundMark x1="44727" y1="91278" x2="44727" y2="91278"/>
                        <a14:foregroundMark x1="44727" y1="91278" x2="44727" y2="96957"/>
                        <a14:foregroundMark x1="43555" y1="93306" x2="42969" y2="95335"/>
                        <a14:foregroundMark x1="42969" y1="95335" x2="42969" y2="98783"/>
                        <a14:foregroundMark x1="42969" y1="98783" x2="42969" y2="98783"/>
                        <a14:foregroundMark x1="42969" y1="98783" x2="42969" y2="98783"/>
                        <a14:foregroundMark x1="42969" y1="98783" x2="42969" y2="98783"/>
                        <a14:foregroundMark x1="42969" y1="98783" x2="42969" y2="98783"/>
                        <a14:foregroundMark x1="33594" y1="6897" x2="33594" y2="6897"/>
                        <a14:foregroundMark x1="35938" y1="5477" x2="35938" y2="5477"/>
                        <a14:foregroundMark x1="37109" y1="4462" x2="37109" y2="4462"/>
                        <a14:foregroundMark x1="37109" y1="2840" x2="37109" y2="2840"/>
                        <a14:foregroundMark x1="28125" y1="9331" x2="28125" y2="9331"/>
                        <a14:foregroundMark x1="76953" y1="58824" x2="76953" y2="58824"/>
                        <a14:foregroundMark x1="75586" y1="56389" x2="75586" y2="56389"/>
                        <a14:foregroundMark x1="75586" y1="56389" x2="75586" y2="56389"/>
                        <a14:foregroundMark x1="80890" y1="81947" x2="82617" y2="88844"/>
                        <a14:foregroundMark x1="80078" y1="78702" x2="80890" y2="81947"/>
                        <a14:foregroundMark x1="82617" y1="88844" x2="90430" y2="93306"/>
                        <a14:foregroundMark x1="59961" y1="89047" x2="59961" y2="89047"/>
                        <a14:foregroundMark x1="61523" y1="90872" x2="62109" y2="94929"/>
                        <a14:foregroundMark x1="62109" y1="93306" x2="60742" y2="93306"/>
                        <a14:foregroundMark x1="57227" y1="94523" x2="57227" y2="94523"/>
                        <a14:foregroundMark x1="49805" y1="94726" x2="49805" y2="94726"/>
                        <a14:foregroundMark x1="74023" y1="91075" x2="74023" y2="91075"/>
                        <a14:foregroundMark x1="71289" y1="87627" x2="71289" y2="87627"/>
                        <a14:foregroundMark x1="72656" y1="93103" x2="72656" y2="93103"/>
                        <a14:foregroundMark x1="57813" y1="90467" x2="57813" y2="90467"/>
                        <a14:foregroundMark x1="56641" y1="94118" x2="56641" y2="94118"/>
                        <a14:foregroundMark x1="42773" y1="9533" x2="42773" y2="9533"/>
                        <a14:backgroundMark x1="56055" y1="76065" x2="56055" y2="76065"/>
                        <a14:backgroundMark x1="89844" y1="97566" x2="89844" y2="97566"/>
                        <a14:backgroundMark x1="76563" y1="70385" x2="76563" y2="70385"/>
                        <a14:backgroundMark x1="76563" y1="74239" x2="76563" y2="74239"/>
                        <a14:backgroundMark x1="76953" y1="75456" x2="76953" y2="75456"/>
                        <a14:backgroundMark x1="76563" y1="77890" x2="76563" y2="77890"/>
                        <a14:backgroundMark x1="77539" y1="81947" x2="77539" y2="81947"/>
                        <a14:backgroundMark x1="75977" y1="79716" x2="75977" y2="79716"/>
                        <a14:backgroundMark x1="77539" y1="83164" x2="77539" y2="83164"/>
                        <a14:backgroundMark x1="78320" y1="85801" x2="78320" y2="85801"/>
                        <a14:backgroundMark x1="78320" y1="88235" x2="78320" y2="88235"/>
                        <a14:backgroundMark x1="78320" y1="91684" x2="78320" y2="91684"/>
                        <a14:backgroundMark x1="78320" y1="95335" x2="78320" y2="95335"/>
                        <a14:backgroundMark x1="78320" y1="95335" x2="78320" y2="95335"/>
                      </a14:backgroundRemoval>
                    </a14:imgEffect>
                  </a14:imgLayer>
                </a14:imgProps>
              </a:ext>
              <a:ext uri="{28A0092B-C50C-407E-A947-70E740481C1C}">
                <a14:useLocalDpi xmlns:a14="http://schemas.microsoft.com/office/drawing/2010/main" xmlns="" val="0"/>
              </a:ext>
            </a:extLst>
          </a:blip>
          <a:stretch>
            <a:fillRect/>
          </a:stretch>
        </p:blipFill>
        <p:spPr>
          <a:xfrm>
            <a:off x="-762000" y="2162175"/>
            <a:ext cx="4876800" cy="4695825"/>
          </a:xfrm>
          <a:prstGeom prst="rect">
            <a:avLst/>
          </a:prstGeom>
        </p:spPr>
      </p:pic>
    </p:spTree>
    <p:extLst>
      <p:ext uri="{BB962C8B-B14F-4D97-AF65-F5344CB8AC3E}">
        <p14:creationId xmlns:p14="http://schemas.microsoft.com/office/powerpoint/2010/main" xmlns="" val="3681353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con angoli arrotondati 6">
            <a:extLst>
              <a:ext uri="{FF2B5EF4-FFF2-40B4-BE49-F238E27FC236}">
                <a16:creationId xmlns:a16="http://schemas.microsoft.com/office/drawing/2014/main" xmlns="" id="{B5F30E15-389B-42E8-854A-00728968539D}"/>
              </a:ext>
            </a:extLst>
          </p:cNvPr>
          <p:cNvSpPr/>
          <p:nvPr/>
        </p:nvSpPr>
        <p:spPr>
          <a:xfrm>
            <a:off x="4837472" y="1170522"/>
            <a:ext cx="6998930" cy="5629588"/>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4000"/>
              </a:lnSpc>
            </a:pPr>
            <a:r>
              <a:rPr lang="en-US" sz="2500" dirty="0">
                <a:solidFill>
                  <a:schemeClr val="tx1"/>
                </a:solidFill>
                <a:latin typeface="Amasis MT Pro" panose="02040504050005020304" pitchFamily="18" charset="0"/>
                <a:ea typeface="Times New Roman" panose="02020603050405020304" pitchFamily="18" charset="0"/>
              </a:rPr>
              <a:t>Building a </a:t>
            </a:r>
            <a:r>
              <a:rPr lang="en-US" sz="2500" b="1" dirty="0">
                <a:solidFill>
                  <a:schemeClr val="tx1"/>
                </a:solidFill>
                <a:latin typeface="Amasis MT Pro" panose="02040504050005020304" pitchFamily="18" charset="0"/>
                <a:ea typeface="Times New Roman" panose="02020603050405020304" pitchFamily="18" charset="0"/>
              </a:rPr>
              <a:t>model for future replication</a:t>
            </a:r>
            <a:r>
              <a:rPr lang="en-US" sz="2500" dirty="0">
                <a:solidFill>
                  <a:schemeClr val="tx1"/>
                </a:solidFill>
                <a:latin typeface="Amasis MT Pro" panose="02040504050005020304" pitchFamily="18" charset="0"/>
                <a:ea typeface="Times New Roman" panose="02020603050405020304" pitchFamily="18" charset="0"/>
              </a:rPr>
              <a:t> and </a:t>
            </a:r>
            <a:r>
              <a:rPr lang="en-US" sz="2500" b="1" dirty="0">
                <a:solidFill>
                  <a:schemeClr val="tx1"/>
                </a:solidFill>
                <a:latin typeface="Amasis MT Pro" panose="02040504050005020304" pitchFamily="18" charset="0"/>
                <a:ea typeface="Times New Roman" panose="02020603050405020304" pitchFamily="18" charset="0"/>
              </a:rPr>
              <a:t>take-up</a:t>
            </a:r>
            <a:r>
              <a:rPr lang="en-US" sz="2500" dirty="0">
                <a:solidFill>
                  <a:schemeClr val="tx1"/>
                </a:solidFill>
                <a:latin typeface="Amasis MT Pro" panose="02040504050005020304" pitchFamily="18" charset="0"/>
                <a:ea typeface="Times New Roman" panose="02020603050405020304" pitchFamily="18" charset="0"/>
              </a:rPr>
              <a:t>:</a:t>
            </a:r>
          </a:p>
          <a:p>
            <a:pPr marL="457200" lvl="0" indent="-457200" algn="just">
              <a:lnSpc>
                <a:spcPct val="114000"/>
              </a:lnSpc>
              <a:spcBef>
                <a:spcPts val="600"/>
              </a:spcBef>
              <a:buFont typeface="+mj-lt"/>
              <a:buAutoNum type="arabicPeriod"/>
            </a:pPr>
            <a:r>
              <a:rPr lang="en-US" sz="2500" dirty="0">
                <a:solidFill>
                  <a:schemeClr val="tx1"/>
                </a:solidFill>
                <a:latin typeface="Amasis MT Pro" panose="02040504050005020304" pitchFamily="18" charset="0"/>
                <a:ea typeface="Times New Roman" panose="02020603050405020304" pitchFamily="18" charset="0"/>
              </a:rPr>
              <a:t>Organize workshops and participatory activities with all stakeholders directly and indirectly involved in the process to discuss the mechanism</a:t>
            </a:r>
          </a:p>
          <a:p>
            <a:pPr marL="457200" lvl="0" indent="-457200" algn="just">
              <a:lnSpc>
                <a:spcPct val="114000"/>
              </a:lnSpc>
              <a:spcBef>
                <a:spcPts val="600"/>
              </a:spcBef>
              <a:buFont typeface="+mj-lt"/>
              <a:buAutoNum type="arabicPeriod"/>
            </a:pPr>
            <a:r>
              <a:rPr lang="it-IT" sz="2500" dirty="0">
                <a:solidFill>
                  <a:schemeClr val="tx1"/>
                </a:solidFill>
                <a:latin typeface="Amasis MT Pro" panose="02040504050005020304" pitchFamily="18" charset="0"/>
                <a:ea typeface="Times New Roman" panose="02020603050405020304" pitchFamily="18" charset="0"/>
              </a:rPr>
              <a:t>D</a:t>
            </a:r>
            <a:r>
              <a:rPr lang="en-US" sz="2500" dirty="0">
                <a:solidFill>
                  <a:schemeClr val="tx1"/>
                </a:solidFill>
                <a:latin typeface="Amasis MT Pro" panose="02040504050005020304" pitchFamily="18" charset="0"/>
                <a:ea typeface="Times New Roman" panose="02020603050405020304" pitchFamily="18" charset="0"/>
              </a:rPr>
              <a:t>raft guidelines and operative plans for the take-up of the TIGER model for the refurbishment of social housing using ESCO mechanisms combined with other funding schemes.</a:t>
            </a:r>
            <a:endParaRPr lang="it-IT" sz="2500" dirty="0">
              <a:solidFill>
                <a:schemeClr val="tx1"/>
              </a:solidFill>
              <a:latin typeface="Amasis MT Pro" panose="02040504050005020304" pitchFamily="18" charset="0"/>
              <a:ea typeface="Times New Roman" panose="02020603050405020304" pitchFamily="18" charset="0"/>
            </a:endParaRPr>
          </a:p>
        </p:txBody>
      </p:sp>
      <p:sp>
        <p:nvSpPr>
          <p:cNvPr id="6" name="Rettangolo 5">
            <a:extLst>
              <a:ext uri="{FF2B5EF4-FFF2-40B4-BE49-F238E27FC236}">
                <a16:creationId xmlns:a16="http://schemas.microsoft.com/office/drawing/2014/main" xmlns="" id="{479E5DDB-40F4-445D-8BED-9C376922289C}"/>
              </a:ext>
            </a:extLst>
          </p:cNvPr>
          <p:cNvSpPr/>
          <p:nvPr/>
        </p:nvSpPr>
        <p:spPr>
          <a:xfrm>
            <a:off x="0" y="9464"/>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06888"/>
            <a:r>
              <a:rPr lang="en-GB" sz="4400" dirty="0">
                <a:solidFill>
                  <a:schemeClr val="tx1"/>
                </a:solidFill>
                <a:latin typeface="Amasis MT Pro" panose="02040504050005020304" pitchFamily="18" charset="0"/>
              </a:rPr>
              <a:t>TIGER: future replicability</a:t>
            </a:r>
          </a:p>
        </p:txBody>
      </p:sp>
      <p:sp>
        <p:nvSpPr>
          <p:cNvPr id="11" name="Titolo 1">
            <a:extLst>
              <a:ext uri="{FF2B5EF4-FFF2-40B4-BE49-F238E27FC236}">
                <a16:creationId xmlns:a16="http://schemas.microsoft.com/office/drawing/2014/main" xmlns="" id="{3580B0EA-0C74-4062-8C40-ED2B1CA29A4B}"/>
              </a:ext>
            </a:extLst>
          </p:cNvPr>
          <p:cNvSpPr txBox="1">
            <a:spLocks/>
          </p:cNvSpPr>
          <p:nvPr/>
        </p:nvSpPr>
        <p:spPr>
          <a:xfrm>
            <a:off x="3447951" y="-111528"/>
            <a:ext cx="9956800" cy="912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sz="4400" dirty="0">
              <a:latin typeface="Amasis MT Pro" panose="02040504050005020304" pitchFamily="18" charset="0"/>
            </a:endParaRPr>
          </a:p>
        </p:txBody>
      </p:sp>
      <p:sp>
        <p:nvSpPr>
          <p:cNvPr id="12" name="Segnaposto contenuto 2">
            <a:extLst>
              <a:ext uri="{FF2B5EF4-FFF2-40B4-BE49-F238E27FC236}">
                <a16:creationId xmlns:a16="http://schemas.microsoft.com/office/drawing/2014/main" xmlns="" id="{340306D5-DCC7-4C95-9AA5-74A5E000AF1E}"/>
              </a:ext>
            </a:extLst>
          </p:cNvPr>
          <p:cNvSpPr txBox="1">
            <a:spLocks/>
          </p:cNvSpPr>
          <p:nvPr/>
        </p:nvSpPr>
        <p:spPr>
          <a:xfrm>
            <a:off x="5000179" y="1657542"/>
            <a:ext cx="6836222" cy="451573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ts val="1800"/>
              </a:lnSpc>
              <a:spcBef>
                <a:spcPts val="600"/>
              </a:spcBef>
              <a:spcAft>
                <a:spcPts val="600"/>
              </a:spcAft>
            </a:pPr>
            <a:endParaRPr lang="it-IT" dirty="0">
              <a:effectLst/>
              <a:latin typeface="Amasis MT Pro" panose="02040504050005020304" pitchFamily="18" charset="0"/>
              <a:ea typeface="Times New Roman" panose="02020603050405020304" pitchFamily="18" charset="0"/>
            </a:endParaRPr>
          </a:p>
        </p:txBody>
      </p:sp>
      <p:pic>
        <p:nvPicPr>
          <p:cNvPr id="2052" name="Picture 4" descr="empty road">
            <a:extLst>
              <a:ext uri="{FF2B5EF4-FFF2-40B4-BE49-F238E27FC236}">
                <a16:creationId xmlns:a16="http://schemas.microsoft.com/office/drawing/2014/main" xmlns="" id="{299184AB-8839-4DDE-A3D6-9F8C84E78C4E}"/>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6495" t="-741" r="4490" b="741"/>
          <a:stretch/>
        </p:blipFill>
        <p:spPr bwMode="auto">
          <a:xfrm>
            <a:off x="1" y="-61119"/>
            <a:ext cx="4332514" cy="691911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67674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metto: ovale 12">
            <a:extLst>
              <a:ext uri="{FF2B5EF4-FFF2-40B4-BE49-F238E27FC236}">
                <a16:creationId xmlns:a16="http://schemas.microsoft.com/office/drawing/2014/main" xmlns="" id="{B141CCCD-8E7C-4C97-9771-1D7B0AA2AA60}"/>
              </a:ext>
            </a:extLst>
          </p:cNvPr>
          <p:cNvSpPr/>
          <p:nvPr/>
        </p:nvSpPr>
        <p:spPr>
          <a:xfrm>
            <a:off x="958645" y="1285695"/>
            <a:ext cx="10545097" cy="2238555"/>
          </a:xfrm>
          <a:prstGeom prst="wedgeEllipseCallout">
            <a:avLst>
              <a:gd name="adj1" fmla="val 30623"/>
              <a:gd name="adj2" fmla="val 65179"/>
            </a:avLst>
          </a:prstGeom>
          <a:solidFill>
            <a:srgbClr val="FFC000">
              <a:alpha val="54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it-IT" sz="2500" b="1" dirty="0">
                <a:solidFill>
                  <a:schemeClr val="tx1"/>
                </a:solidFill>
                <a:latin typeface="Amasis MT Pro" panose="02040504050005020304" pitchFamily="18" charset="0"/>
                <a:ea typeface="Times New Roman" panose="02020603050405020304" pitchFamily="18" charset="0"/>
              </a:rPr>
              <a:t>LET’S WORK TOGHETER TO DISSEMINATE RESULTS!! </a:t>
            </a:r>
          </a:p>
          <a:p>
            <a:pPr algn="ctr">
              <a:lnSpc>
                <a:spcPct val="114000"/>
              </a:lnSpc>
            </a:pPr>
            <a:r>
              <a:rPr lang="it-IT" sz="2500" b="1" dirty="0">
                <a:solidFill>
                  <a:schemeClr val="tx1"/>
                </a:solidFill>
                <a:latin typeface="Amasis MT Pro" panose="02040504050005020304" pitchFamily="18" charset="0"/>
                <a:ea typeface="Times New Roman" panose="02020603050405020304" pitchFamily="18" charset="0"/>
              </a:rPr>
              <a:t>LET’S IMPROVE A PEER-PEER EXCHANGE: CONTACT US FOR COOPERATION</a:t>
            </a:r>
            <a:r>
              <a:rPr lang="it-IT" sz="2500" b="1" dirty="0" smtClean="0">
                <a:solidFill>
                  <a:schemeClr val="tx1"/>
                </a:solidFill>
                <a:latin typeface="Amasis MT Pro" panose="02040504050005020304" pitchFamily="18" charset="0"/>
                <a:ea typeface="Times New Roman" panose="02020603050405020304" pitchFamily="18" charset="0"/>
              </a:rPr>
              <a:t>!!</a:t>
            </a:r>
            <a:endParaRPr lang="it-IT" sz="2500" b="1" dirty="0">
              <a:solidFill>
                <a:schemeClr val="tx1"/>
              </a:solidFill>
              <a:latin typeface="Amasis MT Pro" panose="02040504050005020304" pitchFamily="18" charset="0"/>
              <a:ea typeface="Times New Roman" panose="02020603050405020304" pitchFamily="18" charset="0"/>
            </a:endParaRPr>
          </a:p>
        </p:txBody>
      </p:sp>
      <p:sp>
        <p:nvSpPr>
          <p:cNvPr id="4" name="Rettangolo 3">
            <a:extLst>
              <a:ext uri="{FF2B5EF4-FFF2-40B4-BE49-F238E27FC236}">
                <a16:creationId xmlns:a16="http://schemas.microsoft.com/office/drawing/2014/main" xmlns="" id="{134719F6-5C00-434D-9D60-AE2DA2CD92B0}"/>
              </a:ext>
            </a:extLst>
          </p:cNvPr>
          <p:cNvSpPr/>
          <p:nvPr/>
        </p:nvSpPr>
        <p:spPr>
          <a:xfrm>
            <a:off x="0" y="10225"/>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a:solidFill>
                  <a:schemeClr val="tx1"/>
                </a:solidFill>
                <a:latin typeface="Amasis MT Pro" panose="02040504050005020304" pitchFamily="18" charset="0"/>
              </a:rPr>
              <a:t>TIGER: next/first steps</a:t>
            </a:r>
            <a:endParaRPr lang="it-IT" sz="4400" dirty="0">
              <a:solidFill>
                <a:schemeClr val="tx1"/>
              </a:solidFill>
              <a:latin typeface="Amasis MT Pro" panose="02040504050005020304" pitchFamily="18" charset="0"/>
            </a:endParaRPr>
          </a:p>
        </p:txBody>
      </p:sp>
      <p:sp>
        <p:nvSpPr>
          <p:cNvPr id="11" name="Titolo 1">
            <a:extLst>
              <a:ext uri="{FF2B5EF4-FFF2-40B4-BE49-F238E27FC236}">
                <a16:creationId xmlns:a16="http://schemas.microsoft.com/office/drawing/2014/main" xmlns="" id="{3580B0EA-0C74-4062-8C40-ED2B1CA29A4B}"/>
              </a:ext>
            </a:extLst>
          </p:cNvPr>
          <p:cNvSpPr txBox="1">
            <a:spLocks/>
          </p:cNvSpPr>
          <p:nvPr/>
        </p:nvSpPr>
        <p:spPr>
          <a:xfrm>
            <a:off x="1527544" y="-8264"/>
            <a:ext cx="9448800" cy="9127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it-IT" sz="4400" dirty="0">
              <a:latin typeface="Amasis MT Pro" panose="02040504050005020304" pitchFamily="18" charset="0"/>
            </a:endParaRPr>
          </a:p>
        </p:txBody>
      </p:sp>
      <p:sp>
        <p:nvSpPr>
          <p:cNvPr id="12" name="Segnaposto contenuto 2">
            <a:extLst>
              <a:ext uri="{FF2B5EF4-FFF2-40B4-BE49-F238E27FC236}">
                <a16:creationId xmlns:a16="http://schemas.microsoft.com/office/drawing/2014/main" xmlns="" id="{340306D5-DCC7-4C95-9AA5-74A5E000AF1E}"/>
              </a:ext>
            </a:extLst>
          </p:cNvPr>
          <p:cNvSpPr txBox="1">
            <a:spLocks/>
          </p:cNvSpPr>
          <p:nvPr/>
        </p:nvSpPr>
        <p:spPr>
          <a:xfrm>
            <a:off x="525973" y="2228871"/>
            <a:ext cx="4560760" cy="24002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ts val="1800"/>
              </a:lnSpc>
              <a:spcBef>
                <a:spcPts val="600"/>
              </a:spcBef>
              <a:spcAft>
                <a:spcPts val="600"/>
              </a:spcAft>
            </a:pPr>
            <a:endParaRPr lang="en-US" sz="1800" dirty="0">
              <a:effectLst/>
              <a:latin typeface="Amasis MT Pro" panose="02040504050005020304" pitchFamily="18" charset="0"/>
              <a:ea typeface="Times New Roman" panose="02020603050405020304" pitchFamily="18" charset="0"/>
            </a:endParaRPr>
          </a:p>
        </p:txBody>
      </p:sp>
      <p:pic>
        <p:nvPicPr>
          <p:cNvPr id="2060" name="Picture 12" descr="brown and black tiger showing tongue">
            <a:extLst>
              <a:ext uri="{FF2B5EF4-FFF2-40B4-BE49-F238E27FC236}">
                <a16:creationId xmlns:a16="http://schemas.microsoft.com/office/drawing/2014/main" xmlns="" id="{57EA5CE9-FBD8-4D91-A628-D6162D0BF863}"/>
              </a:ext>
            </a:extLst>
          </p:cNvPr>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ackgroundRemoval t="10000" b="98160" l="6600" r="97400">
                        <a14:foregroundMark x1="14900" y1="10960" x2="14900" y2="10960"/>
                        <a14:foregroundMark x1="14900" y1="10960" x2="14900" y2="10960"/>
                        <a14:foregroundMark x1="14900" y1="10960" x2="21100" y2="16880"/>
                        <a14:foregroundMark x1="36900" y1="19840" x2="36900" y2="19840"/>
                        <a14:foregroundMark x1="38500" y1="19840" x2="38500" y2="19840"/>
                        <a14:foregroundMark x1="38900" y1="21600" x2="38900" y2="21600"/>
                        <a14:foregroundMark x1="44700" y1="21600" x2="38900" y2="21760"/>
                        <a14:foregroundMark x1="34100" y1="21440" x2="34100" y2="21440"/>
                        <a14:foregroundMark x1="37500" y1="16880" x2="37500" y2="16880"/>
                        <a14:foregroundMark x1="41100" y1="16240" x2="41100" y2="16240"/>
                        <a14:foregroundMark x1="50400" y1="15440" x2="57400" y2="16400"/>
                        <a14:foregroundMark x1="46800" y1="14640" x2="58000" y2="15440"/>
                        <a14:foregroundMark x1="37500" y1="16080" x2="44700" y2="15920"/>
                        <a14:foregroundMark x1="45100" y1="14320" x2="40500" y2="15280"/>
                        <a14:foregroundMark x1="42900" y1="15280" x2="42900" y2="15280"/>
                        <a14:foregroundMark x1="57400" y1="15440" x2="68100" y2="18560"/>
                        <a14:foregroundMark x1="68100" y1="18560" x2="71400" y2="29840"/>
                        <a14:foregroundMark x1="71400" y1="29840" x2="56400" y2="47680"/>
                        <a14:foregroundMark x1="13700" y1="11440" x2="10300" y2="20080"/>
                        <a14:foregroundMark x1="10300" y1="20080" x2="12400" y2="27200"/>
                        <a14:foregroundMark x1="12400" y1="27200" x2="7200" y2="34160"/>
                        <a14:foregroundMark x1="7200" y1="34160" x2="4900" y2="42720"/>
                        <a14:foregroundMark x1="4900" y1="42720" x2="6600" y2="50800"/>
                        <a14:foregroundMark x1="6600" y1="50800" x2="10500" y2="55280"/>
                        <a14:foregroundMark x1="62100" y1="16560" x2="62100" y2="16560"/>
                        <a14:foregroundMark x1="62100" y1="16560" x2="74000" y2="18080"/>
                        <a14:foregroundMark x1="74000" y1="18080" x2="82400" y2="16000"/>
                        <a14:foregroundMark x1="82400" y1="16000" x2="82800" y2="28880"/>
                        <a14:foregroundMark x1="82800" y1="28880" x2="90500" y2="49680"/>
                        <a14:foregroundMark x1="90500" y1="49680" x2="96799" y2="50849"/>
                        <a14:foregroundMark x1="83000" y1="15280" x2="91500" y2="42400"/>
                        <a14:foregroundMark x1="84500" y1="26880" x2="81000" y2="41920"/>
                        <a14:foregroundMark x1="70300" y1="40480" x2="69900" y2="67680"/>
                        <a14:foregroundMark x1="69900" y1="67680" x2="86300" y2="80960"/>
                        <a14:foregroundMark x1="86700" y1="40640" x2="92700" y2="75920"/>
                        <a14:foregroundMark x1="94900" y1="50320" x2="94900" y2="50320"/>
                        <a14:foregroundMark x1="67500" y1="65600" x2="66700" y2="68400"/>
                        <a14:foregroundMark x1="64300" y1="64320" x2="59800" y2="90400"/>
                        <a14:foregroundMark x1="59800" y1="90400" x2="62500" y2="98160"/>
                        <a14:foregroundMark x1="14100" y1="37040" x2="20700" y2="37040"/>
                        <a14:foregroundMark x1="20900" y1="38160" x2="20100" y2="40800"/>
                        <a14:foregroundMark x1="20100" y1="38400" x2="20900" y2="44800"/>
                        <a14:foregroundMark x1="21200" y1="37360" x2="21200" y2="41920"/>
                        <a14:foregroundMark x1="15100" y1="88400" x2="14300" y2="97360"/>
                        <a14:foregroundMark x1="87500" y1="30800" x2="87500" y2="30800"/>
                        <a14:foregroundMark x1="94300" y1="30640" x2="94300" y2="30640"/>
                        <a14:foregroundMark x1="69100" y1="13040" x2="69100" y2="13040"/>
                        <a14:backgroundMark x1="94500" y1="45120" x2="99100" y2="51280"/>
                        <a14:backgroundMark x1="99100" y1="51280" x2="99000" y2="55440"/>
                      </a14:backgroundRemoval>
                    </a14:imgEffect>
                  </a14:imgLayer>
                </a14:imgProps>
              </a:ext>
              <a:ext uri="{28A0092B-C50C-407E-A947-70E740481C1C}">
                <a14:useLocalDpi xmlns:a14="http://schemas.microsoft.com/office/drawing/2010/main" xmlns="" val="0"/>
              </a:ext>
            </a:extLst>
          </a:blip>
          <a:srcRect/>
          <a:stretch>
            <a:fillRect/>
          </a:stretch>
        </p:blipFill>
        <p:spPr bwMode="auto">
          <a:xfrm>
            <a:off x="9538169" y="3540711"/>
            <a:ext cx="2653831" cy="3317289"/>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ttangolo con angoli arrotondati 4">
            <a:extLst>
              <a:ext uri="{FF2B5EF4-FFF2-40B4-BE49-F238E27FC236}">
                <a16:creationId xmlns:a16="http://schemas.microsoft.com/office/drawing/2014/main" xmlns="" id="{BA764989-A08B-474F-8DE2-A32AE2A1D908}"/>
              </a:ext>
            </a:extLst>
          </p:cNvPr>
          <p:cNvSpPr/>
          <p:nvPr/>
        </p:nvSpPr>
        <p:spPr>
          <a:xfrm>
            <a:off x="436692" y="3752850"/>
            <a:ext cx="8554908" cy="297979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14000"/>
              </a:lnSpc>
              <a:spcBef>
                <a:spcPts val="1800"/>
              </a:spcBef>
              <a:spcAft>
                <a:spcPts val="600"/>
              </a:spcAft>
              <a:buFont typeface="Arial" panose="020B0604020202020204" pitchFamily="34" charset="0"/>
              <a:buChar char="•"/>
            </a:pPr>
            <a:r>
              <a:rPr lang="en-US" sz="2500" dirty="0">
                <a:solidFill>
                  <a:schemeClr val="tx1"/>
                </a:solidFill>
                <a:latin typeface="Amasis MT Pro" panose="02040504050005020304" pitchFamily="18" charset="0"/>
                <a:ea typeface="Times New Roman" panose="02020603050405020304" pitchFamily="18" charset="0"/>
              </a:rPr>
              <a:t>START: 1</a:t>
            </a:r>
            <a:r>
              <a:rPr lang="en-US" sz="2500" baseline="30000" dirty="0">
                <a:solidFill>
                  <a:schemeClr val="tx1"/>
                </a:solidFill>
                <a:latin typeface="Amasis MT Pro" panose="02040504050005020304" pitchFamily="18" charset="0"/>
                <a:ea typeface="Times New Roman" panose="02020603050405020304" pitchFamily="18" charset="0"/>
              </a:rPr>
              <a:t>ST</a:t>
            </a:r>
            <a:r>
              <a:rPr lang="en-US" sz="2500" dirty="0">
                <a:solidFill>
                  <a:schemeClr val="tx1"/>
                </a:solidFill>
                <a:latin typeface="Amasis MT Pro" panose="02040504050005020304" pitchFamily="18" charset="0"/>
                <a:ea typeface="Times New Roman" panose="02020603050405020304" pitchFamily="18" charset="0"/>
              </a:rPr>
              <a:t> OF </a:t>
            </a:r>
            <a:r>
              <a:rPr lang="en-US" sz="2500" dirty="0" smtClean="0">
                <a:solidFill>
                  <a:schemeClr val="tx1"/>
                </a:solidFill>
                <a:latin typeface="Amasis MT Pro" panose="02040504050005020304" pitchFamily="18" charset="0"/>
                <a:ea typeface="Times New Roman" panose="02020603050405020304" pitchFamily="18" charset="0"/>
              </a:rPr>
              <a:t>JUNE - DURATION: 36 MONTHS</a:t>
            </a:r>
          </a:p>
          <a:p>
            <a:pPr marL="342900" indent="-342900">
              <a:lnSpc>
                <a:spcPct val="114000"/>
              </a:lnSpc>
              <a:spcBef>
                <a:spcPts val="1800"/>
              </a:spcBef>
              <a:spcAft>
                <a:spcPts val="600"/>
              </a:spcAft>
              <a:buFont typeface="Arial" panose="020B0604020202020204" pitchFamily="34" charset="0"/>
              <a:buChar char="•"/>
            </a:pPr>
            <a:r>
              <a:rPr lang="en-US" sz="2500" dirty="0" smtClean="0">
                <a:solidFill>
                  <a:schemeClr val="tx1"/>
                </a:solidFill>
                <a:latin typeface="Amasis MT Pro" panose="02040504050005020304" pitchFamily="18" charset="0"/>
                <a:ea typeface="Times New Roman" panose="02020603050405020304" pitchFamily="18" charset="0"/>
              </a:rPr>
              <a:t>FOLLOW </a:t>
            </a:r>
            <a:r>
              <a:rPr lang="en-US" sz="2500" dirty="0">
                <a:solidFill>
                  <a:schemeClr val="tx1"/>
                </a:solidFill>
                <a:latin typeface="Amasis MT Pro" panose="02040504050005020304" pitchFamily="18" charset="0"/>
                <a:ea typeface="Times New Roman" panose="02020603050405020304" pitchFamily="18" charset="0"/>
              </a:rPr>
              <a:t>US </a:t>
            </a:r>
            <a:r>
              <a:rPr lang="en-US" sz="2500" dirty="0" smtClean="0">
                <a:solidFill>
                  <a:schemeClr val="tx1"/>
                </a:solidFill>
                <a:latin typeface="Amasis MT Pro" panose="02040504050005020304" pitchFamily="18" charset="0"/>
                <a:ea typeface="Times New Roman" panose="02020603050405020304" pitchFamily="18" charset="0"/>
              </a:rPr>
              <a:t>ON</a:t>
            </a:r>
            <a:r>
              <a:rPr lang="it-IT" sz="2800" dirty="0" smtClean="0"/>
              <a:t> 	</a:t>
            </a:r>
            <a:r>
              <a:rPr lang="it-IT" sz="2800" dirty="0" err="1" smtClean="0">
                <a:solidFill>
                  <a:schemeClr val="tx1"/>
                </a:solidFill>
              </a:rPr>
              <a:t>Twitter</a:t>
            </a:r>
            <a:r>
              <a:rPr lang="it-IT" sz="2800" dirty="0" smtClean="0">
                <a:solidFill>
                  <a:schemeClr val="tx1"/>
                </a:solidFill>
              </a:rPr>
              <a:t> : 	</a:t>
            </a:r>
            <a:r>
              <a:rPr lang="it-IT" sz="2800" dirty="0" smtClean="0">
                <a:solidFill>
                  <a:schemeClr val="tx1"/>
                </a:solidFill>
                <a:hlinkClick r:id="rId4"/>
              </a:rPr>
              <a:t>@</a:t>
            </a:r>
            <a:r>
              <a:rPr lang="it-IT" sz="2800" u="sng" dirty="0" smtClean="0">
                <a:solidFill>
                  <a:schemeClr val="tx1"/>
                </a:solidFill>
                <a:hlinkClick r:id="rId4"/>
              </a:rPr>
              <a:t>tiger.eu</a:t>
            </a:r>
            <a:r>
              <a:rPr lang="it-IT" sz="2800" dirty="0" smtClean="0">
                <a:solidFill>
                  <a:schemeClr val="tx1"/>
                </a:solidFill>
              </a:rPr>
              <a:t>	</a:t>
            </a:r>
            <a:r>
              <a:rPr lang="it-IT" sz="2800" dirty="0" smtClean="0">
                <a:solidFill>
                  <a:schemeClr val="tx1"/>
                </a:solidFill>
              </a:rPr>
              <a:t>	</a:t>
            </a:r>
            <a:r>
              <a:rPr lang="it-IT" sz="2800" dirty="0" smtClean="0">
                <a:solidFill>
                  <a:schemeClr val="tx1"/>
                </a:solidFill>
              </a:rPr>
              <a:t>			</a:t>
            </a:r>
            <a:r>
              <a:rPr lang="it-IT" sz="2800" dirty="0" err="1" smtClean="0">
                <a:solidFill>
                  <a:schemeClr val="tx1"/>
                </a:solidFill>
              </a:rPr>
              <a:t>LinkedIN</a:t>
            </a:r>
            <a:r>
              <a:rPr lang="it-IT" sz="2800" dirty="0" smtClean="0">
                <a:solidFill>
                  <a:schemeClr val="tx1"/>
                </a:solidFill>
              </a:rPr>
              <a:t>:	</a:t>
            </a:r>
            <a:r>
              <a:rPr lang="it-IT" sz="2800" b="1" dirty="0" smtClean="0">
                <a:hlinkClick r:id="rId5"/>
              </a:rPr>
              <a:t> </a:t>
            </a:r>
            <a:r>
              <a:rPr lang="it-IT" sz="2800" dirty="0" smtClean="0">
                <a:hlinkClick r:id="rId5"/>
              </a:rPr>
              <a:t>h2020Tiger Projec</a:t>
            </a:r>
            <a:r>
              <a:rPr lang="it-IT" sz="2800" dirty="0" smtClean="0">
                <a:solidFill>
                  <a:schemeClr val="tx1"/>
                </a:solidFill>
                <a:hlinkClick r:id="rId5"/>
              </a:rPr>
              <a:t>t</a:t>
            </a:r>
            <a:r>
              <a:rPr lang="it-IT" sz="2800" dirty="0" smtClean="0">
                <a:solidFill>
                  <a:schemeClr val="tx1"/>
                </a:solidFill>
              </a:rPr>
              <a:t> 			</a:t>
            </a:r>
            <a:r>
              <a:rPr lang="it-IT" sz="2800" dirty="0" err="1" smtClean="0">
                <a:solidFill>
                  <a:schemeClr val="tx1"/>
                </a:solidFill>
              </a:rPr>
              <a:t>Facebook</a:t>
            </a:r>
            <a:r>
              <a:rPr lang="it-IT" sz="2800" dirty="0" smtClean="0">
                <a:solidFill>
                  <a:schemeClr val="tx1"/>
                </a:solidFill>
              </a:rPr>
              <a:t>:    </a:t>
            </a:r>
            <a:r>
              <a:rPr lang="it-IT" sz="2800" dirty="0" err="1" smtClean="0">
                <a:solidFill>
                  <a:schemeClr val="tx1"/>
                </a:solidFill>
                <a:hlinkClick r:id="rId6"/>
              </a:rPr>
              <a:t>Tiger.eu</a:t>
            </a:r>
            <a:r>
              <a:rPr lang="it-IT" sz="2800" dirty="0" smtClean="0">
                <a:solidFill>
                  <a:schemeClr val="tx1"/>
                </a:solidFill>
              </a:rPr>
              <a:t>					Web:		</a:t>
            </a:r>
            <a:r>
              <a:rPr lang="it-IT" sz="2800" u="sng" dirty="0" smtClean="0">
                <a:hlinkClick r:id="rId7"/>
              </a:rPr>
              <a:t>www.tigerproject.eu</a:t>
            </a:r>
            <a:endParaRPr lang="en-US" sz="2500" dirty="0">
              <a:solidFill>
                <a:schemeClr val="tx1"/>
              </a:solidFill>
              <a:latin typeface="Amasis MT Pro" panose="02040504050005020304" pitchFamily="18" charset="0"/>
              <a:ea typeface="Times New Roman" panose="02020603050405020304" pitchFamily="18" charset="0"/>
            </a:endParaRPr>
          </a:p>
        </p:txBody>
      </p:sp>
    </p:spTree>
    <p:extLst>
      <p:ext uri="{BB962C8B-B14F-4D97-AF65-F5344CB8AC3E}">
        <p14:creationId xmlns:p14="http://schemas.microsoft.com/office/powerpoint/2010/main" xmlns="" val="1927061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3A35201-E9CE-4A72-816A-F0D23CCA283A}"/>
              </a:ext>
            </a:extLst>
          </p:cNvPr>
          <p:cNvSpPr>
            <a:spLocks noGrp="1"/>
          </p:cNvSpPr>
          <p:nvPr>
            <p:ph type="title"/>
          </p:nvPr>
        </p:nvSpPr>
        <p:spPr>
          <a:xfrm>
            <a:off x="1021079" y="838479"/>
            <a:ext cx="10515600" cy="2860546"/>
          </a:xfrm>
        </p:spPr>
        <p:txBody>
          <a:bodyPr>
            <a:normAutofit fontScale="90000"/>
          </a:bodyPr>
          <a:lstStyle/>
          <a:p>
            <a:pPr algn="ctr"/>
            <a:r>
              <a:rPr lang="en-GB" sz="1800" b="1" cap="small" dirty="0">
                <a:effectLst/>
                <a:latin typeface="Amasis MT Pro" panose="02040504050005020304" pitchFamily="18" charset="0"/>
                <a:ea typeface="Times New Roman" panose="02020603050405020304" pitchFamily="18" charset="0"/>
              </a:rPr>
              <a:t/>
            </a:r>
            <a:br>
              <a:rPr lang="en-GB" sz="1800" b="1" cap="small" dirty="0">
                <a:effectLst/>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it-IT" sz="3600" b="1" cap="small" dirty="0">
                <a:ln>
                  <a:solidFill>
                    <a:schemeClr val="tx1"/>
                  </a:solidFill>
                </a:ln>
                <a:solidFill>
                  <a:srgbClr val="FFC000"/>
                </a:solidFill>
                <a:latin typeface="Amasis MT Pro" panose="02040504050005020304" pitchFamily="18" charset="0"/>
                <a:ea typeface="Times New Roman" panose="02020603050405020304" pitchFamily="18" charset="0"/>
              </a:rPr>
              <a:t>THANK YOU FOR YOUR ATTENTION</a:t>
            </a:r>
            <a:r>
              <a:rPr lang="it-IT" sz="3600" b="1" cap="small" dirty="0">
                <a:solidFill>
                  <a:schemeClr val="accent1"/>
                </a:solidFill>
                <a:latin typeface="Amasis MT Pro" panose="02040504050005020304" pitchFamily="18" charset="0"/>
                <a:ea typeface="Times New Roman" panose="02020603050405020304" pitchFamily="18" charset="0"/>
              </a:rPr>
              <a:t/>
            </a:r>
            <a:br>
              <a:rPr lang="it-IT" sz="3600" b="1" cap="small" dirty="0">
                <a:solidFill>
                  <a:schemeClr val="accent1"/>
                </a:solidFill>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1800" b="1" cap="small" dirty="0">
                <a:latin typeface="Amasis MT Pro" panose="02040504050005020304" pitchFamily="18" charset="0"/>
                <a:ea typeface="Times New Roman" panose="02020603050405020304" pitchFamily="18" charset="0"/>
              </a:rPr>
              <a:t/>
            </a:r>
            <a:br>
              <a:rPr lang="en-GB" sz="1800" b="1" cap="small" dirty="0">
                <a:latin typeface="Amasis MT Pro" panose="02040504050005020304" pitchFamily="18" charset="0"/>
                <a:ea typeface="Times New Roman" panose="02020603050405020304" pitchFamily="18" charset="0"/>
              </a:rPr>
            </a:br>
            <a:r>
              <a:rPr lang="en-GB" sz="3600" b="1" cap="small" dirty="0">
                <a:latin typeface="Amasis MT Pro" panose="02040504050005020304" pitchFamily="18" charset="0"/>
                <a:ea typeface="Times New Roman" panose="02020603050405020304" pitchFamily="18" charset="0"/>
              </a:rPr>
              <a:t>TIGER </a:t>
            </a:r>
            <a:r>
              <a:rPr lang="en-GB" sz="3600" b="1" cap="small" dirty="0">
                <a:effectLst/>
                <a:latin typeface="Amasis MT Pro" panose="02040504050005020304" pitchFamily="18" charset="0"/>
                <a:ea typeface="Times New Roman" panose="02020603050405020304" pitchFamily="18" charset="0"/>
              </a:rPr>
              <a:t/>
            </a:r>
            <a:br>
              <a:rPr lang="en-GB" sz="3600" b="1" cap="small" dirty="0">
                <a:effectLst/>
                <a:latin typeface="Amasis MT Pro" panose="02040504050005020304" pitchFamily="18" charset="0"/>
                <a:ea typeface="Times New Roman" panose="02020603050405020304" pitchFamily="18" charset="0"/>
              </a:rPr>
            </a:br>
            <a:r>
              <a:rPr lang="en-GB" sz="3600" b="1" cap="small" dirty="0">
                <a:effectLst/>
                <a:latin typeface="Amasis MT Pro" panose="02040504050005020304" pitchFamily="18" charset="0"/>
                <a:ea typeface="Times New Roman" panose="02020603050405020304" pitchFamily="18" charset="0"/>
              </a:rPr>
              <a:t>Triggered Investments in Grouping of buildings for Energy Renovation</a:t>
            </a:r>
            <a:br>
              <a:rPr lang="en-GB" sz="3600" b="1" cap="small" dirty="0">
                <a:effectLst/>
                <a:latin typeface="Amasis MT Pro" panose="02040504050005020304" pitchFamily="18" charset="0"/>
                <a:ea typeface="Times New Roman" panose="02020603050405020304" pitchFamily="18" charset="0"/>
              </a:rPr>
            </a:br>
            <a:r>
              <a:rPr lang="en-GB" sz="3600" b="1" cap="small" dirty="0">
                <a:effectLst/>
                <a:latin typeface="Amasis MT Pro" panose="02040504050005020304" pitchFamily="18" charset="0"/>
                <a:ea typeface="Times New Roman" panose="02020603050405020304" pitchFamily="18" charset="0"/>
              </a:rPr>
              <a:t/>
            </a:r>
            <a:br>
              <a:rPr lang="en-GB" sz="3600" b="1" cap="small" dirty="0">
                <a:effectLst/>
                <a:latin typeface="Amasis MT Pro" panose="02040504050005020304" pitchFamily="18" charset="0"/>
                <a:ea typeface="Times New Roman" panose="02020603050405020304" pitchFamily="18" charset="0"/>
              </a:rPr>
            </a:br>
            <a:r>
              <a:rPr lang="en-GB" sz="1800" b="1" cap="small" dirty="0">
                <a:effectLst/>
                <a:latin typeface="Amasis MT Pro" panose="02040504050005020304" pitchFamily="18" charset="0"/>
                <a:ea typeface="Times New Roman" panose="02020603050405020304" pitchFamily="18" charset="0"/>
              </a:rPr>
              <a:t/>
            </a:r>
            <a:br>
              <a:rPr lang="en-GB" sz="1800" b="1" cap="small" dirty="0">
                <a:effectLst/>
                <a:latin typeface="Amasis MT Pro" panose="02040504050005020304" pitchFamily="18" charset="0"/>
                <a:ea typeface="Times New Roman" panose="02020603050405020304" pitchFamily="18" charset="0"/>
              </a:rPr>
            </a:br>
            <a:r>
              <a:rPr lang="it-IT" sz="1800" dirty="0">
                <a:effectLst/>
                <a:latin typeface="Amasis MT Pro" panose="02040504050005020304" pitchFamily="18" charset="0"/>
                <a:ea typeface="Times New Roman" panose="02020603050405020304" pitchFamily="18" charset="0"/>
              </a:rPr>
              <a:t/>
            </a:r>
            <a:br>
              <a:rPr lang="it-IT" sz="1800" dirty="0">
                <a:effectLst/>
                <a:latin typeface="Amasis MT Pro" panose="02040504050005020304" pitchFamily="18" charset="0"/>
                <a:ea typeface="Times New Roman" panose="02020603050405020304" pitchFamily="18" charset="0"/>
              </a:rPr>
            </a:br>
            <a:endParaRPr lang="it-IT" dirty="0">
              <a:latin typeface="Amasis MT Pro" panose="02040504050005020304" pitchFamily="18" charset="0"/>
            </a:endParaRPr>
          </a:p>
        </p:txBody>
      </p:sp>
      <p:sp>
        <p:nvSpPr>
          <p:cNvPr id="3" name="Segnaposto contenuto 2">
            <a:extLst>
              <a:ext uri="{FF2B5EF4-FFF2-40B4-BE49-F238E27FC236}">
                <a16:creationId xmlns:a16="http://schemas.microsoft.com/office/drawing/2014/main" xmlns="" id="{4CC218D2-F554-44B3-82EE-A600CBB4B01A}"/>
              </a:ext>
            </a:extLst>
          </p:cNvPr>
          <p:cNvSpPr>
            <a:spLocks noGrp="1"/>
          </p:cNvSpPr>
          <p:nvPr>
            <p:ph idx="1"/>
          </p:nvPr>
        </p:nvSpPr>
        <p:spPr>
          <a:xfrm>
            <a:off x="4360336" y="3699026"/>
            <a:ext cx="4494104" cy="1815510"/>
          </a:xfrm>
        </p:spPr>
        <p:txBody>
          <a:bodyPr>
            <a:normAutofit fontScale="92500" lnSpcReduction="10000"/>
          </a:bodyPr>
          <a:lstStyle/>
          <a:p>
            <a:pPr marL="0" indent="0" algn="ctr">
              <a:buNone/>
            </a:pPr>
            <a:r>
              <a:rPr lang="it-IT" dirty="0">
                <a:latin typeface="Amasis MT Pro" panose="02040504050005020304" pitchFamily="18" charset="0"/>
              </a:rPr>
              <a:t>ABRUZZO REGION</a:t>
            </a:r>
          </a:p>
          <a:p>
            <a:pPr marL="0" indent="0" algn="ctr">
              <a:buNone/>
            </a:pPr>
            <a:endParaRPr lang="it-IT" dirty="0">
              <a:latin typeface="Amasis MT Pro" panose="02040504050005020304" pitchFamily="18" charset="0"/>
            </a:endParaRPr>
          </a:p>
          <a:p>
            <a:pPr marL="0" indent="0" algn="ctr">
              <a:buNone/>
            </a:pPr>
            <a:r>
              <a:rPr lang="it-IT" dirty="0">
                <a:latin typeface="Amasis MT Pro" panose="02040504050005020304" pitchFamily="18" charset="0"/>
              </a:rPr>
              <a:t>Danilo Di Pietro (AGENA)</a:t>
            </a:r>
          </a:p>
          <a:p>
            <a:pPr marL="0" indent="0" algn="ctr">
              <a:buNone/>
            </a:pPr>
            <a:r>
              <a:rPr lang="it-IT" dirty="0">
                <a:latin typeface="Amasis MT Pro" panose="02040504050005020304" pitchFamily="18" charset="0"/>
              </a:rPr>
              <a:t>dipietro@agenateramo.it</a:t>
            </a:r>
          </a:p>
          <a:p>
            <a:pPr marL="0" indent="0" algn="ctr">
              <a:buNone/>
            </a:pPr>
            <a:endParaRPr lang="it-IT" dirty="0">
              <a:latin typeface="Amasis MT Pro" panose="02040504050005020304" pitchFamily="18" charset="0"/>
            </a:endParaRPr>
          </a:p>
        </p:txBody>
      </p:sp>
      <p:pic>
        <p:nvPicPr>
          <p:cNvPr id="1026" name="Picture 2" descr="logo Regione Abruzzo">
            <a:extLst>
              <a:ext uri="{FF2B5EF4-FFF2-40B4-BE49-F238E27FC236}">
                <a16:creationId xmlns:a16="http://schemas.microsoft.com/office/drawing/2014/main" xmlns="" id="{A5BDA2BE-565A-40BA-9701-70C726E090D9}"/>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5998" y="3536388"/>
            <a:ext cx="1924710" cy="2727681"/>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Immagine 3">
            <a:extLst>
              <a:ext uri="{FF2B5EF4-FFF2-40B4-BE49-F238E27FC236}">
                <a16:creationId xmlns:a16="http://schemas.microsoft.com/office/drawing/2014/main" xmlns="" id="{F6F12FA1-4D63-4103-AD4D-BF1ED0FA3D70}"/>
              </a:ext>
            </a:extLst>
          </p:cNvPr>
          <p:cNvPicPr>
            <a:picLocks noChangeAspect="1"/>
          </p:cNvPicPr>
          <p:nvPr/>
        </p:nvPicPr>
        <p:blipFill>
          <a:blip r:embed="rId3" cstate="print"/>
          <a:stretch>
            <a:fillRect/>
          </a:stretch>
        </p:blipFill>
        <p:spPr>
          <a:xfrm>
            <a:off x="8854440" y="5090620"/>
            <a:ext cx="3130735" cy="1095757"/>
          </a:xfrm>
          <a:prstGeom prst="rect">
            <a:avLst/>
          </a:prstGeom>
        </p:spPr>
      </p:pic>
    </p:spTree>
    <p:extLst>
      <p:ext uri="{BB962C8B-B14F-4D97-AF65-F5344CB8AC3E}">
        <p14:creationId xmlns:p14="http://schemas.microsoft.com/office/powerpoint/2010/main" xmlns="" val="2421861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2">
            <a:extLst>
              <a:ext uri="{FF2B5EF4-FFF2-40B4-BE49-F238E27FC236}">
                <a16:creationId xmlns:a16="http://schemas.microsoft.com/office/drawing/2014/main" xmlns="" id="{4DE993A3-ADB4-4EF6-9941-DD5999DA78E1}"/>
              </a:ext>
            </a:extLst>
          </p:cNvPr>
          <p:cNvSpPr>
            <a:spLocks noGrp="1" noChangeArrowheads="1"/>
          </p:cNvSpPr>
          <p:nvPr>
            <p:ph type="title"/>
          </p:nvPr>
        </p:nvSpPr>
        <p:spPr>
          <a:xfrm>
            <a:off x="532601" y="-23711"/>
            <a:ext cx="10515600" cy="715793"/>
          </a:xfrm>
        </p:spPr>
        <p:txBody>
          <a:bodyPr lIns="105366" tIns="52683" rIns="105366" bIns="52683">
            <a:spAutoFit/>
          </a:bodyPr>
          <a:lstStyle/>
          <a:p>
            <a:pPr algn="ctr" fontAlgn="base">
              <a:spcAft>
                <a:spcPct val="0"/>
              </a:spcAft>
            </a:pPr>
            <a:r>
              <a:rPr lang="it-IT" altLang="it-IT" sz="3600" dirty="0">
                <a:solidFill>
                  <a:srgbClr val="00326D"/>
                </a:solidFill>
                <a:latin typeface="Amasis MT Pro" panose="02040504050005020304" pitchFamily="18" charset="0"/>
              </a:rPr>
              <a:t>Abruzzo</a:t>
            </a:r>
            <a:r>
              <a:rPr lang="it-IT" altLang="it-IT" dirty="0">
                <a:solidFill>
                  <a:srgbClr val="00326D"/>
                </a:solidFill>
                <a:latin typeface="Amasis MT Pro" panose="02040504050005020304" pitchFamily="18" charset="0"/>
              </a:rPr>
              <a:t> </a:t>
            </a:r>
            <a:r>
              <a:rPr lang="it-IT" altLang="it-IT" sz="3600" dirty="0" err="1">
                <a:solidFill>
                  <a:srgbClr val="00326D"/>
                </a:solidFill>
                <a:latin typeface="Amasis MT Pro" panose="02040504050005020304" pitchFamily="18" charset="0"/>
              </a:rPr>
              <a:t>Region</a:t>
            </a:r>
            <a:r>
              <a:rPr lang="it-IT" altLang="it-IT" dirty="0">
                <a:solidFill>
                  <a:srgbClr val="00326D"/>
                </a:solidFill>
                <a:latin typeface="Amasis MT Pro" panose="02040504050005020304" pitchFamily="18" charset="0"/>
              </a:rPr>
              <a:t> for Covenant of </a:t>
            </a:r>
            <a:r>
              <a:rPr lang="it-IT" altLang="it-IT" dirty="0" err="1">
                <a:solidFill>
                  <a:srgbClr val="00326D"/>
                </a:solidFill>
                <a:latin typeface="Amasis MT Pro" panose="02040504050005020304" pitchFamily="18" charset="0"/>
              </a:rPr>
              <a:t>Mayors</a:t>
            </a:r>
            <a:endParaRPr lang="en-GB" altLang="it-IT" dirty="0">
              <a:solidFill>
                <a:srgbClr val="00326D"/>
              </a:solidFill>
              <a:latin typeface="Amasis MT Pro" panose="02040504050005020304" pitchFamily="18" charset="0"/>
            </a:endParaRPr>
          </a:p>
        </p:txBody>
      </p:sp>
      <p:pic>
        <p:nvPicPr>
          <p:cNvPr id="9" name="Picture 6" descr="Risultati immagini per the evolution of the covenant of mayors">
            <a:extLst>
              <a:ext uri="{FF2B5EF4-FFF2-40B4-BE49-F238E27FC236}">
                <a16:creationId xmlns:a16="http://schemas.microsoft.com/office/drawing/2014/main" xmlns="" id="{A0C1960F-C4D7-4340-93D7-EFA6AB99183C}"/>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l="4871" t="86130" r="31044" b="12811"/>
          <a:stretch>
            <a:fillRect/>
          </a:stretch>
        </p:blipFill>
        <p:spPr bwMode="auto">
          <a:xfrm>
            <a:off x="3562350" y="5573911"/>
            <a:ext cx="3686175" cy="44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6" descr="Risultati immagini per the evolution of the covenant of mayors">
            <a:extLst>
              <a:ext uri="{FF2B5EF4-FFF2-40B4-BE49-F238E27FC236}">
                <a16:creationId xmlns:a16="http://schemas.microsoft.com/office/drawing/2014/main" xmlns="" id="{4A2E88C2-72CB-447C-A8BA-BF5D0F7DFCBC}"/>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l="32890" t="62424" r="55186" b="13727"/>
          <a:stretch>
            <a:fillRect/>
          </a:stretch>
        </p:blipFill>
        <p:spPr bwMode="auto">
          <a:xfrm>
            <a:off x="4427538" y="4535686"/>
            <a:ext cx="685800"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CasellaDiTesto 15">
            <a:extLst>
              <a:ext uri="{FF2B5EF4-FFF2-40B4-BE49-F238E27FC236}">
                <a16:creationId xmlns:a16="http://schemas.microsoft.com/office/drawing/2014/main" xmlns="" id="{7717FA75-C310-4F0E-9467-C8294E2A630E}"/>
              </a:ext>
            </a:extLst>
          </p:cNvPr>
          <p:cNvSpPr txBox="1">
            <a:spLocks noChangeArrowheads="1"/>
          </p:cNvSpPr>
          <p:nvPr/>
        </p:nvSpPr>
        <p:spPr bwMode="auto">
          <a:xfrm>
            <a:off x="4511675" y="5616773"/>
            <a:ext cx="60166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sz="1400">
                <a:solidFill>
                  <a:srgbClr val="97B85C"/>
                </a:solidFill>
                <a:latin typeface="Amasis MT Pro" panose="02040504050005020304" pitchFamily="18" charset="0"/>
              </a:rPr>
              <a:t>2012</a:t>
            </a:r>
          </a:p>
        </p:txBody>
      </p:sp>
      <p:pic>
        <p:nvPicPr>
          <p:cNvPr id="12" name="Picture 6" descr="Risultati immagini per the evolution of the covenant of mayors">
            <a:extLst>
              <a:ext uri="{FF2B5EF4-FFF2-40B4-BE49-F238E27FC236}">
                <a16:creationId xmlns:a16="http://schemas.microsoft.com/office/drawing/2014/main" xmlns="" id="{DE243426-F0F2-464D-B666-6EEC60F9D9B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l="73352" t="48799" r="8234" b="13390"/>
          <a:stretch>
            <a:fillRect/>
          </a:stretch>
        </p:blipFill>
        <p:spPr bwMode="auto">
          <a:xfrm>
            <a:off x="9067800" y="3948311"/>
            <a:ext cx="1058863" cy="163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CasellaDiTesto 15">
            <a:extLst>
              <a:ext uri="{FF2B5EF4-FFF2-40B4-BE49-F238E27FC236}">
                <a16:creationId xmlns:a16="http://schemas.microsoft.com/office/drawing/2014/main" xmlns="" id="{2183FA25-4F22-4562-AD57-D93483C762AD}"/>
              </a:ext>
            </a:extLst>
          </p:cNvPr>
          <p:cNvSpPr txBox="1">
            <a:spLocks noChangeArrowheads="1"/>
          </p:cNvSpPr>
          <p:nvPr/>
        </p:nvSpPr>
        <p:spPr bwMode="auto">
          <a:xfrm>
            <a:off x="9276369" y="5575498"/>
            <a:ext cx="60166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sz="1400" dirty="0">
                <a:solidFill>
                  <a:srgbClr val="97B85C"/>
                </a:solidFill>
                <a:latin typeface="Amasis MT Pro" panose="02040504050005020304" pitchFamily="18" charset="0"/>
              </a:rPr>
              <a:t>2019</a:t>
            </a:r>
          </a:p>
        </p:txBody>
      </p:sp>
      <p:pic>
        <p:nvPicPr>
          <p:cNvPr id="14" name="Picture 3">
            <a:extLst>
              <a:ext uri="{FF2B5EF4-FFF2-40B4-BE49-F238E27FC236}">
                <a16:creationId xmlns:a16="http://schemas.microsoft.com/office/drawing/2014/main" xmlns="" id="{0CB59B51-4793-4234-BBA4-741C6F2AEC8F}"/>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l="26440" t="14447" r="22855" b="5833"/>
          <a:stretch>
            <a:fillRect/>
          </a:stretch>
        </p:blipFill>
        <p:spPr bwMode="auto">
          <a:xfrm>
            <a:off x="9422606" y="633146"/>
            <a:ext cx="2409825" cy="2328863"/>
          </a:xfrm>
          <a:prstGeom prst="rect">
            <a:avLst/>
          </a:prstGeom>
          <a:noFill/>
          <a:ln w="38100">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pic>
      <p:pic>
        <p:nvPicPr>
          <p:cNvPr id="15" name="Picture 4">
            <a:extLst>
              <a:ext uri="{FF2B5EF4-FFF2-40B4-BE49-F238E27FC236}">
                <a16:creationId xmlns:a16="http://schemas.microsoft.com/office/drawing/2014/main" xmlns="" id="{9DA8ED18-52D9-43ED-89A4-8646CC152C76}"/>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l="15776" t="17500" r="20294" b="5833"/>
          <a:stretch>
            <a:fillRect/>
          </a:stretch>
        </p:blipFill>
        <p:spPr bwMode="auto">
          <a:xfrm>
            <a:off x="3963193" y="956996"/>
            <a:ext cx="2371725" cy="2019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Rettangolo 15">
            <a:extLst>
              <a:ext uri="{FF2B5EF4-FFF2-40B4-BE49-F238E27FC236}">
                <a16:creationId xmlns:a16="http://schemas.microsoft.com/office/drawing/2014/main" xmlns="" id="{F09BB225-B353-4DA5-9F2C-78EDE5B16C20}"/>
              </a:ext>
            </a:extLst>
          </p:cNvPr>
          <p:cNvSpPr/>
          <p:nvPr/>
        </p:nvSpPr>
        <p:spPr>
          <a:xfrm>
            <a:off x="4934743" y="1099871"/>
            <a:ext cx="571500" cy="533400"/>
          </a:xfrm>
          <a:prstGeom prst="rect">
            <a:avLst/>
          </a:prstGeom>
          <a:noFill/>
          <a:ln w="38100">
            <a:solidFill>
              <a:schemeClr val="accent2"/>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it-IT">
              <a:latin typeface="Amasis MT Pro" panose="02040504050005020304" pitchFamily="18" charset="0"/>
            </a:endParaRPr>
          </a:p>
        </p:txBody>
      </p:sp>
      <p:sp>
        <p:nvSpPr>
          <p:cNvPr id="18" name="CasellaDiTesto 22">
            <a:extLst>
              <a:ext uri="{FF2B5EF4-FFF2-40B4-BE49-F238E27FC236}">
                <a16:creationId xmlns:a16="http://schemas.microsoft.com/office/drawing/2014/main" xmlns="" id="{4647120B-D69B-48AA-B914-7E0BDEF539A4}"/>
              </a:ext>
            </a:extLst>
          </p:cNvPr>
          <p:cNvSpPr txBox="1">
            <a:spLocks noChangeArrowheads="1"/>
          </p:cNvSpPr>
          <p:nvPr/>
        </p:nvSpPr>
        <p:spPr bwMode="auto">
          <a:xfrm>
            <a:off x="10173493" y="2261097"/>
            <a:ext cx="3921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sz="2400" dirty="0">
                <a:solidFill>
                  <a:schemeClr val="accent2"/>
                </a:solidFill>
                <a:latin typeface="Amasis MT Pro" panose="02040504050005020304" pitchFamily="18" charset="0"/>
              </a:rPr>
              <a:t>1</a:t>
            </a:r>
          </a:p>
        </p:txBody>
      </p:sp>
      <p:sp>
        <p:nvSpPr>
          <p:cNvPr id="19" name="CasellaDiTesto 23">
            <a:extLst>
              <a:ext uri="{FF2B5EF4-FFF2-40B4-BE49-F238E27FC236}">
                <a16:creationId xmlns:a16="http://schemas.microsoft.com/office/drawing/2014/main" xmlns="" id="{1272F087-1220-46DC-AF0A-B58F21BD5D68}"/>
              </a:ext>
            </a:extLst>
          </p:cNvPr>
          <p:cNvSpPr txBox="1">
            <a:spLocks noChangeArrowheads="1"/>
          </p:cNvSpPr>
          <p:nvPr/>
        </p:nvSpPr>
        <p:spPr bwMode="auto">
          <a:xfrm>
            <a:off x="10521431" y="1226454"/>
            <a:ext cx="4442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sz="2400" dirty="0">
                <a:solidFill>
                  <a:schemeClr val="accent2"/>
                </a:solidFill>
                <a:latin typeface="Amasis MT Pro" panose="02040504050005020304" pitchFamily="18" charset="0"/>
              </a:rPr>
              <a:t>2</a:t>
            </a:r>
          </a:p>
        </p:txBody>
      </p:sp>
      <p:sp>
        <p:nvSpPr>
          <p:cNvPr id="20" name="CasellaDiTesto 19">
            <a:extLst>
              <a:ext uri="{FF2B5EF4-FFF2-40B4-BE49-F238E27FC236}">
                <a16:creationId xmlns:a16="http://schemas.microsoft.com/office/drawing/2014/main" xmlns="" id="{41C77BF6-D8C2-4138-98C6-907BEB71C930}"/>
              </a:ext>
            </a:extLst>
          </p:cNvPr>
          <p:cNvSpPr txBox="1"/>
          <p:nvPr/>
        </p:nvSpPr>
        <p:spPr>
          <a:xfrm>
            <a:off x="435319" y="1120012"/>
            <a:ext cx="3470275" cy="923330"/>
          </a:xfrm>
          <a:prstGeom prst="rect">
            <a:avLst/>
          </a:prstGeom>
          <a:noFill/>
        </p:spPr>
        <p:txBody>
          <a:bodyPr>
            <a:spAutoFit/>
          </a:bodyPr>
          <a:lstStyle/>
          <a:p>
            <a:pPr algn="ctr">
              <a:defRPr/>
            </a:pPr>
            <a:r>
              <a:rPr lang="it-IT" dirty="0">
                <a:latin typeface="Amasis MT Pro" panose="02040504050005020304" pitchFamily="18" charset="0"/>
                <a:cs typeface="Arial" charset="0"/>
                <a:hlinkClick r:id="rId5"/>
              </a:rPr>
              <a:t>ADHESION AND APPROVAL OF 100% OF MUNICIPALITIES </a:t>
            </a:r>
            <a:r>
              <a:rPr lang="it-IT" dirty="0" err="1">
                <a:latin typeface="Amasis MT Pro" panose="02040504050005020304" pitchFamily="18" charset="0"/>
                <a:cs typeface="Arial" charset="0"/>
                <a:hlinkClick r:id="rId5"/>
              </a:rPr>
              <a:t>SEAPs</a:t>
            </a:r>
            <a:endParaRPr lang="it-IT" dirty="0">
              <a:latin typeface="Amasis MT Pro" panose="02040504050005020304" pitchFamily="18" charset="0"/>
              <a:cs typeface="Arial" charset="0"/>
            </a:endParaRPr>
          </a:p>
        </p:txBody>
      </p:sp>
      <p:sp>
        <p:nvSpPr>
          <p:cNvPr id="21" name="CasellaDiTesto 20">
            <a:extLst>
              <a:ext uri="{FF2B5EF4-FFF2-40B4-BE49-F238E27FC236}">
                <a16:creationId xmlns:a16="http://schemas.microsoft.com/office/drawing/2014/main" xmlns="" id="{687B3B3F-3DCC-432E-A859-460F5E48F87F}"/>
              </a:ext>
            </a:extLst>
          </p:cNvPr>
          <p:cNvSpPr txBox="1"/>
          <p:nvPr/>
        </p:nvSpPr>
        <p:spPr>
          <a:xfrm>
            <a:off x="6512128" y="1852546"/>
            <a:ext cx="3061563" cy="646331"/>
          </a:xfrm>
          <a:prstGeom prst="rect">
            <a:avLst/>
          </a:prstGeom>
          <a:noFill/>
        </p:spPr>
        <p:txBody>
          <a:bodyPr wrap="square">
            <a:spAutoFit/>
          </a:bodyPr>
          <a:lstStyle/>
          <a:p>
            <a:pPr algn="ctr">
              <a:defRPr/>
            </a:pPr>
            <a:r>
              <a:rPr lang="it-IT" dirty="0">
                <a:latin typeface="Amasis MT Pro" panose="02040504050005020304" pitchFamily="18" charset="0"/>
                <a:cs typeface="Arial" charset="0"/>
              </a:rPr>
              <a:t>3 TARGET AREAS FOR </a:t>
            </a:r>
            <a:r>
              <a:rPr lang="it-IT" dirty="0">
                <a:latin typeface="Amasis MT Pro" panose="02040504050005020304" pitchFamily="18" charset="0"/>
                <a:cs typeface="Arial" charset="0"/>
                <a:hlinkClick r:id="rId6"/>
              </a:rPr>
              <a:t>JOINT SECAP </a:t>
            </a:r>
            <a:r>
              <a:rPr lang="it-IT" dirty="0">
                <a:latin typeface="Amasis MT Pro" panose="02040504050005020304" pitchFamily="18" charset="0"/>
                <a:cs typeface="Arial" charset="0"/>
              </a:rPr>
              <a:t>(Project) </a:t>
            </a:r>
            <a:endParaRPr lang="it-IT" b="1" dirty="0">
              <a:latin typeface="Amasis MT Pro" panose="02040504050005020304" pitchFamily="18" charset="0"/>
              <a:cs typeface="Arial" charset="0"/>
            </a:endParaRPr>
          </a:p>
        </p:txBody>
      </p:sp>
      <p:sp>
        <p:nvSpPr>
          <p:cNvPr id="22" name="CasellaDiTesto 21">
            <a:extLst>
              <a:ext uri="{FF2B5EF4-FFF2-40B4-BE49-F238E27FC236}">
                <a16:creationId xmlns:a16="http://schemas.microsoft.com/office/drawing/2014/main" xmlns="" id="{11232368-FFAA-4A0D-9A52-67DCC50EB9B4}"/>
              </a:ext>
            </a:extLst>
          </p:cNvPr>
          <p:cNvSpPr txBox="1"/>
          <p:nvPr/>
        </p:nvSpPr>
        <p:spPr>
          <a:xfrm>
            <a:off x="10151234" y="2979406"/>
            <a:ext cx="1922450" cy="923330"/>
          </a:xfrm>
          <a:prstGeom prst="rect">
            <a:avLst/>
          </a:prstGeom>
          <a:solidFill>
            <a:schemeClr val="bg1"/>
          </a:solidFill>
        </p:spPr>
        <p:txBody>
          <a:bodyPr wrap="square">
            <a:spAutoFit/>
          </a:bodyPr>
          <a:lstStyle/>
          <a:p>
            <a:pPr algn="ctr">
              <a:defRPr/>
            </a:pPr>
            <a:r>
              <a:rPr lang="it-IT" dirty="0">
                <a:latin typeface="Amasis MT Pro" panose="02040504050005020304" pitchFamily="18" charset="0"/>
                <a:cs typeface="Arial" charset="0"/>
              </a:rPr>
              <a:t>2 target </a:t>
            </a:r>
            <a:r>
              <a:rPr lang="it-IT" dirty="0" err="1">
                <a:latin typeface="Amasis MT Pro" panose="02040504050005020304" pitchFamily="18" charset="0"/>
                <a:cs typeface="Arial" charset="0"/>
              </a:rPr>
              <a:t>areas</a:t>
            </a:r>
            <a:r>
              <a:rPr lang="it-IT" dirty="0">
                <a:latin typeface="Amasis MT Pro" panose="02040504050005020304" pitchFamily="18" charset="0"/>
                <a:cs typeface="Arial" charset="0"/>
              </a:rPr>
              <a:t> are </a:t>
            </a:r>
            <a:r>
              <a:rPr lang="it-IT" dirty="0" err="1">
                <a:latin typeface="Amasis MT Pro" panose="02040504050005020304" pitchFamily="18" charset="0"/>
                <a:cs typeface="Arial" charset="0"/>
              </a:rPr>
              <a:t>coordinated</a:t>
            </a:r>
            <a:r>
              <a:rPr lang="it-IT" dirty="0">
                <a:latin typeface="Amasis MT Pro" panose="02040504050005020304" pitchFamily="18" charset="0"/>
                <a:cs typeface="Arial" charset="0"/>
              </a:rPr>
              <a:t> by Abruzzo </a:t>
            </a:r>
            <a:r>
              <a:rPr lang="it-IT" dirty="0" err="1">
                <a:latin typeface="Amasis MT Pro" panose="02040504050005020304" pitchFamily="18" charset="0"/>
                <a:cs typeface="Arial" charset="0"/>
              </a:rPr>
              <a:t>Region</a:t>
            </a:r>
            <a:endParaRPr lang="it-IT" dirty="0">
              <a:latin typeface="Amasis MT Pro" panose="02040504050005020304" pitchFamily="18" charset="0"/>
              <a:cs typeface="Arial" charset="0"/>
            </a:endParaRPr>
          </a:p>
        </p:txBody>
      </p:sp>
      <p:pic>
        <p:nvPicPr>
          <p:cNvPr id="23" name="Picture 6" descr="Risultati immagini per the evolution of the covenant of mayors">
            <a:extLst>
              <a:ext uri="{FF2B5EF4-FFF2-40B4-BE49-F238E27FC236}">
                <a16:creationId xmlns:a16="http://schemas.microsoft.com/office/drawing/2014/main" xmlns="" id="{576AFDF8-6EF3-4DE0-ACE7-718786F76D12}"/>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l="16142" t="86099" r="30263" b="12811"/>
          <a:stretch>
            <a:fillRect/>
          </a:stretch>
        </p:blipFill>
        <p:spPr bwMode="auto">
          <a:xfrm flipV="1">
            <a:off x="8514487" y="5589150"/>
            <a:ext cx="3061563" cy="45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Picture 6" descr="Risultati immagini per the evolution of the covenant of mayors">
            <a:extLst>
              <a:ext uri="{FF2B5EF4-FFF2-40B4-BE49-F238E27FC236}">
                <a16:creationId xmlns:a16="http://schemas.microsoft.com/office/drawing/2014/main" xmlns="" id="{D892B7A4-BD1C-4D85-B465-E2A319D02BB1}"/>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69785" t="20009" r="4751" b="6705"/>
          <a:stretch/>
        </p:blipFill>
        <p:spPr bwMode="auto">
          <a:xfrm>
            <a:off x="7094538" y="2722762"/>
            <a:ext cx="1465075" cy="31605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 name="Picture 6" descr="Risultati immagini per the evolution of the covenant of mayors">
            <a:extLst>
              <a:ext uri="{FF2B5EF4-FFF2-40B4-BE49-F238E27FC236}">
                <a16:creationId xmlns:a16="http://schemas.microsoft.com/office/drawing/2014/main" xmlns="" id="{AC48A424-E987-4B37-8985-989021EB05B2}"/>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0009" r="48283" b="5710"/>
          <a:stretch/>
        </p:blipFill>
        <p:spPr bwMode="auto">
          <a:xfrm>
            <a:off x="615950" y="2721173"/>
            <a:ext cx="2974975" cy="32033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 name="Picture 6" descr="Risultati immagini per the evolution of the covenant of mayors">
            <a:extLst>
              <a:ext uri="{FF2B5EF4-FFF2-40B4-BE49-F238E27FC236}">
                <a16:creationId xmlns:a16="http://schemas.microsoft.com/office/drawing/2014/main" xmlns="" id="{3B57DD06-1DAD-4E10-8708-1083F36211F1}"/>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51424" t="38022" r="27466" b="6669"/>
          <a:stretch/>
        </p:blipFill>
        <p:spPr bwMode="auto">
          <a:xfrm>
            <a:off x="6034088" y="3498034"/>
            <a:ext cx="1214437" cy="2385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CasellaDiTesto 28">
            <a:extLst>
              <a:ext uri="{FF2B5EF4-FFF2-40B4-BE49-F238E27FC236}">
                <a16:creationId xmlns:a16="http://schemas.microsoft.com/office/drawing/2014/main" xmlns="" id="{C6B6DD4C-EDEE-4310-A66E-959482730668}"/>
              </a:ext>
            </a:extLst>
          </p:cNvPr>
          <p:cNvSpPr txBox="1"/>
          <p:nvPr/>
        </p:nvSpPr>
        <p:spPr>
          <a:xfrm>
            <a:off x="3308350" y="6053491"/>
            <a:ext cx="3535363" cy="584775"/>
          </a:xfrm>
          <a:prstGeom prst="rect">
            <a:avLst/>
          </a:prstGeom>
          <a:noFill/>
        </p:spPr>
        <p:txBody>
          <a:bodyPr wrap="square">
            <a:spAutoFit/>
          </a:bodyPr>
          <a:lstStyle/>
          <a:p>
            <a:pPr algn="ctr">
              <a:defRPr/>
            </a:pPr>
            <a:r>
              <a:rPr lang="it-IT" sz="1600" dirty="0">
                <a:solidFill>
                  <a:schemeClr val="accent1"/>
                </a:solidFill>
                <a:latin typeface="Amasis MT Pro" panose="02040504050005020304" pitchFamily="18" charset="0"/>
                <a:cs typeface="Arial" charset="0"/>
                <a:hlinkClick r:id="rId7">
                  <a:extLst>
                    <a:ext uri="{A12FA001-AC4F-418D-AE19-62706E023703}">
                      <ahyp:hlinkClr xmlns:ahyp="http://schemas.microsoft.com/office/drawing/2018/hyperlinkcolor" xmlns="" val="tx"/>
                    </a:ext>
                  </a:extLst>
                </a:hlinkClick>
              </a:rPr>
              <a:t>PARIDE Project </a:t>
            </a:r>
            <a:r>
              <a:rPr lang="it-IT" sz="1600" dirty="0">
                <a:solidFill>
                  <a:schemeClr val="accent1"/>
                </a:solidFill>
                <a:latin typeface="Amasis MT Pro" panose="02040504050005020304" pitchFamily="18" charset="0"/>
                <a:cs typeface="Arial" charset="0"/>
              </a:rPr>
              <a:t> </a:t>
            </a:r>
            <a:r>
              <a:rPr lang="it-IT" sz="1600" dirty="0">
                <a:latin typeface="Amasis MT Pro" panose="02040504050005020304" pitchFamily="18" charset="0"/>
                <a:cs typeface="Arial" charset="0"/>
              </a:rPr>
              <a:t>JOINT ACTION for 33 </a:t>
            </a:r>
            <a:r>
              <a:rPr lang="it-IT" sz="1600" dirty="0" err="1">
                <a:latin typeface="Amasis MT Pro" panose="02040504050005020304" pitchFamily="18" charset="0"/>
                <a:cs typeface="Arial" charset="0"/>
              </a:rPr>
              <a:t>municipalities</a:t>
            </a:r>
            <a:r>
              <a:rPr lang="it-IT" sz="1600" dirty="0">
                <a:latin typeface="Amasis MT Pro" panose="02040504050005020304" pitchFamily="18" charset="0"/>
                <a:cs typeface="Arial" charset="0"/>
              </a:rPr>
              <a:t> (PDA project)</a:t>
            </a:r>
          </a:p>
        </p:txBody>
      </p:sp>
      <p:sp>
        <p:nvSpPr>
          <p:cNvPr id="30" name="CasellaDiTesto 29">
            <a:extLst>
              <a:ext uri="{FF2B5EF4-FFF2-40B4-BE49-F238E27FC236}">
                <a16:creationId xmlns:a16="http://schemas.microsoft.com/office/drawing/2014/main" xmlns="" id="{2E0E9CDC-F9BE-4BAD-B69F-D837B5CCC063}"/>
              </a:ext>
            </a:extLst>
          </p:cNvPr>
          <p:cNvSpPr txBox="1"/>
          <p:nvPr/>
        </p:nvSpPr>
        <p:spPr>
          <a:xfrm>
            <a:off x="8729674" y="6008161"/>
            <a:ext cx="3279751" cy="584775"/>
          </a:xfrm>
          <a:prstGeom prst="rect">
            <a:avLst/>
          </a:prstGeom>
          <a:noFill/>
        </p:spPr>
        <p:txBody>
          <a:bodyPr wrap="square">
            <a:spAutoFit/>
          </a:bodyPr>
          <a:lstStyle/>
          <a:p>
            <a:pPr algn="ctr">
              <a:defRPr/>
            </a:pPr>
            <a:r>
              <a:rPr lang="it-IT" sz="1600" dirty="0">
                <a:solidFill>
                  <a:schemeClr val="accent1"/>
                </a:solidFill>
                <a:latin typeface="Amasis MT Pro" panose="02040504050005020304" pitchFamily="18" charset="0"/>
                <a:cs typeface="Arial" charset="0"/>
              </a:rPr>
              <a:t>TIGER Project  </a:t>
            </a:r>
            <a:r>
              <a:rPr lang="it-IT" sz="1600" dirty="0">
                <a:latin typeface="Amasis MT Pro" panose="02040504050005020304" pitchFamily="18" charset="0"/>
                <a:cs typeface="Arial" charset="0"/>
              </a:rPr>
              <a:t>JOINT ACTION for </a:t>
            </a:r>
            <a:r>
              <a:rPr lang="it-IT" sz="1600" dirty="0" err="1">
                <a:latin typeface="Amasis MT Pro" panose="02040504050005020304" pitchFamily="18" charset="0"/>
                <a:cs typeface="Arial" charset="0"/>
              </a:rPr>
              <a:t>all</a:t>
            </a:r>
            <a:r>
              <a:rPr lang="it-IT" sz="1600" dirty="0">
                <a:latin typeface="Amasis MT Pro" panose="02040504050005020304" pitchFamily="18" charset="0"/>
                <a:cs typeface="Arial" charset="0"/>
              </a:rPr>
              <a:t> </a:t>
            </a:r>
            <a:r>
              <a:rPr lang="it-IT" sz="1600" dirty="0" err="1">
                <a:latin typeface="Amasis MT Pro" panose="02040504050005020304" pitchFamily="18" charset="0"/>
                <a:cs typeface="Arial" charset="0"/>
              </a:rPr>
              <a:t>municipalities</a:t>
            </a:r>
            <a:r>
              <a:rPr lang="it-IT" sz="1600" dirty="0">
                <a:latin typeface="Amasis MT Pro" panose="02040504050005020304" pitchFamily="18" charset="0"/>
                <a:cs typeface="Arial" charset="0"/>
              </a:rPr>
              <a:t> (PDA project)</a:t>
            </a:r>
          </a:p>
        </p:txBody>
      </p:sp>
      <p:cxnSp>
        <p:nvCxnSpPr>
          <p:cNvPr id="17" name="Connettore 1 20">
            <a:extLst>
              <a:ext uri="{FF2B5EF4-FFF2-40B4-BE49-F238E27FC236}">
                <a16:creationId xmlns:a16="http://schemas.microsoft.com/office/drawing/2014/main" xmlns="" id="{129B108D-6E7B-49A9-8849-8CA38F44F3AB}"/>
              </a:ext>
            </a:extLst>
          </p:cNvPr>
          <p:cNvCxnSpPr>
            <a:stCxn id="16" idx="3"/>
          </p:cNvCxnSpPr>
          <p:nvPr/>
        </p:nvCxnSpPr>
        <p:spPr>
          <a:xfrm>
            <a:off x="5506243" y="1366571"/>
            <a:ext cx="3916363" cy="43021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Rettangolo 1">
            <a:extLst>
              <a:ext uri="{FF2B5EF4-FFF2-40B4-BE49-F238E27FC236}">
                <a16:creationId xmlns:a16="http://schemas.microsoft.com/office/drawing/2014/main" xmlns="" id="{E08B7AB3-DA44-42DA-8479-7F6B985DB3C0}"/>
              </a:ext>
            </a:extLst>
          </p:cNvPr>
          <p:cNvSpPr/>
          <p:nvPr/>
        </p:nvSpPr>
        <p:spPr>
          <a:xfrm>
            <a:off x="819150" y="5916613"/>
            <a:ext cx="5241496" cy="45719"/>
          </a:xfrm>
          <a:prstGeom prst="rect">
            <a:avLst/>
          </a:prstGeom>
          <a:solidFill>
            <a:srgbClr val="FDD200"/>
          </a:solidFill>
          <a:ln>
            <a:solidFill>
              <a:srgbClr val="FD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30">
            <a:extLst>
              <a:ext uri="{FF2B5EF4-FFF2-40B4-BE49-F238E27FC236}">
                <a16:creationId xmlns:a16="http://schemas.microsoft.com/office/drawing/2014/main" xmlns="" id="{827FFEE8-2F21-4C18-900A-B1EE2D54DEDC}"/>
              </a:ext>
            </a:extLst>
          </p:cNvPr>
          <p:cNvSpPr/>
          <p:nvPr/>
        </p:nvSpPr>
        <p:spPr>
          <a:xfrm>
            <a:off x="6034088" y="5916613"/>
            <a:ext cx="5241496" cy="45719"/>
          </a:xfrm>
          <a:prstGeom prst="rect">
            <a:avLst/>
          </a:prstGeom>
          <a:solidFill>
            <a:srgbClr val="FDD200"/>
          </a:solidFill>
          <a:ln>
            <a:solidFill>
              <a:srgbClr val="FD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183883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DFE11FC6-42CF-4D7A-A307-11D3486B91CA}"/>
              </a:ext>
            </a:extLst>
          </p:cNvPr>
          <p:cNvSpPr>
            <a:spLocks noGrp="1"/>
          </p:cNvSpPr>
          <p:nvPr>
            <p:ph type="title"/>
          </p:nvPr>
        </p:nvSpPr>
        <p:spPr>
          <a:xfrm>
            <a:off x="1882944" y="55159"/>
            <a:ext cx="9615509" cy="1115791"/>
          </a:xfrm>
        </p:spPr>
        <p:txBody>
          <a:bodyPr>
            <a:normAutofit/>
          </a:bodyPr>
          <a:lstStyle/>
          <a:p>
            <a:r>
              <a:rPr lang="it-IT" sz="4000" dirty="0">
                <a:latin typeface="Amasis MT Pro" panose="02040504050005020304" pitchFamily="18" charset="0"/>
              </a:rPr>
              <a:t>Abruzzo </a:t>
            </a:r>
            <a:r>
              <a:rPr lang="it-IT" sz="4000" dirty="0" err="1">
                <a:latin typeface="Amasis MT Pro" panose="02040504050005020304" pitchFamily="18" charset="0"/>
              </a:rPr>
              <a:t>Region</a:t>
            </a:r>
            <a:r>
              <a:rPr lang="it-IT" sz="4000" dirty="0">
                <a:latin typeface="Amasis MT Pro" panose="02040504050005020304" pitchFamily="18" charset="0"/>
              </a:rPr>
              <a:t> roadmap </a:t>
            </a:r>
            <a:r>
              <a:rPr lang="it-IT" sz="4000" dirty="0" err="1">
                <a:latin typeface="Amasis MT Pro" panose="02040504050005020304" pitchFamily="18" charset="0"/>
              </a:rPr>
              <a:t>towards</a:t>
            </a:r>
            <a:r>
              <a:rPr lang="it-IT" sz="4000" dirty="0">
                <a:latin typeface="Amasis MT Pro" panose="02040504050005020304" pitchFamily="18" charset="0"/>
              </a:rPr>
              <a:t> TIGER  </a:t>
            </a:r>
          </a:p>
        </p:txBody>
      </p:sp>
      <p:sp>
        <p:nvSpPr>
          <p:cNvPr id="17" name="Rettangolo con angoli arrotondati 16">
            <a:extLst>
              <a:ext uri="{FF2B5EF4-FFF2-40B4-BE49-F238E27FC236}">
                <a16:creationId xmlns:a16="http://schemas.microsoft.com/office/drawing/2014/main" xmlns="" id="{FEE745C2-5928-4980-BC6A-BFDF52BA6338}"/>
              </a:ext>
            </a:extLst>
          </p:cNvPr>
          <p:cNvSpPr/>
          <p:nvPr/>
        </p:nvSpPr>
        <p:spPr>
          <a:xfrm>
            <a:off x="90531" y="1514027"/>
            <a:ext cx="11564440" cy="513085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FF00"/>
              </a:solidFill>
              <a:latin typeface="Amasis MT Pro" panose="02040504050005020304" pitchFamily="18" charset="0"/>
            </a:endParaRPr>
          </a:p>
        </p:txBody>
      </p:sp>
      <p:sp>
        <p:nvSpPr>
          <p:cNvPr id="7" name="Segnaposto contenuto 2">
            <a:extLst>
              <a:ext uri="{FF2B5EF4-FFF2-40B4-BE49-F238E27FC236}">
                <a16:creationId xmlns:a16="http://schemas.microsoft.com/office/drawing/2014/main" xmlns="" id="{4C5396F0-BEFE-4819-AE9E-E9992F01D751}"/>
              </a:ext>
            </a:extLst>
          </p:cNvPr>
          <p:cNvSpPr>
            <a:spLocks noGrp="1"/>
          </p:cNvSpPr>
          <p:nvPr>
            <p:ph idx="1"/>
          </p:nvPr>
        </p:nvSpPr>
        <p:spPr>
          <a:xfrm>
            <a:off x="961686" y="1170950"/>
            <a:ext cx="10380250" cy="5417954"/>
          </a:xfrm>
        </p:spPr>
        <p:txBody>
          <a:bodyPr>
            <a:normAutofit fontScale="92500" lnSpcReduction="10000"/>
          </a:bodyPr>
          <a:lstStyle/>
          <a:p>
            <a:pPr marL="0" indent="0" algn="l">
              <a:buNone/>
            </a:pPr>
            <a:endParaRPr lang="it-IT" sz="2400" b="1" i="0" u="none" strike="noStrike" baseline="0" dirty="0">
              <a:solidFill>
                <a:srgbClr val="000000"/>
              </a:solidFill>
              <a:latin typeface="Amasis MT Pro" panose="02040504050005020304" pitchFamily="18" charset="0"/>
            </a:endParaRPr>
          </a:p>
          <a:p>
            <a:pPr marL="0" indent="0">
              <a:buNone/>
            </a:pPr>
            <a:r>
              <a:rPr lang="en-US" sz="2000" b="1" i="0" u="none" strike="noStrike" baseline="0" dirty="0">
                <a:solidFill>
                  <a:srgbClr val="000000"/>
                </a:solidFill>
                <a:latin typeface="Amasis MT Pro" panose="02040504050005020304" pitchFamily="18" charset="0"/>
              </a:rPr>
              <a:t>Regional </a:t>
            </a:r>
            <a:r>
              <a:rPr lang="en-US" sz="2000" b="1" dirty="0" err="1">
                <a:solidFill>
                  <a:srgbClr val="000000"/>
                </a:solidFill>
                <a:latin typeface="Amasis MT Pro" panose="02040504050005020304" pitchFamily="18" charset="0"/>
              </a:rPr>
              <a:t>incetives</a:t>
            </a:r>
            <a:r>
              <a:rPr lang="en-US" sz="2000" b="1" dirty="0">
                <a:solidFill>
                  <a:srgbClr val="000000"/>
                </a:solidFill>
                <a:latin typeface="Amasis MT Pro" panose="02040504050005020304" pitchFamily="18" charset="0"/>
              </a:rPr>
              <a:t> with</a:t>
            </a:r>
            <a:endParaRPr lang="en-US" sz="2000" b="1" i="0" u="none" strike="noStrike" baseline="0" dirty="0">
              <a:solidFill>
                <a:srgbClr val="000000"/>
              </a:solidFill>
              <a:latin typeface="Amasis MT Pro" panose="02040504050005020304" pitchFamily="18" charset="0"/>
            </a:endParaRPr>
          </a:p>
          <a:p>
            <a:pPr marL="0" indent="0">
              <a:buNone/>
            </a:pPr>
            <a:endParaRPr lang="en-US" sz="1800" b="1" i="0" u="none" strike="noStrike" baseline="0" dirty="0">
              <a:solidFill>
                <a:srgbClr val="000000"/>
              </a:solidFill>
              <a:latin typeface="Amasis MT Pro" panose="02040504050005020304" pitchFamily="18" charset="0"/>
            </a:endParaRPr>
          </a:p>
          <a:p>
            <a:pPr marL="0" indent="0">
              <a:buNone/>
            </a:pPr>
            <a:r>
              <a:rPr lang="en-GB" sz="2000" b="1" dirty="0">
                <a:solidFill>
                  <a:srgbClr val="000000"/>
                </a:solidFill>
              </a:rPr>
              <a:t>Regional Council resolution n. 389 of 20.05.2015: </a:t>
            </a:r>
          </a:p>
          <a:p>
            <a:r>
              <a:rPr lang="en-GB" sz="2000" b="1" dirty="0">
                <a:effectLst/>
                <a:ea typeface="Calibri" panose="020F0502020204030204" pitchFamily="34" charset="0"/>
                <a:cs typeface="Times New Roman" panose="02020603050405020304" pitchFamily="18" charset="0"/>
              </a:rPr>
              <a:t>€ 1.568.135 </a:t>
            </a:r>
            <a:r>
              <a:rPr kumimoji="0" lang="en-GB" altLang="it-IT" sz="2000" i="0" u="none" strike="noStrike" cap="none" normalizeH="0" baseline="0" dirty="0">
                <a:ln>
                  <a:noFill/>
                </a:ln>
                <a:solidFill>
                  <a:srgbClr val="202124"/>
                </a:solidFill>
                <a:effectLst/>
              </a:rPr>
              <a:t>for </a:t>
            </a:r>
            <a:r>
              <a:rPr kumimoji="0" lang="en-GB" altLang="it-IT" sz="2000" b="0" i="0" u="none" strike="noStrike" cap="none" normalizeH="0" baseline="0" dirty="0">
                <a:ln>
                  <a:noFill/>
                </a:ln>
                <a:solidFill>
                  <a:srgbClr val="202124"/>
                </a:solidFill>
                <a:effectLst/>
              </a:rPr>
              <a:t>the execution of interventions aimed at improving the energy efficiency of public residential housing</a:t>
            </a:r>
            <a:r>
              <a:rPr kumimoji="0" lang="en-GB" altLang="it-IT" sz="2000" b="0" i="0" u="none" strike="noStrike" cap="none" normalizeH="0" baseline="0" dirty="0">
                <a:ln>
                  <a:noFill/>
                </a:ln>
                <a:solidFill>
                  <a:schemeClr val="tx1"/>
                </a:solidFill>
                <a:effectLst/>
              </a:rPr>
              <a:t> </a:t>
            </a:r>
            <a:r>
              <a:rPr lang="en-GB" altLang="it-IT" sz="2000" dirty="0">
                <a:cs typeface="Times New Roman" panose="02020603050405020304" pitchFamily="18" charset="0"/>
              </a:rPr>
              <a:t> in 44 buildings that include </a:t>
            </a:r>
            <a:r>
              <a:rPr lang="en-GB" altLang="it-IT" sz="2000" b="1" dirty="0">
                <a:cs typeface="Times New Roman" panose="02020603050405020304" pitchFamily="18" charset="0"/>
              </a:rPr>
              <a:t>172 apartments</a:t>
            </a:r>
          </a:p>
          <a:p>
            <a:pPr marL="0" indent="0">
              <a:buNone/>
            </a:pPr>
            <a:endParaRPr lang="en-GB" sz="2000" b="1" dirty="0">
              <a:solidFill>
                <a:srgbClr val="000000"/>
              </a:solidFill>
            </a:endParaRPr>
          </a:p>
          <a:p>
            <a:pPr marL="0" indent="0">
              <a:buNone/>
            </a:pPr>
            <a:r>
              <a:rPr lang="en-GB" sz="2000" b="1" dirty="0">
                <a:solidFill>
                  <a:srgbClr val="000000"/>
                </a:solidFill>
              </a:rPr>
              <a:t>Regional Law n. 10 of 03.06.2020: </a:t>
            </a:r>
          </a:p>
          <a:p>
            <a:r>
              <a:rPr lang="en-GB" sz="2000" b="1" dirty="0">
                <a:cs typeface="Times New Roman" panose="02020603050405020304" pitchFamily="18" charset="0"/>
              </a:rPr>
              <a:t>€ 1.500.000 </a:t>
            </a:r>
            <a:r>
              <a:rPr lang="en-GB" sz="2000" dirty="0">
                <a:cs typeface="Times New Roman" panose="02020603050405020304" pitchFamily="18" charset="0"/>
              </a:rPr>
              <a:t>for technical and administrative procedures in order to get SUPERBONUS incentives for energy efficiency investments on social housing buildings </a:t>
            </a:r>
            <a:endParaRPr lang="en-GB" sz="2000" b="1" dirty="0">
              <a:cs typeface="Times New Roman" panose="02020603050405020304" pitchFamily="18" charset="0"/>
            </a:endParaRPr>
          </a:p>
          <a:p>
            <a:pPr marL="0" indent="0">
              <a:buNone/>
            </a:pPr>
            <a:endParaRPr lang="en-GB" sz="2000" b="1" dirty="0">
              <a:solidFill>
                <a:srgbClr val="000000"/>
              </a:solidFill>
            </a:endParaRPr>
          </a:p>
          <a:p>
            <a:pPr marL="0" indent="0">
              <a:buNone/>
            </a:pPr>
            <a:r>
              <a:rPr lang="en-GB" sz="2000" b="1" dirty="0">
                <a:solidFill>
                  <a:srgbClr val="000000"/>
                </a:solidFill>
              </a:rPr>
              <a:t>Regional Council resolution n. 99 del 22.02.2021: </a:t>
            </a:r>
          </a:p>
          <a:p>
            <a:r>
              <a:rPr lang="it-IT" altLang="it-IT" sz="2000" b="1" dirty="0">
                <a:cs typeface="Times New Roman" panose="02020603050405020304" pitchFamily="18" charset="0"/>
              </a:rPr>
              <a:t>€ 6.780.000 </a:t>
            </a:r>
            <a:r>
              <a:rPr lang="it-IT" altLang="it-IT" sz="2000" dirty="0" err="1">
                <a:cs typeface="Times New Roman" panose="02020603050405020304" pitchFamily="18" charset="0"/>
              </a:rPr>
              <a:t>as</a:t>
            </a:r>
            <a:r>
              <a:rPr lang="it-IT" altLang="it-IT" sz="2000" dirty="0">
                <a:cs typeface="Times New Roman" panose="02020603050405020304" pitchFamily="18" charset="0"/>
              </a:rPr>
              <a:t> co-financing for social housing </a:t>
            </a:r>
            <a:r>
              <a:rPr lang="it-IT" altLang="it-IT" sz="2000" dirty="0" err="1">
                <a:cs typeface="Times New Roman" panose="02020603050405020304" pitchFamily="18" charset="0"/>
              </a:rPr>
              <a:t>refurbishment</a:t>
            </a:r>
            <a:r>
              <a:rPr lang="it-IT" altLang="it-IT" sz="2000" dirty="0">
                <a:cs typeface="Times New Roman" panose="02020603050405020304" pitchFamily="18" charset="0"/>
              </a:rPr>
              <a:t> </a:t>
            </a:r>
            <a:r>
              <a:rPr lang="it-IT" altLang="it-IT" sz="2000" dirty="0" err="1">
                <a:cs typeface="Times New Roman" panose="02020603050405020304" pitchFamily="18" charset="0"/>
              </a:rPr>
              <a:t>that</a:t>
            </a:r>
            <a:r>
              <a:rPr lang="it-IT" altLang="it-IT" sz="2000" dirty="0">
                <a:cs typeface="Times New Roman" panose="02020603050405020304" pitchFamily="18" charset="0"/>
              </a:rPr>
              <a:t> can take the </a:t>
            </a:r>
            <a:r>
              <a:rPr lang="it-IT" altLang="it-IT" sz="2000" dirty="0" err="1">
                <a:cs typeface="Times New Roman" panose="02020603050405020304" pitchFamily="18" charset="0"/>
              </a:rPr>
              <a:t>advantage</a:t>
            </a:r>
            <a:r>
              <a:rPr lang="it-IT" altLang="it-IT" sz="2000" dirty="0">
                <a:cs typeface="Times New Roman" panose="02020603050405020304" pitchFamily="18" charset="0"/>
              </a:rPr>
              <a:t> of the </a:t>
            </a:r>
            <a:r>
              <a:rPr lang="it-IT" altLang="it-IT" sz="2000" dirty="0" smtClean="0">
                <a:cs typeface="Times New Roman" panose="02020603050405020304" pitchFamily="18" charset="0"/>
              </a:rPr>
              <a:t>SUPERBONUS </a:t>
            </a:r>
            <a:r>
              <a:rPr lang="it-IT" altLang="it-IT" sz="2000" dirty="0">
                <a:cs typeface="Times New Roman" panose="02020603050405020304" pitchFamily="18" charset="0"/>
              </a:rPr>
              <a:t>110% and SISMA and ECO BONUS incentives </a:t>
            </a:r>
          </a:p>
          <a:p>
            <a:r>
              <a:rPr lang="en-US" sz="2000" b="1" dirty="0">
                <a:cs typeface="Times New Roman" panose="02020603050405020304" pitchFamily="18" charset="0"/>
              </a:rPr>
              <a:t>€. 8.000.000 </a:t>
            </a:r>
            <a:r>
              <a:rPr lang="en-US" sz="2000" dirty="0">
                <a:cs typeface="Times New Roman" panose="02020603050405020304" pitchFamily="18" charset="0"/>
              </a:rPr>
              <a:t>for refurbishment that include the execution of seismic improvement / adaptation and energy efficiency interventions of social housing buildings</a:t>
            </a:r>
            <a:endParaRPr lang="en-US" sz="2000" i="0" u="none" strike="noStrike" baseline="0" dirty="0">
              <a:solidFill>
                <a:srgbClr val="000000"/>
              </a:solidFill>
            </a:endParaRPr>
          </a:p>
          <a:p>
            <a:pPr marL="0" indent="0">
              <a:buNone/>
            </a:pPr>
            <a:endParaRPr lang="en-US" sz="1600" dirty="0">
              <a:solidFill>
                <a:srgbClr val="000000"/>
              </a:solidFill>
              <a:latin typeface="Amasis MT Pro" panose="02040504050005020304" pitchFamily="18" charset="0"/>
            </a:endParaRPr>
          </a:p>
          <a:p>
            <a:pPr marL="0" indent="0">
              <a:buNone/>
            </a:pPr>
            <a:endParaRPr lang="en-US" sz="2000" b="0" i="0" u="none" strike="noStrike" baseline="0" dirty="0">
              <a:solidFill>
                <a:srgbClr val="000000"/>
              </a:solidFill>
              <a:latin typeface="Amasis MT Pro" panose="02040504050005020304" pitchFamily="18" charset="0"/>
            </a:endParaRPr>
          </a:p>
          <a:p>
            <a:endParaRPr lang="en-US" sz="2000" b="0" i="0" u="none" strike="noStrike" baseline="0" dirty="0">
              <a:solidFill>
                <a:srgbClr val="000000"/>
              </a:solidFill>
              <a:latin typeface="Amasis MT Pro" panose="02040504050005020304" pitchFamily="18" charset="0"/>
            </a:endParaRPr>
          </a:p>
        </p:txBody>
      </p:sp>
      <p:pic>
        <p:nvPicPr>
          <p:cNvPr id="9" name="Elemento grafico 8" descr="Escursione">
            <a:extLst>
              <a:ext uri="{FF2B5EF4-FFF2-40B4-BE49-F238E27FC236}">
                <a16:creationId xmlns:a16="http://schemas.microsoft.com/office/drawing/2014/main" xmlns="" id="{1C2ABEAD-C206-4938-9E65-8EFCAA5F1079}"/>
              </a:ext>
            </a:extLst>
          </p:cNvPr>
          <p:cNvPicPr>
            <a:picLocks noChangeAspect="1"/>
          </p:cNvPicPr>
          <p:nvPr/>
        </p:nvPicPr>
        <p:blipFill>
          <a:blip r:embed="rId2" cstate="print">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11967" y="2237623"/>
            <a:ext cx="818393" cy="818393"/>
          </a:xfrm>
          <a:prstGeom prst="rect">
            <a:avLst/>
          </a:prstGeom>
        </p:spPr>
      </p:pic>
      <p:pic>
        <p:nvPicPr>
          <p:cNvPr id="26" name="Elemento grafico 25" descr="Escursione">
            <a:extLst>
              <a:ext uri="{FF2B5EF4-FFF2-40B4-BE49-F238E27FC236}">
                <a16:creationId xmlns:a16="http://schemas.microsoft.com/office/drawing/2014/main" xmlns="" id="{10AB1950-7C0C-46ED-811A-2042700A690F}"/>
              </a:ext>
            </a:extLst>
          </p:cNvPr>
          <p:cNvPicPr>
            <a:picLocks noChangeAspect="1"/>
          </p:cNvPicPr>
          <p:nvPr/>
        </p:nvPicPr>
        <p:blipFill>
          <a:blip r:embed="rId2" cstate="print">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16912" y="3625550"/>
            <a:ext cx="818393" cy="818393"/>
          </a:xfrm>
          <a:prstGeom prst="rect">
            <a:avLst/>
          </a:prstGeom>
        </p:spPr>
      </p:pic>
      <p:pic>
        <p:nvPicPr>
          <p:cNvPr id="29" name="Elemento grafico 28" descr="Escursione">
            <a:extLst>
              <a:ext uri="{FF2B5EF4-FFF2-40B4-BE49-F238E27FC236}">
                <a16:creationId xmlns:a16="http://schemas.microsoft.com/office/drawing/2014/main" xmlns="" id="{5E3668D7-F8E2-4322-B6BF-7700C4598E96}"/>
              </a:ext>
            </a:extLst>
          </p:cNvPr>
          <p:cNvPicPr>
            <a:picLocks noChangeAspect="1"/>
          </p:cNvPicPr>
          <p:nvPr/>
        </p:nvPicPr>
        <p:blipFill>
          <a:blip r:embed="rId2" cstate="print">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111966" y="4978039"/>
            <a:ext cx="818393" cy="818393"/>
          </a:xfrm>
          <a:prstGeom prst="rect">
            <a:avLst/>
          </a:prstGeom>
        </p:spPr>
      </p:pic>
      <p:pic>
        <p:nvPicPr>
          <p:cNvPr id="30" name="Picture 2" descr="regione-abruzzo-logo-600x400 - Brand News">
            <a:extLst>
              <a:ext uri="{FF2B5EF4-FFF2-40B4-BE49-F238E27FC236}">
                <a16:creationId xmlns:a16="http://schemas.microsoft.com/office/drawing/2014/main" xmlns="" id="{B44978BF-B364-47D1-87C8-6939D4F87DBE}"/>
              </a:ext>
            </a:extLst>
          </p:cNvPr>
          <p:cNvPicPr>
            <a:picLocks noChangeAspect="1" noChangeArrowheads="1"/>
          </p:cNvPicPr>
          <p:nvPr/>
        </p:nvPicPr>
        <p:blipFill rotWithShape="1">
          <a:blip r:embed="rId4" cstate="print">
            <a:extLst>
              <a:ext uri="{BEBA8EAE-BF5A-486C-A8C5-ECC9F3942E4B}">
                <a14:imgProps xmlns:a14="http://schemas.microsoft.com/office/drawing/2010/main" xmlns="">
                  <a14:imgLayer r:embed="rId5">
                    <a14:imgEffect>
                      <a14:backgroundRemoval t="2000" b="94750" l="10000" r="90000">
                        <a14:foregroundMark x1="52833" y1="86750" x2="52833" y2="86750"/>
                        <a14:foregroundMark x1="54833" y1="82500" x2="54833" y2="82500"/>
                        <a14:foregroundMark x1="54667" y1="79750" x2="54667" y2="79750"/>
                        <a14:foregroundMark x1="49667" y1="77750" x2="49667" y2="77750"/>
                        <a14:foregroundMark x1="50000" y1="77500" x2="50000" y2="77500"/>
                        <a14:foregroundMark x1="49667" y1="94500" x2="49667" y2="94500"/>
                        <a14:foregroundMark x1="49833" y1="94500" x2="49833" y2="94500"/>
                        <a14:foregroundMark x1="49833" y1="94750" x2="49833" y2="94750"/>
                        <a14:foregroundMark x1="61500" y1="81000" x2="61500" y2="81000"/>
                        <a14:foregroundMark x1="34667" y1="17500" x2="34667" y2="17500"/>
                        <a14:foregroundMark x1="38667" y1="19000" x2="38667" y2="19000"/>
                        <a14:foregroundMark x1="45000" y1="19000" x2="45000" y2="19000"/>
                        <a14:foregroundMark x1="48333" y1="19250" x2="48333" y2="19250"/>
                        <a14:foregroundMark x1="54500" y1="18750" x2="54500" y2="18750"/>
                        <a14:foregroundMark x1="59333" y1="18750" x2="59333" y2="18750"/>
                        <a14:foregroundMark x1="66333" y1="18000" x2="66333" y2="18000"/>
                        <a14:foregroundMark x1="36167" y1="6750" x2="36167" y2="6750"/>
                        <a14:foregroundMark x1="33667" y1="2250" x2="33667" y2="2250"/>
                        <a14:foregroundMark x1="43333" y1="5750" x2="43333" y2="5750"/>
                        <a14:foregroundMark x1="49167" y1="5250" x2="49167" y2="5250"/>
                        <a14:foregroundMark x1="51167" y1="5250" x2="51167" y2="5250"/>
                        <a14:foregroundMark x1="60167" y1="7250" x2="60167" y2="7250"/>
                        <a14:foregroundMark x1="51833" y1="17250" x2="51833" y2="17250"/>
                        <a14:foregroundMark x1="48167" y1="18750" x2="48167" y2="18750"/>
                        <a14:foregroundMark x1="48167" y1="19000" x2="48167" y2="19000"/>
                        <a14:foregroundMark x1="66333" y1="19750" x2="66333" y2="19750"/>
                        <a14:foregroundMark x1="66000" y1="18500" x2="66000" y2="18500"/>
                        <a14:foregroundMark x1="33833" y1="3500" x2="33833" y2="3500"/>
                        <a14:foregroundMark x1="43333" y1="38000" x2="43333" y2="38000"/>
                        <a14:foregroundMark x1="43333" y1="38000" x2="43333" y2="38000"/>
                        <a14:foregroundMark x1="43333" y1="38000" x2="43333" y2="38000"/>
                        <a14:foregroundMark x1="43333" y1="38000" x2="43333" y2="38000"/>
                        <a14:foregroundMark x1="43333" y1="38000" x2="43333" y2="38000"/>
                        <a14:foregroundMark x1="43333" y1="38000" x2="43333" y2="38000"/>
                        <a14:foregroundMark x1="42667" y1="35500" x2="42667" y2="35500"/>
                        <a14:foregroundMark x1="41667" y1="34750" x2="41667" y2="34750"/>
                        <a14:foregroundMark x1="40333" y1="34500" x2="40333" y2="34500"/>
                        <a14:foregroundMark x1="37667" y1="34750" x2="37500" y2="36500"/>
                        <a14:foregroundMark x1="37500" y1="36500" x2="40667" y2="41750"/>
                        <a14:foregroundMark x1="43167" y1="36750" x2="42500" y2="39000"/>
                        <a14:foregroundMark x1="44000" y1="36000" x2="37667" y2="42000"/>
                        <a14:foregroundMark x1="43500" y1="35500" x2="43167" y2="36500"/>
                        <a14:foregroundMark x1="43167" y1="37250" x2="42667" y2="43250"/>
                        <a14:foregroundMark x1="44667" y1="38250" x2="44667" y2="38250"/>
                        <a14:foregroundMark x1="45500" y1="38000" x2="45500" y2="38000"/>
                        <a14:foregroundMark x1="47833" y1="35500" x2="47833" y2="35500"/>
                        <a14:foregroundMark x1="49833" y1="34500" x2="49833" y2="34500"/>
                        <a14:foregroundMark x1="50667" y1="34250" x2="50667" y2="34250"/>
                        <a14:foregroundMark x1="50833" y1="34000" x2="50833" y2="34000"/>
                        <a14:foregroundMark x1="35167" y1="54000" x2="37167" y2="39250"/>
                        <a14:foregroundMark x1="37167" y1="39250" x2="37667" y2="50750"/>
                        <a14:foregroundMark x1="39167" y1="42500" x2="38333" y2="55000"/>
                        <a14:foregroundMark x1="39333" y1="3500" x2="39333" y2="3500"/>
                        <a14:foregroundMark x1="61167" y1="21250" x2="61167" y2="21250"/>
                        <a14:foregroundMark x1="62500" y1="4750" x2="62500" y2="4750"/>
                        <a14:foregroundMark x1="62667" y1="17250" x2="62667" y2="17250"/>
                        <a14:foregroundMark x1="60667" y1="3250" x2="60667" y2="3250"/>
                        <a14:foregroundMark x1="51500" y1="16250" x2="51500" y2="16250"/>
                        <a14:foregroundMark x1="41667" y1="29750" x2="41667" y2="29750"/>
                        <a14:foregroundMark x1="38667" y1="30000" x2="38667" y2="30000"/>
                        <a14:foregroundMark x1="41500" y1="35750" x2="41500" y2="35750"/>
                        <a14:foregroundMark x1="41667" y1="35750" x2="41667" y2="35750"/>
                        <a14:foregroundMark x1="65000" y1="2000" x2="65000" y2="2000"/>
                        <a14:backgroundMark x1="35333" y1="3250" x2="35333" y2="3250"/>
                        <a14:backgroundMark x1="34500" y1="17750" x2="34500" y2="17750"/>
                        <a14:backgroundMark x1="40167" y1="16500" x2="40167" y2="16500"/>
                        <a14:backgroundMark x1="39833" y1="20750" x2="39833" y2="20750"/>
                        <a14:backgroundMark x1="44833" y1="16250" x2="44833" y2="16250"/>
                      </a14:backgroundRemoval>
                    </a14:imgEffect>
                  </a14:imgLayer>
                </a14:imgProps>
              </a:ext>
              <a:ext uri="{28A0092B-C50C-407E-A947-70E740481C1C}">
                <a14:useLocalDpi xmlns:a14="http://schemas.microsoft.com/office/drawing/2010/main" xmlns="" val="0"/>
              </a:ext>
            </a:extLst>
          </a:blip>
          <a:srcRect l="28807" r="29088"/>
          <a:stretch/>
        </p:blipFill>
        <p:spPr bwMode="auto">
          <a:xfrm>
            <a:off x="961686" y="194248"/>
            <a:ext cx="618341" cy="97903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3419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ttangolo con angoli arrotondati 33">
            <a:extLst>
              <a:ext uri="{FF2B5EF4-FFF2-40B4-BE49-F238E27FC236}">
                <a16:creationId xmlns:a16="http://schemas.microsoft.com/office/drawing/2014/main" xmlns="" id="{E2037D5E-935C-43E7-A262-5B605C593B99}"/>
              </a:ext>
            </a:extLst>
          </p:cNvPr>
          <p:cNvSpPr/>
          <p:nvPr/>
        </p:nvSpPr>
        <p:spPr>
          <a:xfrm>
            <a:off x="7665720" y="1962949"/>
            <a:ext cx="4267200" cy="2294191"/>
          </a:xfrm>
          <a:prstGeom prst="roundRect">
            <a:avLst/>
          </a:prstGeom>
          <a:solidFill>
            <a:srgbClr val="FFC000">
              <a:alpha val="48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xmlns="" id="{DFE11FC6-42CF-4D7A-A307-11D3486B91CA}"/>
              </a:ext>
            </a:extLst>
          </p:cNvPr>
          <p:cNvSpPr>
            <a:spLocks noGrp="1"/>
          </p:cNvSpPr>
          <p:nvPr>
            <p:ph type="title"/>
          </p:nvPr>
        </p:nvSpPr>
        <p:spPr>
          <a:xfrm>
            <a:off x="1738291" y="27498"/>
            <a:ext cx="9243185" cy="956812"/>
          </a:xfrm>
        </p:spPr>
        <p:txBody>
          <a:bodyPr>
            <a:normAutofit/>
          </a:bodyPr>
          <a:lstStyle/>
          <a:p>
            <a:pPr algn="ctr"/>
            <a:r>
              <a:rPr lang="it-IT" sz="4000" dirty="0">
                <a:latin typeface="Amasis MT Pro" panose="02040504050005020304" pitchFamily="18" charset="0"/>
              </a:rPr>
              <a:t>TIGER</a:t>
            </a:r>
          </a:p>
        </p:txBody>
      </p:sp>
      <p:sp>
        <p:nvSpPr>
          <p:cNvPr id="6" name="Rettangolo con angoli arrotondati 5">
            <a:extLst>
              <a:ext uri="{FF2B5EF4-FFF2-40B4-BE49-F238E27FC236}">
                <a16:creationId xmlns:a16="http://schemas.microsoft.com/office/drawing/2014/main" xmlns="" id="{76BE19C5-B328-421B-9FEB-ED5FA2382D18}"/>
              </a:ext>
            </a:extLst>
          </p:cNvPr>
          <p:cNvSpPr/>
          <p:nvPr/>
        </p:nvSpPr>
        <p:spPr>
          <a:xfrm>
            <a:off x="1517688" y="796191"/>
            <a:ext cx="10404000" cy="1044000"/>
          </a:xfrm>
          <a:prstGeom prst="roundRect">
            <a:avLst/>
          </a:prstGeom>
          <a:solidFill>
            <a:srgbClr val="FFC000">
              <a:alpha val="48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latin typeface="Amasis MT Pro" panose="02040504050005020304" pitchFamily="18" charset="0"/>
              </a:rPr>
              <a:t>Horizon 2020 </a:t>
            </a:r>
            <a:r>
              <a:rPr lang="en-US" sz="2000" dirty="0" smtClean="0">
                <a:solidFill>
                  <a:schemeClr val="tx1"/>
                </a:solidFill>
                <a:latin typeface="Amasis MT Pro" panose="02040504050005020304" pitchFamily="18" charset="0"/>
              </a:rPr>
              <a:t>project, call-EE-20-2020</a:t>
            </a:r>
            <a:r>
              <a:rPr lang="en-US" sz="2000" dirty="0">
                <a:solidFill>
                  <a:schemeClr val="tx1"/>
                </a:solidFill>
                <a:latin typeface="Amasis MT Pro" panose="02040504050005020304" pitchFamily="18" charset="0"/>
              </a:rPr>
              <a:t>: “</a:t>
            </a:r>
            <a:r>
              <a:rPr lang="en-US" sz="2000" i="1" dirty="0">
                <a:solidFill>
                  <a:schemeClr val="tx1"/>
                </a:solidFill>
                <a:latin typeface="Amasis MT Pro" panose="02040504050005020304" pitchFamily="18" charset="0"/>
              </a:rPr>
              <a:t>Project </a:t>
            </a:r>
            <a:r>
              <a:rPr lang="en-US" sz="2000" i="1" dirty="0">
                <a:solidFill>
                  <a:srgbClr val="000000"/>
                </a:solidFill>
                <a:latin typeface="Amasis MT Pro" panose="02040504050005020304" pitchFamily="18" charset="0"/>
              </a:rPr>
              <a:t>development assistance for innovative bankable and aggregated sustainable energy investment schemes and projects</a:t>
            </a:r>
            <a:r>
              <a:rPr lang="en-US" sz="2000" dirty="0" smtClean="0">
                <a:solidFill>
                  <a:srgbClr val="000000"/>
                </a:solidFill>
                <a:latin typeface="Amasis MT Pro" panose="02040504050005020304" pitchFamily="18" charset="0"/>
              </a:rPr>
              <a:t>”</a:t>
            </a:r>
            <a:endParaRPr lang="en-US" sz="2000" dirty="0">
              <a:solidFill>
                <a:srgbClr val="000000"/>
              </a:solidFill>
              <a:latin typeface="Amasis MT Pro" panose="02040504050005020304" pitchFamily="18" charset="0"/>
            </a:endParaRPr>
          </a:p>
        </p:txBody>
      </p:sp>
      <p:pic>
        <p:nvPicPr>
          <p:cNvPr id="39" name="Immagine 38" descr="Immagine che contiene mappa&#10;&#10;Descrizione generata automaticamente">
            <a:extLst>
              <a:ext uri="{FF2B5EF4-FFF2-40B4-BE49-F238E27FC236}">
                <a16:creationId xmlns:a16="http://schemas.microsoft.com/office/drawing/2014/main" xmlns="" id="{9FB74670-0777-41DB-87A2-8AE248D4AD4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112282" y="2233101"/>
            <a:ext cx="3409732" cy="18334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Immagine 2"/>
          <p:cNvPicPr>
            <a:picLocks noChangeAspect="1"/>
          </p:cNvPicPr>
          <p:nvPr/>
        </p:nvPicPr>
        <p:blipFill>
          <a:blip r:embed="rId3" cstate="print"/>
          <a:stretch>
            <a:fillRect/>
          </a:stretch>
        </p:blipFill>
        <p:spPr>
          <a:xfrm>
            <a:off x="-127247" y="9902"/>
            <a:ext cx="1865538" cy="1847248"/>
          </a:xfrm>
          <a:prstGeom prst="rect">
            <a:avLst/>
          </a:prstGeom>
        </p:spPr>
      </p:pic>
      <p:graphicFrame>
        <p:nvGraphicFramePr>
          <p:cNvPr id="7" name="Tabella 6"/>
          <p:cNvGraphicFramePr>
            <a:graphicFrameLocks noGrp="1"/>
          </p:cNvGraphicFramePr>
          <p:nvPr>
            <p:extLst>
              <p:ext uri="{D42A27DB-BD31-4B8C-83A1-F6EECF244321}">
                <p14:modId xmlns:p14="http://schemas.microsoft.com/office/powerpoint/2010/main" xmlns="" val="3985452586"/>
              </p:ext>
            </p:extLst>
          </p:nvPr>
        </p:nvGraphicFramePr>
        <p:xfrm>
          <a:off x="279672" y="1973654"/>
          <a:ext cx="7251024" cy="4723200"/>
        </p:xfrm>
        <a:graphic>
          <a:graphicData uri="http://schemas.openxmlformats.org/drawingml/2006/table">
            <a:tbl>
              <a:tblPr firstRow="1" bandRow="1">
                <a:tableStyleId>{775DCB02-9BB8-47FD-8907-85C794F793BA}</a:tableStyleId>
              </a:tblPr>
              <a:tblGrid>
                <a:gridCol w="1404000">
                  <a:extLst>
                    <a:ext uri="{9D8B030D-6E8A-4147-A177-3AD203B41FA5}">
                      <a16:colId xmlns:a16="http://schemas.microsoft.com/office/drawing/2014/main" xmlns="" val="3849091756"/>
                    </a:ext>
                  </a:extLst>
                </a:gridCol>
                <a:gridCol w="3155747">
                  <a:extLst>
                    <a:ext uri="{9D8B030D-6E8A-4147-A177-3AD203B41FA5}">
                      <a16:colId xmlns:a16="http://schemas.microsoft.com/office/drawing/2014/main" xmlns="" val="1278405874"/>
                    </a:ext>
                  </a:extLst>
                </a:gridCol>
                <a:gridCol w="2691277">
                  <a:extLst>
                    <a:ext uri="{9D8B030D-6E8A-4147-A177-3AD203B41FA5}">
                      <a16:colId xmlns:a16="http://schemas.microsoft.com/office/drawing/2014/main" xmlns="" val="487133480"/>
                    </a:ext>
                  </a:extLst>
                </a:gridCol>
              </a:tblGrid>
              <a:tr h="1116000">
                <a:tc>
                  <a:txBody>
                    <a:bodyPr/>
                    <a:lstStyle/>
                    <a:p>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dirty="0">
                          <a:solidFill>
                            <a:schemeClr val="tx1"/>
                          </a:solidFill>
                        </a:rPr>
                        <a:t>Regione Abruzzo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E18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chemeClr val="tx1"/>
                          </a:solidFill>
                          <a:latin typeface="Amasis MT Pro" panose="02040504050005020304" pitchFamily="18" charset="0"/>
                        </a:rPr>
                        <a:t>Management</a:t>
                      </a:r>
                      <a:endParaRPr lang="it-IT"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E180"/>
                    </a:solidFill>
                  </a:tcPr>
                </a:tc>
                <a:extLst>
                  <a:ext uri="{0D108BD9-81ED-4DB2-BD59-A6C34878D82A}">
                    <a16:rowId xmlns:a16="http://schemas.microsoft.com/office/drawing/2014/main" xmlns="" val="2984480936"/>
                  </a:ext>
                </a:extLst>
              </a:tr>
              <a:tr h="864000">
                <a:tc>
                  <a:txBody>
                    <a:bodyPr/>
                    <a:lstStyle/>
                    <a:p>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5 </a:t>
                      </a:r>
                      <a:r>
                        <a:rPr lang="it-IT" dirty="0" err="1"/>
                        <a:t>ATERs</a:t>
                      </a:r>
                      <a:r>
                        <a:rPr lang="it-IT" dirty="0"/>
                        <a:t> of Abruzzo </a:t>
                      </a:r>
                      <a:r>
                        <a:rPr lang="it-IT" dirty="0" err="1"/>
                        <a:t>Region</a:t>
                      </a:r>
                      <a:r>
                        <a:rPr lang="it-IT" dirty="0"/>
                        <a:t>  </a:t>
                      </a:r>
                      <a:endParaRPr lang="it-IT" dirty="0">
                        <a:latin typeface="Amasis MT Pro" panose="02040504050005020304" pitchFamily="18" charset="0"/>
                      </a:endParaRPr>
                    </a:p>
                    <a:p>
                      <a:pPr algn="ctr"/>
                      <a:endParaRPr lang="it-IT"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E18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noProof="0" dirty="0" smtClean="0">
                          <a:latin typeface="Amasis MT Pro" panose="02040504050005020304" pitchFamily="18" charset="0"/>
                        </a:rPr>
                        <a:t>Refurbishment</a:t>
                      </a:r>
                      <a:r>
                        <a:rPr lang="it-IT" b="1" dirty="0" smtClean="0">
                          <a:latin typeface="Amasis MT Pro" panose="02040504050005020304" pitchFamily="18" charset="0"/>
                        </a:rPr>
                        <a:t> </a:t>
                      </a:r>
                      <a:r>
                        <a:rPr lang="it-IT" b="1" dirty="0" err="1">
                          <a:latin typeface="Amasis MT Pro" panose="02040504050005020304" pitchFamily="18" charset="0"/>
                        </a:rPr>
                        <a:t>of</a:t>
                      </a:r>
                      <a:r>
                        <a:rPr lang="it-IT" b="1" dirty="0">
                          <a:latin typeface="Amasis MT Pro" panose="02040504050005020304" pitchFamily="18" charset="0"/>
                        </a:rPr>
                        <a:t> </a:t>
                      </a:r>
                      <a:r>
                        <a:rPr lang="en-GB" b="1" noProof="0" dirty="0" smtClean="0">
                          <a:latin typeface="Amasis MT Pro" panose="02040504050005020304" pitchFamily="18" charset="0"/>
                        </a:rPr>
                        <a:t>apartments</a:t>
                      </a:r>
                      <a:endParaRPr lang="en-GB" b="1" noProof="0"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E180"/>
                    </a:solidFill>
                  </a:tcPr>
                </a:tc>
                <a:extLst>
                  <a:ext uri="{0D108BD9-81ED-4DB2-BD59-A6C34878D82A}">
                    <a16:rowId xmlns:a16="http://schemas.microsoft.com/office/drawing/2014/main" xmlns="" val="2972401055"/>
                  </a:ext>
                </a:extLst>
              </a:tr>
              <a:tr h="864000">
                <a:tc>
                  <a:txBody>
                    <a:bodyPr/>
                    <a:lstStyle/>
                    <a:p>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800" dirty="0"/>
                        <a:t>AGENA:</a:t>
                      </a:r>
                      <a:r>
                        <a:rPr lang="it-IT" sz="1800" baseline="0" dirty="0"/>
                        <a:t> </a:t>
                      </a:r>
                      <a:r>
                        <a:rPr lang="it-IT" sz="1800" dirty="0"/>
                        <a:t>Energy and Environment agency of the province of Teramo</a:t>
                      </a:r>
                      <a:endParaRPr lang="it-IT"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E18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latin typeface="Amasis MT Pro" panose="02040504050005020304" pitchFamily="18" charset="0"/>
                        </a:rPr>
                        <a:t>Energy </a:t>
                      </a:r>
                      <a:r>
                        <a:rPr lang="it-IT" b="1" dirty="0" err="1">
                          <a:latin typeface="Amasis MT Pro" panose="02040504050005020304" pitchFamily="18" charset="0"/>
                        </a:rPr>
                        <a:t>audit</a:t>
                      </a:r>
                      <a:endParaRPr lang="it-IT" b="1"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0E181"/>
                    </a:solidFill>
                  </a:tcPr>
                </a:tc>
                <a:extLst>
                  <a:ext uri="{0D108BD9-81ED-4DB2-BD59-A6C34878D82A}">
                    <a16:rowId xmlns:a16="http://schemas.microsoft.com/office/drawing/2014/main" xmlns="" val="755417816"/>
                  </a:ext>
                </a:extLst>
              </a:tr>
              <a:tr h="864000">
                <a:tc>
                  <a:txBody>
                    <a:bodyPr/>
                    <a:lstStyle/>
                    <a:p>
                      <a:endParaRPr lang="it-IT"/>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AESS: </a:t>
                      </a:r>
                      <a:r>
                        <a:rPr lang="en-US" dirty="0"/>
                        <a:t>Agency for Energy and Sustainable Development</a:t>
                      </a:r>
                      <a:r>
                        <a:rPr lang="it-IT" dirty="0"/>
                        <a:t> of Modena</a:t>
                      </a:r>
                      <a:endParaRPr lang="it-IT"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4D3">
                        <a:alpha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latin typeface="Amasis MT Pro" panose="02040504050005020304" pitchFamily="18" charset="0"/>
                        </a:rPr>
                        <a:t>Financial </a:t>
                      </a:r>
                      <a:r>
                        <a:rPr lang="it-IT" b="1" dirty="0" err="1">
                          <a:latin typeface="Amasis MT Pro" panose="02040504050005020304" pitchFamily="18" charset="0"/>
                        </a:rPr>
                        <a:t>scheme</a:t>
                      </a:r>
                      <a:endParaRPr lang="it-IT" b="1"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4D3">
                        <a:alpha val="40000"/>
                      </a:srgbClr>
                    </a:solidFill>
                  </a:tcPr>
                </a:tc>
                <a:extLst>
                  <a:ext uri="{0D108BD9-81ED-4DB2-BD59-A6C34878D82A}">
                    <a16:rowId xmlns:a16="http://schemas.microsoft.com/office/drawing/2014/main" xmlns="" val="1917436313"/>
                  </a:ext>
                </a:extLst>
              </a:tr>
              <a:tr h="864000">
                <a:tc>
                  <a:txBody>
                    <a:bodyPr/>
                    <a:lstStyle/>
                    <a:p>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AISFOR</a:t>
                      </a:r>
                      <a:endParaRPr lang="it-IT"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495D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err="1">
                          <a:latin typeface="Amasis MT Pro" panose="02040504050005020304" pitchFamily="18" charset="0"/>
                        </a:rPr>
                        <a:t>Communication</a:t>
                      </a:r>
                      <a:r>
                        <a:rPr lang="it-IT" b="1" dirty="0">
                          <a:latin typeface="Amasis MT Pro" panose="02040504050005020304" pitchFamily="18" charset="0"/>
                        </a:rPr>
                        <a:t> / Training / Energy </a:t>
                      </a:r>
                      <a:r>
                        <a:rPr lang="it-IT" b="1" dirty="0" err="1">
                          <a:latin typeface="Amasis MT Pro" panose="02040504050005020304" pitchFamily="18" charset="0"/>
                        </a:rPr>
                        <a:t>poverty</a:t>
                      </a:r>
                      <a:endParaRPr lang="it-IT" b="1" dirty="0">
                        <a:latin typeface="Amasis MT Pro" panose="020405040500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495D8"/>
                    </a:solidFill>
                  </a:tcPr>
                </a:tc>
                <a:extLst>
                  <a:ext uri="{0D108BD9-81ED-4DB2-BD59-A6C34878D82A}">
                    <a16:rowId xmlns:a16="http://schemas.microsoft.com/office/drawing/2014/main" xmlns="" val="2605238910"/>
                  </a:ext>
                </a:extLst>
              </a:tr>
            </a:tbl>
          </a:graphicData>
        </a:graphic>
      </p:graphicFrame>
      <p:pic>
        <p:nvPicPr>
          <p:cNvPr id="30" name="Picture 2" descr="AISFOR (@AISFORSrl) | Twitter">
            <a:hlinkClick r:id="rId4"/>
            <a:extLst>
              <a:ext uri="{FF2B5EF4-FFF2-40B4-BE49-F238E27FC236}">
                <a16:creationId xmlns:a16="http://schemas.microsoft.com/office/drawing/2014/main" xmlns="" id="{760EF186-31FC-4BEF-8F48-366A34E9C24B}"/>
              </a:ext>
            </a:extLst>
          </p:cNvPr>
          <p:cNvPicPr>
            <a:picLocks noChangeAspect="1" noChangeArrowheads="1"/>
          </p:cNvPicPr>
          <p:nvPr/>
        </p:nvPicPr>
        <p:blipFill rotWithShape="1">
          <a:blip r:embed="rId5" cstate="print">
            <a:extLst>
              <a:ext uri="{BEBA8EAE-BF5A-486C-A8C5-ECC9F3942E4B}">
                <a14:imgProps xmlns:a14="http://schemas.microsoft.com/office/drawing/2010/main" xmlns="">
                  <a14:imgLayer r:embed="rId6">
                    <a14:imgEffect>
                      <a14:backgroundRemoval t="15500" b="85500" l="2250" r="96500">
                        <a14:foregroundMark x1="23750" y1="72750" x2="23750" y2="72750"/>
                        <a14:foregroundMark x1="23750" y1="72750" x2="23750" y2="72750"/>
                        <a14:foregroundMark x1="23750" y1="72750" x2="23750" y2="72750"/>
                        <a14:foregroundMark x1="55750" y1="42750" x2="55750" y2="42750"/>
                        <a14:foregroundMark x1="87000" y1="45500" x2="87000" y2="45500"/>
                        <a14:foregroundMark x1="94500" y1="52500" x2="94500" y2="52500"/>
                        <a14:foregroundMark x1="31250" y1="47500" x2="31250" y2="47500"/>
                        <a14:foregroundMark x1="22500" y1="49500" x2="22500" y2="49500"/>
                        <a14:foregroundMark x1="8750" y1="54250" x2="8750" y2="54250"/>
                        <a14:foregroundMark x1="2250" y1="57250" x2="2250" y2="57250"/>
                        <a14:foregroundMark x1="32250" y1="19250" x2="32250" y2="19250"/>
                        <a14:foregroundMark x1="37500" y1="18250" x2="37500" y2="18250"/>
                        <a14:foregroundMark x1="37500" y1="18250" x2="37500" y2="18250"/>
                        <a14:foregroundMark x1="17250" y1="73750" x2="17250" y2="73750"/>
                        <a14:foregroundMark x1="17250" y1="73750" x2="17250" y2="73750"/>
                        <a14:foregroundMark x1="17250" y1="73750" x2="17250" y2="73750"/>
                        <a14:foregroundMark x1="20500" y1="74750" x2="20500" y2="74750"/>
                        <a14:foregroundMark x1="79500" y1="30000" x2="79500" y2="30000"/>
                        <a14:foregroundMark x1="79500" y1="30000" x2="79500" y2="30000"/>
                        <a14:foregroundMark x1="60250" y1="15500" x2="60250" y2="15500"/>
                        <a14:foregroundMark x1="19250" y1="72000" x2="19250" y2="72000"/>
                        <a14:foregroundMark x1="33250" y1="84500" x2="33250" y2="84500"/>
                        <a14:foregroundMark x1="33250" y1="82500" x2="33250" y2="82500"/>
                        <a14:foregroundMark x1="33250" y1="82500" x2="33250" y2="82500"/>
                        <a14:foregroundMark x1="39750" y1="84500" x2="39750" y2="84500"/>
                        <a14:foregroundMark x1="39750" y1="84500" x2="39750" y2="84500"/>
                        <a14:foregroundMark x1="46250" y1="85500" x2="46250" y2="85500"/>
                        <a14:foregroundMark x1="46250" y1="85500" x2="46250" y2="85500"/>
                        <a14:foregroundMark x1="46250" y1="85500" x2="46250" y2="85500"/>
                        <a14:foregroundMark x1="76250" y1="75750" x2="76250" y2="75750"/>
                        <a14:foregroundMark x1="76250" y1="75750" x2="76250" y2="75750"/>
                        <a14:foregroundMark x1="79500" y1="72750" x2="79500" y2="72750"/>
                        <a14:foregroundMark x1="13000" y1="57250" x2="13000" y2="57250"/>
                        <a14:foregroundMark x1="10750" y1="54250" x2="10750" y2="54250"/>
                        <a14:foregroundMark x1="22500" y1="44500" x2="22500" y2="44500"/>
                        <a14:foregroundMark x1="19250" y1="53500" x2="19250" y2="53500"/>
                        <a14:foregroundMark x1="19250" y1="53500" x2="19250" y2="53500"/>
                        <a14:foregroundMark x1="19250" y1="53500" x2="19250" y2="53500"/>
                        <a14:foregroundMark x1="21500" y1="48500" x2="21500" y2="48500"/>
                        <a14:foregroundMark x1="21500" y1="48500" x2="21500" y2="48500"/>
                        <a14:foregroundMark x1="7500" y1="49500" x2="7500" y2="49500"/>
                        <a14:foregroundMark x1="10750" y1="50500" x2="10750" y2="50500"/>
                        <a14:foregroundMark x1="10750" y1="50500" x2="10750" y2="50500"/>
                        <a14:foregroundMark x1="30000" y1="45500" x2="30000" y2="45500"/>
                        <a14:foregroundMark x1="30000" y1="45500" x2="30000" y2="45500"/>
                        <a14:foregroundMark x1="30000" y1="45500" x2="30000" y2="45500"/>
                        <a14:foregroundMark x1="40750" y1="55250" x2="40750" y2="55250"/>
                        <a14:foregroundMark x1="40750" y1="52500" x2="40750" y2="52500"/>
                        <a14:foregroundMark x1="40750" y1="52500" x2="40750" y2="52500"/>
                        <a14:foregroundMark x1="38750" y1="59250" x2="38750" y2="59250"/>
                        <a14:foregroundMark x1="38750" y1="59250" x2="38750" y2="59250"/>
                        <a14:foregroundMark x1="31250" y1="43750" x2="31250" y2="43750"/>
                        <a14:foregroundMark x1="48250" y1="43750" x2="48250" y2="43750"/>
                        <a14:foregroundMark x1="48250" y1="43750" x2="48250" y2="43750"/>
                        <a14:foregroundMark x1="48250" y1="43750" x2="48250" y2="43750"/>
                        <a14:foregroundMark x1="54750" y1="41750" x2="54750" y2="41750"/>
                        <a14:foregroundMark x1="54750" y1="41750" x2="54750" y2="41750"/>
                        <a14:foregroundMark x1="48250" y1="51500" x2="48250" y2="51500"/>
                        <a14:foregroundMark x1="65500" y1="50500" x2="65500" y2="50500"/>
                        <a14:foregroundMark x1="64500" y1="48500" x2="64500" y2="48500"/>
                        <a14:foregroundMark x1="64500" y1="48500" x2="64500" y2="48500"/>
                        <a14:foregroundMark x1="64500" y1="48500" x2="64500" y2="48500"/>
                        <a14:foregroundMark x1="66500" y1="48500" x2="66500" y2="48500"/>
                        <a14:foregroundMark x1="66500" y1="48500" x2="66500" y2="48500"/>
                        <a14:foregroundMark x1="66500" y1="48500" x2="66500" y2="48500"/>
                        <a14:foregroundMark x1="66500" y1="48500" x2="69750" y2="51500"/>
                        <a14:foregroundMark x1="38750" y1="42750" x2="38750" y2="42750"/>
                        <a14:foregroundMark x1="49500" y1="53500" x2="49500" y2="53500"/>
                        <a14:foregroundMark x1="49500" y1="53500" x2="49500" y2="53500"/>
                        <a14:foregroundMark x1="66500" y1="54250" x2="66500" y2="54250"/>
                        <a14:foregroundMark x1="78250" y1="51500" x2="78250" y2="51500"/>
                        <a14:foregroundMark x1="84750" y1="49500" x2="84750" y2="49500"/>
                        <a14:foregroundMark x1="88000" y1="50500" x2="88000" y2="50500"/>
                        <a14:foregroundMark x1="88000" y1="50500" x2="88000" y2="50500"/>
                        <a14:foregroundMark x1="88000" y1="50500" x2="88000" y2="50500"/>
                        <a14:foregroundMark x1="77250" y1="53500" x2="77250" y2="53500"/>
                        <a14:foregroundMark x1="85750" y1="48500" x2="85750" y2="48500"/>
                        <a14:foregroundMark x1="93500" y1="50500" x2="93500" y2="50500"/>
                        <a14:foregroundMark x1="96500" y1="50500" x2="96500" y2="50500"/>
                        <a14:backgroundMark x1="13000" y1="21250" x2="13000" y2="21250"/>
                        <a14:backgroundMark x1="13000" y1="21250" x2="13000" y2="21250"/>
                        <a14:backgroundMark x1="13000" y1="21250" x2="13000" y2="21250"/>
                      </a14:backgroundRemoval>
                    </a14:imgEffect>
                  </a14:imgLayer>
                </a14:imgProps>
              </a:ext>
              <a:ext uri="{28A0092B-C50C-407E-A947-70E740481C1C}">
                <a14:useLocalDpi xmlns:a14="http://schemas.microsoft.com/office/drawing/2010/main" xmlns="" val="0"/>
              </a:ext>
            </a:extLst>
          </a:blip>
          <a:srcRect t="10824" b="8706"/>
          <a:stretch/>
        </p:blipFill>
        <p:spPr bwMode="auto">
          <a:xfrm>
            <a:off x="651596" y="5936548"/>
            <a:ext cx="778722" cy="689955"/>
          </a:xfrm>
          <a:prstGeom prst="rect">
            <a:avLst/>
          </a:prstGeom>
          <a:noFill/>
          <a:extLst>
            <a:ext uri="{909E8E84-426E-40DD-AFC4-6F175D3DCCD1}">
              <a14:hiddenFill xmlns:a14="http://schemas.microsoft.com/office/drawing/2010/main" xmlns="">
                <a:solidFill>
                  <a:srgbClr val="FFFFFF"/>
                </a:solidFill>
              </a14:hiddenFill>
            </a:ext>
          </a:extLst>
        </p:spPr>
      </p:pic>
      <p:pic>
        <p:nvPicPr>
          <p:cNvPr id="31" name="Picture 2" descr="regione-abruzzo-logo-600x400 - Brand News">
            <a:extLst>
              <a:ext uri="{FF2B5EF4-FFF2-40B4-BE49-F238E27FC236}">
                <a16:creationId xmlns:a16="http://schemas.microsoft.com/office/drawing/2014/main" xmlns="" id="{448E9FDB-94F0-4326-A184-6C402E9C4EED}"/>
              </a:ext>
            </a:extLst>
          </p:cNvPr>
          <p:cNvPicPr>
            <a:picLocks noChangeAspect="1" noChangeArrowheads="1"/>
          </p:cNvPicPr>
          <p:nvPr/>
        </p:nvPicPr>
        <p:blipFill rotWithShape="1">
          <a:blip r:embed="rId7" cstate="print">
            <a:extLst>
              <a:ext uri="{BEBA8EAE-BF5A-486C-A8C5-ECC9F3942E4B}">
                <a14:imgProps xmlns:a14="http://schemas.microsoft.com/office/drawing/2010/main" xmlns="">
                  <a14:imgLayer r:embed="rId8">
                    <a14:imgEffect>
                      <a14:backgroundRemoval t="2000" b="94750" l="10000" r="90000">
                        <a14:foregroundMark x1="52833" y1="86750" x2="52833" y2="86750"/>
                        <a14:foregroundMark x1="54833" y1="82500" x2="54833" y2="82500"/>
                        <a14:foregroundMark x1="54667" y1="79750" x2="54667" y2="79750"/>
                        <a14:foregroundMark x1="49667" y1="77750" x2="49667" y2="77750"/>
                        <a14:foregroundMark x1="50000" y1="77500" x2="50000" y2="77500"/>
                        <a14:foregroundMark x1="49667" y1="94500" x2="49667" y2="94500"/>
                        <a14:foregroundMark x1="49833" y1="94500" x2="49833" y2="94500"/>
                        <a14:foregroundMark x1="49833" y1="94750" x2="49833" y2="94750"/>
                        <a14:foregroundMark x1="61500" y1="81000" x2="61500" y2="81000"/>
                        <a14:foregroundMark x1="34667" y1="17500" x2="34667" y2="17500"/>
                        <a14:foregroundMark x1="38667" y1="19000" x2="38667" y2="19000"/>
                        <a14:foregroundMark x1="45000" y1="19000" x2="45000" y2="19000"/>
                        <a14:foregroundMark x1="48333" y1="19250" x2="48333" y2="19250"/>
                        <a14:foregroundMark x1="54500" y1="18750" x2="54500" y2="18750"/>
                        <a14:foregroundMark x1="59333" y1="18750" x2="59333" y2="18750"/>
                        <a14:foregroundMark x1="66333" y1="18000" x2="66333" y2="18000"/>
                        <a14:foregroundMark x1="36167" y1="6750" x2="36167" y2="6750"/>
                        <a14:foregroundMark x1="33667" y1="2250" x2="33667" y2="2250"/>
                        <a14:foregroundMark x1="43333" y1="5750" x2="43333" y2="5750"/>
                        <a14:foregroundMark x1="49167" y1="5250" x2="49167" y2="5250"/>
                        <a14:foregroundMark x1="51167" y1="5250" x2="51167" y2="5250"/>
                        <a14:foregroundMark x1="60167" y1="7250" x2="60167" y2="7250"/>
                        <a14:foregroundMark x1="51833" y1="17250" x2="51833" y2="17250"/>
                        <a14:foregroundMark x1="48167" y1="18750" x2="48167" y2="18750"/>
                        <a14:foregroundMark x1="48167" y1="19000" x2="48167" y2="19000"/>
                        <a14:foregroundMark x1="66333" y1="19750" x2="66333" y2="19750"/>
                        <a14:foregroundMark x1="66000" y1="18500" x2="66000" y2="18500"/>
                        <a14:foregroundMark x1="33833" y1="3500" x2="33833" y2="3500"/>
                        <a14:foregroundMark x1="43333" y1="38000" x2="43333" y2="38000"/>
                        <a14:foregroundMark x1="43333" y1="38000" x2="43333" y2="38000"/>
                        <a14:foregroundMark x1="43333" y1="38000" x2="43333" y2="38000"/>
                        <a14:foregroundMark x1="43333" y1="38000" x2="43333" y2="38000"/>
                        <a14:foregroundMark x1="43333" y1="38000" x2="43333" y2="38000"/>
                        <a14:foregroundMark x1="43333" y1="38000" x2="43333" y2="38000"/>
                        <a14:foregroundMark x1="42667" y1="35500" x2="42667" y2="35500"/>
                        <a14:foregroundMark x1="41667" y1="34750" x2="41667" y2="34750"/>
                        <a14:foregroundMark x1="40333" y1="34500" x2="40333" y2="34500"/>
                        <a14:foregroundMark x1="37667" y1="34750" x2="37500" y2="36500"/>
                        <a14:foregroundMark x1="37500" y1="36500" x2="40667" y2="41750"/>
                        <a14:foregroundMark x1="43167" y1="36750" x2="42500" y2="39000"/>
                        <a14:foregroundMark x1="44000" y1="36000" x2="37667" y2="42000"/>
                        <a14:foregroundMark x1="43500" y1="35500" x2="43167" y2="36500"/>
                        <a14:foregroundMark x1="43167" y1="37250" x2="42667" y2="43250"/>
                        <a14:foregroundMark x1="44667" y1="38250" x2="44667" y2="38250"/>
                        <a14:foregroundMark x1="45500" y1="38000" x2="45500" y2="38000"/>
                        <a14:foregroundMark x1="47833" y1="35500" x2="47833" y2="35500"/>
                        <a14:foregroundMark x1="49833" y1="34500" x2="49833" y2="34500"/>
                        <a14:foregroundMark x1="50667" y1="34250" x2="50667" y2="34250"/>
                        <a14:foregroundMark x1="50833" y1="34000" x2="50833" y2="34000"/>
                        <a14:foregroundMark x1="35167" y1="54000" x2="37167" y2="39250"/>
                        <a14:foregroundMark x1="37167" y1="39250" x2="37667" y2="50750"/>
                        <a14:foregroundMark x1="39167" y1="42500" x2="38333" y2="55000"/>
                        <a14:foregroundMark x1="39333" y1="3500" x2="39333" y2="3500"/>
                        <a14:foregroundMark x1="61167" y1="21250" x2="61167" y2="21250"/>
                        <a14:foregroundMark x1="62500" y1="4750" x2="62500" y2="4750"/>
                        <a14:foregroundMark x1="62667" y1="17250" x2="62667" y2="17250"/>
                        <a14:foregroundMark x1="60667" y1="3250" x2="60667" y2="3250"/>
                        <a14:foregroundMark x1="51500" y1="16250" x2="51500" y2="16250"/>
                        <a14:foregroundMark x1="41667" y1="29750" x2="41667" y2="29750"/>
                        <a14:foregroundMark x1="38667" y1="30000" x2="38667" y2="30000"/>
                        <a14:foregroundMark x1="41500" y1="35750" x2="41500" y2="35750"/>
                        <a14:foregroundMark x1="41667" y1="35750" x2="41667" y2="35750"/>
                        <a14:foregroundMark x1="65000" y1="2000" x2="65000" y2="2000"/>
                        <a14:backgroundMark x1="35333" y1="3250" x2="35333" y2="3250"/>
                        <a14:backgroundMark x1="34500" y1="17750" x2="34500" y2="17750"/>
                        <a14:backgroundMark x1="40167" y1="16500" x2="40167" y2="16500"/>
                        <a14:backgroundMark x1="39833" y1="20750" x2="39833" y2="20750"/>
                        <a14:backgroundMark x1="44833" y1="16250" x2="44833" y2="16250"/>
                      </a14:backgroundRemoval>
                    </a14:imgEffect>
                  </a14:imgLayer>
                </a14:imgProps>
              </a:ext>
              <a:ext uri="{28A0092B-C50C-407E-A947-70E740481C1C}">
                <a14:useLocalDpi xmlns:a14="http://schemas.microsoft.com/office/drawing/2010/main" xmlns="" val="0"/>
              </a:ext>
            </a:extLst>
          </a:blip>
          <a:srcRect l="28807" r="29088"/>
          <a:stretch/>
        </p:blipFill>
        <p:spPr bwMode="auto">
          <a:xfrm>
            <a:off x="708012" y="2171129"/>
            <a:ext cx="618341" cy="979039"/>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Elemento grafico 40" descr="Home contorno">
            <a:extLst>
              <a:ext uri="{FF2B5EF4-FFF2-40B4-BE49-F238E27FC236}">
                <a16:creationId xmlns:a16="http://schemas.microsoft.com/office/drawing/2014/main" xmlns="" id="{74F6B49A-8845-4ACB-BCFB-62125CCD6FFC}"/>
              </a:ext>
            </a:extLst>
          </p:cNvPr>
          <p:cNvPicPr>
            <a:picLocks noChangeAspect="1"/>
          </p:cNvPicPr>
          <p:nvPr/>
        </p:nvPicPr>
        <p:blipFill>
          <a:blip r:embed="rId9" cstate="print">
            <a:extLst>
              <a:ext uri="{28A0092B-C50C-407E-A947-70E740481C1C}">
                <a14:useLocalDpi xmlns:a14="http://schemas.microsoft.com/office/drawing/2010/main" xmlns="" val="0"/>
              </a:ext>
              <a:ext uri="{96DAC541-7B7A-43D3-8B79-37D633B846F1}">
                <asvg:svgBlip xmlns:asvg="http://schemas.microsoft.com/office/drawing/2016/SVG/main" xmlns="" r:embed="rId10"/>
              </a:ext>
            </a:extLst>
          </a:blip>
          <a:stretch>
            <a:fillRect/>
          </a:stretch>
        </p:blipFill>
        <p:spPr>
          <a:xfrm>
            <a:off x="722793" y="3321158"/>
            <a:ext cx="588775" cy="588775"/>
          </a:xfrm>
          <a:prstGeom prst="rect">
            <a:avLst/>
          </a:prstGeom>
        </p:spPr>
      </p:pic>
      <p:pic>
        <p:nvPicPr>
          <p:cNvPr id="1028" name="Picture 4" descr="Home - AG.EN.A. Teramo">
            <a:extLst>
              <a:ext uri="{FF2B5EF4-FFF2-40B4-BE49-F238E27FC236}">
                <a16:creationId xmlns:a16="http://schemas.microsoft.com/office/drawing/2014/main" xmlns="" id="{5280780E-2020-45E6-868A-F4C9EAF7B898}"/>
              </a:ext>
            </a:extLst>
          </p:cNvPr>
          <p:cNvPicPr>
            <a:picLocks noChangeAspect="1" noChangeArrowheads="1"/>
          </p:cNvPicPr>
          <p:nvPr/>
        </p:nvPicPr>
        <p:blipFill rotWithShape="1">
          <a:blip r:embed="rId11" cstate="print">
            <a:extLst>
              <a:ext uri="{BEBA8EAE-BF5A-486C-A8C5-ECC9F3942E4B}">
                <a14:imgProps xmlns:a14="http://schemas.microsoft.com/office/drawing/2010/main" xmlns="">
                  <a14:imgLayer r:embed="rId12">
                    <a14:imgEffect>
                      <a14:backgroundRemoval t="8787" b="93724" l="2053" r="94282">
                        <a14:foregroundMark x1="62903" y1="65272" x2="62903" y2="65272"/>
                        <a14:foregroundMark x1="75806" y1="69874" x2="75806" y2="69874"/>
                        <a14:foregroundMark x1="47801" y1="63598" x2="47801" y2="63598"/>
                        <a14:foregroundMark x1="40323" y1="63598" x2="40323" y2="63598"/>
                        <a14:foregroundMark x1="40323" y1="66946" x2="40323" y2="66946"/>
                        <a14:foregroundMark x1="36657" y1="45188" x2="36657" y2="45188"/>
                        <a14:foregroundMark x1="36657" y1="46025" x2="36657" y2="46025"/>
                        <a14:foregroundMark x1="36657" y1="46025" x2="36657" y2="46025"/>
                        <a14:foregroundMark x1="36657" y1="46025" x2="36657" y2="46025"/>
                        <a14:foregroundMark x1="36657" y1="46025" x2="36657" y2="46025"/>
                        <a14:foregroundMark x1="36657" y1="46025" x2="36657" y2="46025"/>
                        <a14:foregroundMark x1="20381" y1="51464" x2="20381" y2="51464"/>
                        <a14:foregroundMark x1="22434" y1="60251" x2="22434" y2="60251"/>
                        <a14:foregroundMark x1="22434" y1="60251" x2="24340" y2="66946"/>
                        <a14:foregroundMark x1="94282" y1="73222" x2="94282" y2="73222"/>
                        <a14:foregroundMark x1="12317" y1="17992" x2="12317" y2="17992"/>
                        <a14:foregroundMark x1="2199" y1="42678" x2="2199" y2="42678"/>
                        <a14:foregroundMark x1="11437" y1="88285" x2="11437" y2="88285"/>
                        <a14:foregroundMark x1="13196" y1="89958" x2="13196" y2="89958"/>
                        <a14:foregroundMark x1="15396" y1="90795" x2="15396" y2="90795"/>
                        <a14:foregroundMark x1="37243" y1="65272" x2="37243" y2="65272"/>
                        <a14:foregroundMark x1="87537" y1="90795" x2="87537" y2="90795"/>
                        <a14:foregroundMark x1="16276" y1="90795" x2="16276" y2="90795"/>
                        <a14:foregroundMark x1="86364" y1="93724" x2="86364" y2="93724"/>
                      </a14:backgroundRemoval>
                    </a14:imgEffect>
                  </a14:imgLayer>
                </a14:imgProps>
              </a:ext>
              <a:ext uri="{28A0092B-C50C-407E-A947-70E740481C1C}">
                <a14:useLocalDpi xmlns:a14="http://schemas.microsoft.com/office/drawing/2010/main" xmlns="" val="0"/>
              </a:ext>
            </a:extLst>
          </a:blip>
          <a:srcRect r="1872"/>
          <a:stretch/>
        </p:blipFill>
        <p:spPr bwMode="auto">
          <a:xfrm>
            <a:off x="421526" y="4282617"/>
            <a:ext cx="1191308" cy="425449"/>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6" descr="AESS-Modena – Agenzia per l'Energia e lo Sviluppo Sostenibile">
            <a:hlinkClick r:id="rId13"/>
            <a:extLst>
              <a:ext uri="{FF2B5EF4-FFF2-40B4-BE49-F238E27FC236}">
                <a16:creationId xmlns:a16="http://schemas.microsoft.com/office/drawing/2014/main" xmlns="" id="{19CEAD66-8E9E-427E-811C-F7C4EDA65096}"/>
              </a:ext>
            </a:extLst>
          </p:cNvPr>
          <p:cNvPicPr>
            <a:picLocks noChangeAspect="1" noChangeArrowheads="1"/>
          </p:cNvPicPr>
          <p:nvPr/>
        </p:nvPicPr>
        <p:blipFill rotWithShape="1">
          <a:blip r:embed="rId14" cstate="print">
            <a:extLst>
              <a:ext uri="{BEBA8EAE-BF5A-486C-A8C5-ECC9F3942E4B}">
                <a14:imgProps xmlns:a14="http://schemas.microsoft.com/office/drawing/2010/main" xmlns="">
                  <a14:imgLayer r:embed="rId15">
                    <a14:imgEffect>
                      <a14:backgroundRemoval t="23000" b="76000" l="6079" r="25532">
                        <a14:foregroundMark x1="21884" y1="55000" x2="21884" y2="55000"/>
                        <a14:foregroundMark x1="16109" y1="31000" x2="16109" y2="31000"/>
                        <a14:foregroundMark x1="16109" y1="31000" x2="16109" y2="31000"/>
                        <a14:foregroundMark x1="12158" y1="27000" x2="12158" y2="27000"/>
                        <a14:foregroundMark x1="14590" y1="34000" x2="14590" y2="34000"/>
                        <a14:foregroundMark x1="24924" y1="51000" x2="24924" y2="51000"/>
                        <a14:foregroundMark x1="9119" y1="65000" x2="9119" y2="65000"/>
                        <a14:foregroundMark x1="10030" y1="66000" x2="10030" y2="66000"/>
                        <a14:foregroundMark x1="7599" y1="60000" x2="7599" y2="60000"/>
                        <a14:foregroundMark x1="6687" y1="55000" x2="6687" y2="55000"/>
                        <a14:foregroundMark x1="6383" y1="47000" x2="6383" y2="47000"/>
                        <a14:foregroundMark x1="10334" y1="39000" x2="10334" y2="39000"/>
                        <a14:foregroundMark x1="14590" y1="37000" x2="14590" y2="37000"/>
                        <a14:foregroundMark x1="24620" y1="53000" x2="24620" y2="53000"/>
                        <a14:foregroundMark x1="24924" y1="59000" x2="24924" y2="59000"/>
                        <a14:foregroundMark x1="20061" y1="38000" x2="20061" y2="38000"/>
                        <a14:foregroundMark x1="25532" y1="56000" x2="25532" y2="56000"/>
                        <a14:foregroundMark x1="24620" y1="59000" x2="24620" y2="59000"/>
                        <a14:foregroundMark x1="24620" y1="53000" x2="24620" y2="53000"/>
                        <a14:foregroundMark x1="24316" y1="50000" x2="24316" y2="50000"/>
                        <a14:foregroundMark x1="25228" y1="60000" x2="25228" y2="60000"/>
                        <a14:foregroundMark x1="24316" y1="55000" x2="24316" y2="63000"/>
                      </a14:backgroundRemoval>
                    </a14:imgEffect>
                  </a14:imgLayer>
                </a14:imgProps>
              </a:ext>
              <a:ext uri="{28A0092B-C50C-407E-A947-70E740481C1C}">
                <a14:useLocalDpi xmlns:a14="http://schemas.microsoft.com/office/drawing/2010/main" xmlns="" val="0"/>
              </a:ext>
            </a:extLst>
          </a:blip>
          <a:srcRect l="3997" t="16557" r="72203" b="17295"/>
          <a:stretch/>
        </p:blipFill>
        <p:spPr bwMode="auto">
          <a:xfrm>
            <a:off x="613689" y="5080750"/>
            <a:ext cx="806986" cy="68171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Fumetto 3 7"/>
          <p:cNvSpPr/>
          <p:nvPr/>
        </p:nvSpPr>
        <p:spPr>
          <a:xfrm>
            <a:off x="7712015" y="4538408"/>
            <a:ext cx="4209673" cy="2137776"/>
          </a:xfrm>
          <a:prstGeom prst="wedgeEllipseCallout">
            <a:avLst>
              <a:gd name="adj1" fmla="val -42903"/>
              <a:gd name="adj2" fmla="val -55949"/>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a:solidFill>
                  <a:schemeClr val="tx1"/>
                </a:solidFill>
              </a:rPr>
              <a:t>TIGER aims to set-up </a:t>
            </a:r>
            <a:r>
              <a:rPr lang="en-US" sz="1600" b="1" dirty="0">
                <a:solidFill>
                  <a:schemeClr val="tx1"/>
                </a:solidFill>
              </a:rPr>
              <a:t>an innovative financial model, based on EPC, to support social housing agencies (ATERs) for energy retrofitting of more than 1.500 apartments with an investment of 16M€</a:t>
            </a:r>
            <a:endParaRPr lang="it-IT" sz="1600" dirty="0">
              <a:solidFill>
                <a:schemeClr val="tx1"/>
              </a:solidFill>
            </a:endParaRPr>
          </a:p>
        </p:txBody>
      </p:sp>
    </p:spTree>
    <p:extLst>
      <p:ext uri="{BB962C8B-B14F-4D97-AF65-F5344CB8AC3E}">
        <p14:creationId xmlns:p14="http://schemas.microsoft.com/office/powerpoint/2010/main" xmlns="" val="2321680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con angoli arrotondati 24">
            <a:extLst>
              <a:ext uri="{FF2B5EF4-FFF2-40B4-BE49-F238E27FC236}">
                <a16:creationId xmlns:a16="http://schemas.microsoft.com/office/drawing/2014/main" xmlns="" id="{4DC8D31F-DD82-44F4-BBB3-C9ADD420C41A}"/>
              </a:ext>
            </a:extLst>
          </p:cNvPr>
          <p:cNvSpPr/>
          <p:nvPr/>
        </p:nvSpPr>
        <p:spPr>
          <a:xfrm>
            <a:off x="6151901" y="1552367"/>
            <a:ext cx="5699991" cy="513085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FF00"/>
              </a:solidFill>
              <a:latin typeface="Amasis MT Pro" panose="02040504050005020304" pitchFamily="18" charset="0"/>
            </a:endParaRPr>
          </a:p>
        </p:txBody>
      </p:sp>
      <p:sp>
        <p:nvSpPr>
          <p:cNvPr id="2" name="Titolo 1">
            <a:extLst>
              <a:ext uri="{FF2B5EF4-FFF2-40B4-BE49-F238E27FC236}">
                <a16:creationId xmlns:a16="http://schemas.microsoft.com/office/drawing/2014/main" xmlns="" id="{DFE11FC6-42CF-4D7A-A307-11D3486B91CA}"/>
              </a:ext>
            </a:extLst>
          </p:cNvPr>
          <p:cNvSpPr>
            <a:spLocks noGrp="1"/>
          </p:cNvSpPr>
          <p:nvPr>
            <p:ph type="title"/>
          </p:nvPr>
        </p:nvSpPr>
        <p:spPr>
          <a:xfrm>
            <a:off x="2163821" y="38341"/>
            <a:ext cx="9615509" cy="1115791"/>
          </a:xfrm>
        </p:spPr>
        <p:txBody>
          <a:bodyPr>
            <a:normAutofit/>
          </a:bodyPr>
          <a:lstStyle/>
          <a:p>
            <a:r>
              <a:rPr lang="it-IT" sz="4000" dirty="0">
                <a:latin typeface="Amasis MT Pro" panose="02040504050005020304" pitchFamily="18" charset="0"/>
              </a:rPr>
              <a:t>Tiger and </a:t>
            </a:r>
            <a:r>
              <a:rPr lang="it-IT" sz="4000" dirty="0">
                <a:ln>
                  <a:solidFill>
                    <a:schemeClr val="tx1"/>
                  </a:solidFill>
                </a:ln>
                <a:solidFill>
                  <a:schemeClr val="accent4"/>
                </a:solidFill>
                <a:latin typeface="Amasis MT Pro" panose="02040504050005020304" pitchFamily="18" charset="0"/>
              </a:rPr>
              <a:t>Lemon</a:t>
            </a:r>
            <a:r>
              <a:rPr lang="it-IT" sz="4000" dirty="0">
                <a:latin typeface="Amasis MT Pro" panose="02040504050005020304" pitchFamily="18" charset="0"/>
              </a:rPr>
              <a:t>….</a:t>
            </a:r>
            <a:r>
              <a:rPr lang="it-IT" sz="4000" dirty="0" err="1">
                <a:latin typeface="Amasis MT Pro" panose="02040504050005020304" pitchFamily="18" charset="0"/>
              </a:rPr>
              <a:t>Similar</a:t>
            </a:r>
            <a:r>
              <a:rPr lang="it-IT" sz="4000" dirty="0">
                <a:latin typeface="Amasis MT Pro" panose="02040504050005020304" pitchFamily="18" charset="0"/>
              </a:rPr>
              <a:t> </a:t>
            </a:r>
            <a:r>
              <a:rPr lang="it-IT" sz="4000" dirty="0" err="1">
                <a:latin typeface="Amasis MT Pro" panose="02040504050005020304" pitchFamily="18" charset="0"/>
              </a:rPr>
              <a:t>Objectives</a:t>
            </a:r>
            <a:r>
              <a:rPr lang="it-IT" sz="4000" dirty="0">
                <a:latin typeface="Amasis MT Pro" panose="02040504050005020304" pitchFamily="18" charset="0"/>
              </a:rPr>
              <a:t> </a:t>
            </a:r>
          </a:p>
        </p:txBody>
      </p:sp>
      <p:sp>
        <p:nvSpPr>
          <p:cNvPr id="17" name="Rettangolo con angoli arrotondati 16">
            <a:extLst>
              <a:ext uri="{FF2B5EF4-FFF2-40B4-BE49-F238E27FC236}">
                <a16:creationId xmlns:a16="http://schemas.microsoft.com/office/drawing/2014/main" xmlns="" id="{FEE745C2-5928-4980-BC6A-BFDF52BA6338}"/>
              </a:ext>
            </a:extLst>
          </p:cNvPr>
          <p:cNvSpPr/>
          <p:nvPr/>
        </p:nvSpPr>
        <p:spPr>
          <a:xfrm>
            <a:off x="90531" y="1514027"/>
            <a:ext cx="5699991" cy="513085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FF00"/>
              </a:solidFill>
              <a:latin typeface="Amasis MT Pro" panose="02040504050005020304" pitchFamily="18" charset="0"/>
            </a:endParaRPr>
          </a:p>
        </p:txBody>
      </p:sp>
      <p:pic>
        <p:nvPicPr>
          <p:cNvPr id="8" name="Immagine 7">
            <a:extLst>
              <a:ext uri="{FF2B5EF4-FFF2-40B4-BE49-F238E27FC236}">
                <a16:creationId xmlns:a16="http://schemas.microsoft.com/office/drawing/2014/main" xmlns="" id="{FDE7599F-E415-44A7-9B52-54DC9D7E48CC}"/>
              </a:ext>
            </a:extLst>
          </p:cNvPr>
          <p:cNvPicPr>
            <a:picLocks noChangeAspect="1"/>
          </p:cNvPicPr>
          <p:nvPr/>
        </p:nvPicPr>
        <p:blipFill rotWithShape="1">
          <a:blip r:embed="rId2" cstate="print">
            <a:extLst>
              <a:ext uri="{BEBA8EAE-BF5A-486C-A8C5-ECC9F3942E4B}">
                <a14:imgProps xmlns:a14="http://schemas.microsoft.com/office/drawing/2010/main" xmlns="">
                  <a14:imgLayer r:embed="rId3">
                    <a14:imgEffect>
                      <a14:backgroundRemoval t="10000" b="90000" l="10000" r="90000"/>
                    </a14:imgEffect>
                  </a14:imgLayer>
                </a14:imgProps>
              </a:ext>
            </a:extLst>
          </a:blip>
          <a:srcRect l="29936" t="31208" r="25270" b="22643"/>
          <a:stretch/>
        </p:blipFill>
        <p:spPr>
          <a:xfrm rot="10142212">
            <a:off x="470866" y="434741"/>
            <a:ext cx="1439654" cy="989762"/>
          </a:xfrm>
          <a:prstGeom prst="rect">
            <a:avLst/>
          </a:prstGeom>
        </p:spPr>
      </p:pic>
      <p:sp>
        <p:nvSpPr>
          <p:cNvPr id="7" name="Segnaposto contenuto 2">
            <a:extLst>
              <a:ext uri="{FF2B5EF4-FFF2-40B4-BE49-F238E27FC236}">
                <a16:creationId xmlns:a16="http://schemas.microsoft.com/office/drawing/2014/main" xmlns="" id="{4C5396F0-BEFE-4819-AE9E-E9992F01D751}"/>
              </a:ext>
            </a:extLst>
          </p:cNvPr>
          <p:cNvSpPr>
            <a:spLocks noGrp="1"/>
          </p:cNvSpPr>
          <p:nvPr>
            <p:ph idx="1"/>
          </p:nvPr>
        </p:nvSpPr>
        <p:spPr>
          <a:xfrm>
            <a:off x="810264" y="1265263"/>
            <a:ext cx="4980258" cy="5417954"/>
          </a:xfrm>
        </p:spPr>
        <p:txBody>
          <a:bodyPr>
            <a:normAutofit/>
          </a:bodyPr>
          <a:lstStyle/>
          <a:p>
            <a:pPr marL="0" indent="0" algn="l">
              <a:buNone/>
            </a:pPr>
            <a:endParaRPr lang="it-IT" sz="2400" b="1" i="0" u="none" strike="noStrike" baseline="0" dirty="0">
              <a:solidFill>
                <a:srgbClr val="000000"/>
              </a:solidFill>
              <a:latin typeface="Amasis MT Pro" panose="02040504050005020304" pitchFamily="18" charset="0"/>
            </a:endParaRPr>
          </a:p>
          <a:p>
            <a:pPr marL="0" indent="0">
              <a:buNone/>
            </a:pPr>
            <a:r>
              <a:rPr lang="en-US" sz="1800" dirty="0">
                <a:solidFill>
                  <a:srgbClr val="000000"/>
                </a:solidFill>
                <a:latin typeface="Amasis MT Pro" panose="02040504050005020304" pitchFamily="18" charset="0"/>
              </a:rPr>
              <a:t>S</a:t>
            </a:r>
            <a:r>
              <a:rPr lang="en-US" sz="1800" b="0" i="0" u="none" strike="noStrike" baseline="0" dirty="0">
                <a:solidFill>
                  <a:srgbClr val="000000"/>
                </a:solidFill>
                <a:latin typeface="Amasis MT Pro" panose="02040504050005020304" pitchFamily="18" charset="0"/>
              </a:rPr>
              <a:t>et-up </a:t>
            </a:r>
            <a:r>
              <a:rPr lang="en-US" sz="1800" b="1" i="0" u="none" strike="noStrike" baseline="0" dirty="0">
                <a:solidFill>
                  <a:srgbClr val="000000"/>
                </a:solidFill>
                <a:latin typeface="Amasis MT Pro" panose="02040504050005020304" pitchFamily="18" charset="0"/>
              </a:rPr>
              <a:t>an innovative financial model, based on Energy Performance Contracting </a:t>
            </a:r>
            <a:r>
              <a:rPr lang="en-US" sz="1800" b="0" i="0" u="none" strike="noStrike" baseline="0" dirty="0">
                <a:solidFill>
                  <a:srgbClr val="000000"/>
                </a:solidFill>
                <a:latin typeface="Amasis MT Pro" panose="02040504050005020304" pitchFamily="18" charset="0"/>
              </a:rPr>
              <a:t>(</a:t>
            </a:r>
            <a:r>
              <a:rPr lang="en-US" sz="1800" b="1" i="0" u="none" strike="noStrike" baseline="0" dirty="0">
                <a:solidFill>
                  <a:srgbClr val="000000"/>
                </a:solidFill>
                <a:latin typeface="Amasis MT Pro" panose="02040504050005020304" pitchFamily="18" charset="0"/>
              </a:rPr>
              <a:t>EPC)</a:t>
            </a:r>
          </a:p>
          <a:p>
            <a:pPr marL="0" indent="0">
              <a:buNone/>
            </a:pPr>
            <a:endParaRPr lang="en-US" sz="1800" b="1" i="0" u="none" strike="noStrike" baseline="0" dirty="0">
              <a:solidFill>
                <a:srgbClr val="000000"/>
              </a:solidFill>
              <a:latin typeface="Amasis MT Pro" panose="02040504050005020304" pitchFamily="18" charset="0"/>
            </a:endParaRPr>
          </a:p>
          <a:p>
            <a:pPr marL="0" indent="0">
              <a:buNone/>
            </a:pPr>
            <a:r>
              <a:rPr lang="en-US" sz="1800" b="1" dirty="0">
                <a:solidFill>
                  <a:srgbClr val="000000"/>
                </a:solidFill>
                <a:latin typeface="Amasis MT Pro" panose="02040504050005020304" pitchFamily="18" charset="0"/>
              </a:rPr>
              <a:t>C</a:t>
            </a:r>
            <a:r>
              <a:rPr lang="en-US" sz="1800" b="1" i="0" u="none" strike="noStrike" baseline="0" dirty="0">
                <a:solidFill>
                  <a:srgbClr val="000000"/>
                </a:solidFill>
                <a:latin typeface="Amasis MT Pro" panose="02040504050005020304" pitchFamily="18" charset="0"/>
              </a:rPr>
              <a:t>ombine a series of financial tools available at National and Regional level </a:t>
            </a:r>
          </a:p>
          <a:p>
            <a:pPr lvl="1"/>
            <a:r>
              <a:rPr lang="en-US" sz="1800" b="0" i="0" u="none" strike="noStrike" baseline="0" dirty="0">
                <a:solidFill>
                  <a:srgbClr val="000000"/>
                </a:solidFill>
                <a:latin typeface="Amasis MT Pro" panose="02040504050005020304" pitchFamily="18" charset="0"/>
              </a:rPr>
              <a:t>ROP ERDF funds</a:t>
            </a:r>
          </a:p>
          <a:p>
            <a:pPr lvl="1"/>
            <a:r>
              <a:rPr lang="en-US" sz="1800" b="0" i="0" u="none" strike="noStrike" baseline="0" dirty="0">
                <a:solidFill>
                  <a:srgbClr val="000000"/>
                </a:solidFill>
                <a:latin typeface="Amasis MT Pro" panose="02040504050005020304" pitchFamily="18" charset="0"/>
              </a:rPr>
              <a:t>National incentives (</a:t>
            </a:r>
            <a:r>
              <a:rPr lang="en-US" sz="1800" b="0" i="0" u="none" strike="noStrike" baseline="0" dirty="0" err="1">
                <a:solidFill>
                  <a:srgbClr val="000000"/>
                </a:solidFill>
                <a:latin typeface="Amasis MT Pro" panose="02040504050005020304" pitchFamily="18" charset="0"/>
              </a:rPr>
              <a:t>i.e</a:t>
            </a:r>
            <a:r>
              <a:rPr lang="en-US" sz="1800" b="0" i="0" u="none" strike="noStrike" baseline="0" dirty="0">
                <a:solidFill>
                  <a:srgbClr val="000000"/>
                </a:solidFill>
                <a:latin typeface="Amasis MT Pro" panose="02040504050005020304" pitchFamily="18" charset="0"/>
              </a:rPr>
              <a:t> Thermal account) and tax deductions (i.e. </a:t>
            </a:r>
            <a:r>
              <a:rPr lang="en-US" sz="1800" b="0" i="0" u="none" strike="noStrike" baseline="0" dirty="0" err="1">
                <a:solidFill>
                  <a:srgbClr val="000000"/>
                </a:solidFill>
                <a:latin typeface="Amasis MT Pro" panose="02040504050005020304" pitchFamily="18" charset="0"/>
              </a:rPr>
              <a:t>Ecobonus</a:t>
            </a:r>
            <a:r>
              <a:rPr lang="en-US" sz="1800" b="0" i="0" u="none" strike="noStrike" baseline="0" dirty="0">
                <a:solidFill>
                  <a:srgbClr val="000000"/>
                </a:solidFill>
                <a:latin typeface="Amasis MT Pro" panose="02040504050005020304" pitchFamily="18" charset="0"/>
              </a:rPr>
              <a:t> and </a:t>
            </a:r>
            <a:r>
              <a:rPr lang="en-US" sz="1800" b="0" i="0" u="none" strike="noStrike" baseline="0" dirty="0" err="1">
                <a:solidFill>
                  <a:srgbClr val="000000"/>
                </a:solidFill>
                <a:latin typeface="Amasis MT Pro" panose="02040504050005020304" pitchFamily="18" charset="0"/>
              </a:rPr>
              <a:t>Superbonus</a:t>
            </a:r>
            <a:r>
              <a:rPr lang="en-US" sz="1800" b="0" i="0" u="none" strike="noStrike" baseline="0" dirty="0">
                <a:solidFill>
                  <a:srgbClr val="000000"/>
                </a:solidFill>
                <a:latin typeface="Amasis MT Pro" panose="02040504050005020304" pitchFamily="18" charset="0"/>
              </a:rPr>
              <a:t>)</a:t>
            </a:r>
          </a:p>
          <a:p>
            <a:pPr lvl="1"/>
            <a:r>
              <a:rPr lang="en-US" sz="1800" b="0" i="0" u="none" strike="noStrike" baseline="0" dirty="0">
                <a:solidFill>
                  <a:srgbClr val="000000"/>
                </a:solidFill>
                <a:latin typeface="Amasis MT Pro" panose="02040504050005020304" pitchFamily="18" charset="0"/>
              </a:rPr>
              <a:t>soft loans</a:t>
            </a:r>
          </a:p>
          <a:p>
            <a:pPr marL="457200" lvl="1" indent="0">
              <a:buNone/>
            </a:pPr>
            <a:endParaRPr lang="it-IT" dirty="0">
              <a:latin typeface="Amasis MT Pro" panose="02040504050005020304" pitchFamily="18" charset="0"/>
            </a:endParaRPr>
          </a:p>
          <a:p>
            <a:pPr marL="0" indent="0">
              <a:buNone/>
            </a:pPr>
            <a:r>
              <a:rPr lang="en-US" sz="1800" b="1" dirty="0">
                <a:solidFill>
                  <a:srgbClr val="000000"/>
                </a:solidFill>
                <a:latin typeface="Amasis MT Pro" panose="02040504050005020304" pitchFamily="18" charset="0"/>
              </a:rPr>
              <a:t>S</a:t>
            </a:r>
            <a:r>
              <a:rPr lang="en-US" sz="1800" b="1" i="0" u="none" strike="noStrike" baseline="0" dirty="0">
                <a:solidFill>
                  <a:srgbClr val="000000"/>
                </a:solidFill>
                <a:latin typeface="Amasis MT Pro" panose="02040504050005020304" pitchFamily="18" charset="0"/>
              </a:rPr>
              <a:t>upport social housing agencies (5 ATERs) for energy retrofitting of their buildings </a:t>
            </a:r>
            <a:r>
              <a:rPr lang="it-IT" sz="1800" b="0" i="0" u="none" strike="noStrike" baseline="0" dirty="0">
                <a:solidFill>
                  <a:srgbClr val="000000"/>
                </a:solidFill>
                <a:latin typeface="Amasis MT Pro" panose="02040504050005020304" pitchFamily="18" charset="0"/>
              </a:rPr>
              <a:t>in Abruzzo </a:t>
            </a:r>
            <a:r>
              <a:rPr lang="it-IT" sz="1800" b="0" i="0" u="none" strike="noStrike" baseline="0" dirty="0" err="1">
                <a:solidFill>
                  <a:srgbClr val="000000"/>
                </a:solidFill>
                <a:latin typeface="Amasis MT Pro" panose="02040504050005020304" pitchFamily="18" charset="0"/>
              </a:rPr>
              <a:t>Region</a:t>
            </a:r>
            <a:endParaRPr lang="it-IT" sz="1800" b="0" i="0" u="none" strike="noStrike" baseline="0" dirty="0">
              <a:solidFill>
                <a:srgbClr val="000000"/>
              </a:solidFill>
              <a:latin typeface="Amasis MT Pro" panose="02040504050005020304" pitchFamily="18" charset="0"/>
            </a:endParaRPr>
          </a:p>
          <a:p>
            <a:pPr marL="0" indent="0">
              <a:buNone/>
            </a:pPr>
            <a:endParaRPr lang="en-US" sz="1800" b="1" i="0" u="none" strike="noStrike" baseline="0" dirty="0">
              <a:solidFill>
                <a:srgbClr val="000000"/>
              </a:solidFill>
              <a:latin typeface="Amasis MT Pro" panose="02040504050005020304" pitchFamily="18" charset="0"/>
            </a:endParaRPr>
          </a:p>
          <a:p>
            <a:pPr marL="0" indent="0">
              <a:buNone/>
            </a:pPr>
            <a:endParaRPr lang="en-US" sz="1600" dirty="0">
              <a:solidFill>
                <a:srgbClr val="000000"/>
              </a:solidFill>
              <a:latin typeface="Amasis MT Pro" panose="02040504050005020304" pitchFamily="18" charset="0"/>
            </a:endParaRPr>
          </a:p>
          <a:p>
            <a:pPr marL="0" indent="0">
              <a:buNone/>
            </a:pPr>
            <a:endParaRPr lang="en-US" sz="2000" b="0" i="0" u="none" strike="noStrike" baseline="0" dirty="0">
              <a:solidFill>
                <a:srgbClr val="000000"/>
              </a:solidFill>
              <a:latin typeface="Amasis MT Pro" panose="02040504050005020304" pitchFamily="18" charset="0"/>
            </a:endParaRPr>
          </a:p>
          <a:p>
            <a:endParaRPr lang="en-US" sz="2000" b="0" i="0" u="none" strike="noStrike" baseline="0" dirty="0">
              <a:solidFill>
                <a:srgbClr val="000000"/>
              </a:solidFill>
              <a:latin typeface="Amasis MT Pro" panose="02040504050005020304" pitchFamily="18" charset="0"/>
            </a:endParaRPr>
          </a:p>
        </p:txBody>
      </p:sp>
      <p:pic>
        <p:nvPicPr>
          <p:cNvPr id="4" name="Elemento grafico 3" descr="Tiro a segno contorno">
            <a:extLst>
              <a:ext uri="{FF2B5EF4-FFF2-40B4-BE49-F238E27FC236}">
                <a16:creationId xmlns:a16="http://schemas.microsoft.com/office/drawing/2014/main" xmlns="" id="{9F239086-0F76-4E8B-9366-4E5DBB4F8C94}"/>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375286" y="1675127"/>
            <a:ext cx="417541" cy="417541"/>
          </a:xfrm>
          <a:prstGeom prst="rect">
            <a:avLst/>
          </a:prstGeom>
        </p:spPr>
      </p:pic>
      <p:pic>
        <p:nvPicPr>
          <p:cNvPr id="13" name="Elemento grafico 12" descr="Tiro a segno contorno">
            <a:extLst>
              <a:ext uri="{FF2B5EF4-FFF2-40B4-BE49-F238E27FC236}">
                <a16:creationId xmlns:a16="http://schemas.microsoft.com/office/drawing/2014/main" xmlns="" id="{5B070BA9-6014-42E6-A869-904BC0766620}"/>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377158" y="2827606"/>
            <a:ext cx="417541" cy="417541"/>
          </a:xfrm>
          <a:prstGeom prst="rect">
            <a:avLst/>
          </a:prstGeom>
        </p:spPr>
      </p:pic>
      <p:pic>
        <p:nvPicPr>
          <p:cNvPr id="14" name="Elemento grafico 13" descr="Tiro a segno contorno">
            <a:extLst>
              <a:ext uri="{FF2B5EF4-FFF2-40B4-BE49-F238E27FC236}">
                <a16:creationId xmlns:a16="http://schemas.microsoft.com/office/drawing/2014/main" xmlns="" id="{7A76B1E9-0A2F-4723-AB01-5F86088F0D57}"/>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357850" y="5263380"/>
            <a:ext cx="417541" cy="417541"/>
          </a:xfrm>
          <a:prstGeom prst="rect">
            <a:avLst/>
          </a:prstGeom>
        </p:spPr>
      </p:pic>
      <p:sp>
        <p:nvSpPr>
          <p:cNvPr id="3" name="CasellaDiTesto 2">
            <a:extLst>
              <a:ext uri="{FF2B5EF4-FFF2-40B4-BE49-F238E27FC236}">
                <a16:creationId xmlns:a16="http://schemas.microsoft.com/office/drawing/2014/main" xmlns="" id="{F93C90F4-619D-4345-8FB1-592911F90A9D}"/>
              </a:ext>
            </a:extLst>
          </p:cNvPr>
          <p:cNvSpPr txBox="1"/>
          <p:nvPr/>
        </p:nvSpPr>
        <p:spPr>
          <a:xfrm>
            <a:off x="7035899" y="1883899"/>
            <a:ext cx="4382887" cy="4555093"/>
          </a:xfrm>
          <a:prstGeom prst="rect">
            <a:avLst/>
          </a:prstGeom>
          <a:noFill/>
        </p:spPr>
        <p:txBody>
          <a:bodyPr wrap="square" rtlCol="0">
            <a:spAutoFit/>
          </a:bodyPr>
          <a:lstStyle/>
          <a:p>
            <a:r>
              <a:rPr lang="en-US" sz="1800" b="1" i="0" u="none" strike="noStrike" baseline="0" dirty="0">
                <a:solidFill>
                  <a:srgbClr val="000000"/>
                </a:solidFill>
                <a:latin typeface="Amasis MT Pro" panose="02040504050005020304" pitchFamily="18" charset="0"/>
              </a:rPr>
              <a:t>Refurbishment of 1529 dwellings</a:t>
            </a:r>
          </a:p>
          <a:p>
            <a:endParaRPr lang="it-IT" sz="1800" dirty="0">
              <a:solidFill>
                <a:srgbClr val="000000"/>
              </a:solidFill>
              <a:latin typeface="Amasis MT Pro" panose="02040504050005020304" pitchFamily="18" charset="0"/>
            </a:endParaRPr>
          </a:p>
          <a:p>
            <a:r>
              <a:rPr lang="it-IT" sz="1800" dirty="0" err="1">
                <a:solidFill>
                  <a:srgbClr val="000000"/>
                </a:solidFill>
                <a:latin typeface="Amasis MT Pro" panose="02040504050005020304" pitchFamily="18" charset="0"/>
              </a:rPr>
              <a:t>Expected</a:t>
            </a:r>
            <a:r>
              <a:rPr lang="it-IT" sz="1800" dirty="0">
                <a:solidFill>
                  <a:srgbClr val="000000"/>
                </a:solidFill>
                <a:latin typeface="Amasis MT Pro" panose="02040504050005020304" pitchFamily="18" charset="0"/>
              </a:rPr>
              <a:t> </a:t>
            </a:r>
            <a:r>
              <a:rPr lang="it-IT" sz="1800" b="1" dirty="0">
                <a:solidFill>
                  <a:srgbClr val="000000"/>
                </a:solidFill>
                <a:latin typeface="Amasis MT Pro" panose="02040504050005020304" pitchFamily="18" charset="0"/>
              </a:rPr>
              <a:t>investments of 16.431.092€</a:t>
            </a:r>
            <a:endParaRPr lang="it-IT" sz="1800" dirty="0">
              <a:solidFill>
                <a:srgbClr val="000000"/>
              </a:solidFill>
              <a:latin typeface="Amasis MT Pro" panose="02040504050005020304" pitchFamily="18" charset="0"/>
            </a:endParaRPr>
          </a:p>
          <a:p>
            <a:endParaRPr lang="en-US" sz="1800" b="1" dirty="0">
              <a:solidFill>
                <a:srgbClr val="000000"/>
              </a:solidFill>
              <a:latin typeface="Amasis MT Pro" panose="02040504050005020304" pitchFamily="18" charset="0"/>
            </a:endParaRPr>
          </a:p>
          <a:p>
            <a:r>
              <a:rPr lang="en-US" sz="1800" b="1" i="0" u="none" strike="noStrike" baseline="0" dirty="0">
                <a:solidFill>
                  <a:srgbClr val="000000"/>
                </a:solidFill>
                <a:latin typeface="Amasis MT Pro" panose="02040504050005020304" pitchFamily="18" charset="0"/>
              </a:rPr>
              <a:t>Reduction </a:t>
            </a:r>
            <a:r>
              <a:rPr lang="en-US" sz="1800" b="0" i="0" u="none" strike="noStrike" baseline="0" dirty="0">
                <a:solidFill>
                  <a:srgbClr val="000000"/>
                </a:solidFill>
                <a:latin typeface="Amasis MT Pro" panose="02040504050005020304" pitchFamily="18" charset="0"/>
              </a:rPr>
              <a:t>of buildings </a:t>
            </a:r>
            <a:r>
              <a:rPr lang="en-US" sz="1800" b="1" i="0" u="none" strike="noStrike" baseline="0" dirty="0">
                <a:solidFill>
                  <a:srgbClr val="000000"/>
                </a:solidFill>
                <a:latin typeface="Amasis MT Pro" panose="02040504050005020304" pitchFamily="18" charset="0"/>
              </a:rPr>
              <a:t>energy consumption higher than 33%</a:t>
            </a:r>
          </a:p>
          <a:p>
            <a:endParaRPr lang="it-IT" sz="1800" b="1" i="0" u="none" strike="noStrike" baseline="0" dirty="0">
              <a:solidFill>
                <a:srgbClr val="000000"/>
              </a:solidFill>
              <a:latin typeface="Amasis MT Pro" panose="02040504050005020304" pitchFamily="18" charset="0"/>
            </a:endParaRPr>
          </a:p>
          <a:p>
            <a:r>
              <a:rPr lang="it-IT" sz="1800" b="1" i="0" u="none" strike="noStrike" baseline="0" dirty="0">
                <a:solidFill>
                  <a:srgbClr val="000000"/>
                </a:solidFill>
                <a:latin typeface="Amasis MT Pro" panose="02040504050005020304" pitchFamily="18" charset="0"/>
              </a:rPr>
              <a:t>Empowerment of 20.000 </a:t>
            </a:r>
            <a:r>
              <a:rPr lang="it-IT" sz="1800" b="1" i="0" u="none" strike="noStrike" baseline="0" dirty="0" err="1">
                <a:solidFill>
                  <a:srgbClr val="000000"/>
                </a:solidFill>
                <a:latin typeface="Amasis MT Pro" panose="02040504050005020304" pitchFamily="18" charset="0"/>
              </a:rPr>
              <a:t>consumers</a:t>
            </a:r>
            <a:r>
              <a:rPr lang="it-IT" sz="1800" b="1" i="0" u="none" strike="noStrike" baseline="0" dirty="0">
                <a:solidFill>
                  <a:srgbClr val="000000"/>
                </a:solidFill>
                <a:latin typeface="Amasis MT Pro" panose="02040504050005020304" pitchFamily="18" charset="0"/>
              </a:rPr>
              <a:t> </a:t>
            </a:r>
            <a:endParaRPr lang="it-IT" sz="1800" b="0" i="0" u="none" strike="noStrike" baseline="0" dirty="0">
              <a:solidFill>
                <a:srgbClr val="000000"/>
              </a:solidFill>
              <a:latin typeface="Amasis MT Pro" panose="02040504050005020304" pitchFamily="18" charset="0"/>
            </a:endParaRPr>
          </a:p>
          <a:p>
            <a:endParaRPr lang="en-US" sz="1800" b="1" i="0" u="none" strike="noStrike" baseline="0" dirty="0">
              <a:solidFill>
                <a:srgbClr val="000000"/>
              </a:solidFill>
              <a:latin typeface="Amasis MT Pro" panose="02040504050005020304" pitchFamily="18" charset="0"/>
            </a:endParaRPr>
          </a:p>
          <a:p>
            <a:r>
              <a:rPr lang="en-US" sz="1800" b="1" i="0" u="none" strike="noStrike" baseline="0" dirty="0">
                <a:solidFill>
                  <a:srgbClr val="000000"/>
                </a:solidFill>
                <a:latin typeface="Amasis MT Pro" panose="02040504050005020304" pitchFamily="18" charset="0"/>
              </a:rPr>
              <a:t>Reduction of primary energy consumption </a:t>
            </a:r>
            <a:r>
              <a:rPr lang="en-US" sz="1800" b="0" i="0" u="none" strike="noStrike" baseline="0" dirty="0">
                <a:solidFill>
                  <a:srgbClr val="000000"/>
                </a:solidFill>
                <a:latin typeface="Amasis MT Pro" panose="02040504050005020304" pitchFamily="18" charset="0"/>
              </a:rPr>
              <a:t>over than </a:t>
            </a:r>
            <a:r>
              <a:rPr lang="en-US" sz="1800" b="1" i="0" u="none" strike="noStrike" baseline="0" dirty="0">
                <a:solidFill>
                  <a:srgbClr val="000000"/>
                </a:solidFill>
                <a:latin typeface="Amasis MT Pro" panose="02040504050005020304" pitchFamily="18" charset="0"/>
              </a:rPr>
              <a:t>8,7 GWh/year </a:t>
            </a:r>
            <a:r>
              <a:rPr lang="en-US" sz="1800" b="0" i="0" u="none" strike="noStrike" baseline="0" dirty="0">
                <a:solidFill>
                  <a:srgbClr val="000000"/>
                </a:solidFill>
                <a:latin typeface="Amasis MT Pro" panose="02040504050005020304" pitchFamily="18" charset="0"/>
              </a:rPr>
              <a:t>and </a:t>
            </a:r>
            <a:r>
              <a:rPr lang="en-US" sz="1800" b="1" i="0" u="none" strike="noStrike" baseline="0" dirty="0">
                <a:solidFill>
                  <a:srgbClr val="000000"/>
                </a:solidFill>
                <a:latin typeface="Amasis MT Pro" panose="02040504050005020304" pitchFamily="18" charset="0"/>
              </a:rPr>
              <a:t>749,7toe/year</a:t>
            </a:r>
          </a:p>
          <a:p>
            <a:endParaRPr lang="en-US" sz="1800" b="1" dirty="0">
              <a:solidFill>
                <a:schemeClr val="tx1"/>
              </a:solidFill>
              <a:effectLst/>
              <a:latin typeface="Amasis MT Pro" panose="02040504050005020304" pitchFamily="18" charset="0"/>
              <a:ea typeface="Times New Roman" panose="02020603050405020304" pitchFamily="18" charset="0"/>
            </a:endParaRPr>
          </a:p>
          <a:p>
            <a:r>
              <a:rPr lang="en-US" sz="1800" b="1" dirty="0">
                <a:solidFill>
                  <a:schemeClr val="tx1"/>
                </a:solidFill>
                <a:effectLst/>
                <a:latin typeface="Amasis MT Pro" panose="02040504050005020304" pitchFamily="18" charset="0"/>
                <a:ea typeface="Times New Roman" panose="02020603050405020304" pitchFamily="18" charset="0"/>
              </a:rPr>
              <a:t>Reduction of CO</a:t>
            </a:r>
            <a:r>
              <a:rPr lang="en-US" sz="1800" b="1" baseline="-25000" dirty="0">
                <a:solidFill>
                  <a:schemeClr val="tx1"/>
                </a:solidFill>
                <a:effectLst/>
                <a:latin typeface="Amasis MT Pro" panose="02040504050005020304" pitchFamily="18" charset="0"/>
                <a:ea typeface="Times New Roman" panose="02020603050405020304" pitchFamily="18" charset="0"/>
              </a:rPr>
              <a:t>2</a:t>
            </a:r>
            <a:r>
              <a:rPr lang="en-US" sz="1800" b="1" dirty="0">
                <a:solidFill>
                  <a:schemeClr val="tx1"/>
                </a:solidFill>
                <a:effectLst/>
                <a:latin typeface="Amasis MT Pro" panose="02040504050005020304" pitchFamily="18" charset="0"/>
                <a:ea typeface="Times New Roman" panose="02020603050405020304" pitchFamily="18" charset="0"/>
              </a:rPr>
              <a:t> emissions by 1.760,3 </a:t>
            </a:r>
            <a:r>
              <a:rPr lang="en-US" sz="1800" b="1" dirty="0" err="1">
                <a:solidFill>
                  <a:schemeClr val="tx1"/>
                </a:solidFill>
                <a:effectLst/>
                <a:latin typeface="Amasis MT Pro" panose="02040504050005020304" pitchFamily="18" charset="0"/>
                <a:ea typeface="Times New Roman" panose="02020603050405020304" pitchFamily="18" charset="0"/>
              </a:rPr>
              <a:t>tonnes</a:t>
            </a:r>
            <a:r>
              <a:rPr lang="en-US" sz="1800" b="1" dirty="0">
                <a:solidFill>
                  <a:schemeClr val="tx1"/>
                </a:solidFill>
                <a:effectLst/>
                <a:latin typeface="Amasis MT Pro" panose="02040504050005020304" pitchFamily="18" charset="0"/>
                <a:ea typeface="Times New Roman" panose="02020603050405020304" pitchFamily="18" charset="0"/>
              </a:rPr>
              <a:t>/year</a:t>
            </a:r>
            <a:endParaRPr lang="it-IT" dirty="0">
              <a:solidFill>
                <a:srgbClr val="000000"/>
              </a:solidFill>
              <a:latin typeface="Amasis MT Pro" panose="02040504050005020304" pitchFamily="18" charset="0"/>
            </a:endParaRPr>
          </a:p>
          <a:p>
            <a:endParaRPr lang="it-IT" dirty="0"/>
          </a:p>
        </p:txBody>
      </p:sp>
      <p:pic>
        <p:nvPicPr>
          <p:cNvPr id="20" name="Elemento grafico 19" descr="Tiro a segno contorno">
            <a:extLst>
              <a:ext uri="{FF2B5EF4-FFF2-40B4-BE49-F238E27FC236}">
                <a16:creationId xmlns:a16="http://schemas.microsoft.com/office/drawing/2014/main" xmlns="" id="{793A9C1A-F8E7-4285-B9B7-E34AB272FFEA}"/>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517771" y="1883898"/>
            <a:ext cx="417541" cy="417541"/>
          </a:xfrm>
          <a:prstGeom prst="rect">
            <a:avLst/>
          </a:prstGeom>
        </p:spPr>
      </p:pic>
      <p:pic>
        <p:nvPicPr>
          <p:cNvPr id="21" name="Elemento grafico 20" descr="Tiro a segno contorno">
            <a:extLst>
              <a:ext uri="{FF2B5EF4-FFF2-40B4-BE49-F238E27FC236}">
                <a16:creationId xmlns:a16="http://schemas.microsoft.com/office/drawing/2014/main" xmlns="" id="{09AFF1AC-74E0-43F9-A0D9-CDF65BE808D2}"/>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491219" y="3096911"/>
            <a:ext cx="417541" cy="417541"/>
          </a:xfrm>
          <a:prstGeom prst="rect">
            <a:avLst/>
          </a:prstGeom>
        </p:spPr>
      </p:pic>
      <p:pic>
        <p:nvPicPr>
          <p:cNvPr id="22" name="Elemento grafico 21" descr="Tiro a segno contorno">
            <a:extLst>
              <a:ext uri="{FF2B5EF4-FFF2-40B4-BE49-F238E27FC236}">
                <a16:creationId xmlns:a16="http://schemas.microsoft.com/office/drawing/2014/main" xmlns="" id="{52D3D5B0-F498-4AE2-8B9A-5F8635539AEA}"/>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484095" y="3809783"/>
            <a:ext cx="417541" cy="417541"/>
          </a:xfrm>
          <a:prstGeom prst="rect">
            <a:avLst/>
          </a:prstGeom>
        </p:spPr>
      </p:pic>
      <p:pic>
        <p:nvPicPr>
          <p:cNvPr id="23" name="Elemento grafico 22" descr="Tiro a segno contorno">
            <a:extLst>
              <a:ext uri="{FF2B5EF4-FFF2-40B4-BE49-F238E27FC236}">
                <a16:creationId xmlns:a16="http://schemas.microsoft.com/office/drawing/2014/main" xmlns="" id="{A5593A75-FEA2-441E-9866-5FA4F7B8278C}"/>
              </a:ext>
            </a:extLst>
          </p:cNvPr>
          <p:cNvPicPr>
            <a:picLocks noChangeAspect="1"/>
          </p:cNvPicPr>
          <p:nvPr/>
        </p:nvPicPr>
        <p:blipFill>
          <a:blip r:embed="rId6"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514397" y="4522107"/>
            <a:ext cx="417541" cy="443786"/>
          </a:xfrm>
          <a:prstGeom prst="rect">
            <a:avLst/>
          </a:prstGeom>
        </p:spPr>
      </p:pic>
      <p:pic>
        <p:nvPicPr>
          <p:cNvPr id="24" name="Elemento grafico 23" descr="Tiro a segno contorno">
            <a:extLst>
              <a:ext uri="{FF2B5EF4-FFF2-40B4-BE49-F238E27FC236}">
                <a16:creationId xmlns:a16="http://schemas.microsoft.com/office/drawing/2014/main" xmlns="" id="{D1E55A16-BA76-4F34-B225-BC716257D0A1}"/>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510255" y="5510911"/>
            <a:ext cx="417541" cy="417541"/>
          </a:xfrm>
          <a:prstGeom prst="rect">
            <a:avLst/>
          </a:prstGeom>
        </p:spPr>
      </p:pic>
      <p:pic>
        <p:nvPicPr>
          <p:cNvPr id="6" name="Immagine 5">
            <a:extLst>
              <a:ext uri="{FF2B5EF4-FFF2-40B4-BE49-F238E27FC236}">
                <a16:creationId xmlns:a16="http://schemas.microsoft.com/office/drawing/2014/main" xmlns="" id="{1A05264E-7829-4860-B409-9162B77F8989}"/>
              </a:ext>
            </a:extLst>
          </p:cNvPr>
          <p:cNvPicPr>
            <a:picLocks noChangeAspect="1"/>
          </p:cNvPicPr>
          <p:nvPr/>
        </p:nvPicPr>
        <p:blipFill rotWithShape="1">
          <a:blip r:embed="rId7" cstate="print">
            <a:extLst>
              <a:ext uri="{BEBA8EAE-BF5A-486C-A8C5-ECC9F3942E4B}">
                <a14:imgProps xmlns:a14="http://schemas.microsoft.com/office/drawing/2010/main" xmlns="">
                  <a14:imgLayer r:embed="rId8">
                    <a14:imgEffect>
                      <a14:backgroundRemoval t="7021" b="97979" l="10000" r="90938">
                        <a14:foregroundMark x1="31354" y1="48511" x2="33854" y2="47021"/>
                        <a14:foregroundMark x1="23542" y1="50000" x2="32813" y2="56915"/>
                        <a14:foregroundMark x1="13854" y1="43830" x2="33854" y2="96277"/>
                        <a14:foregroundMark x1="28542" y1="98085" x2="43125" y2="93723"/>
                        <a14:foregroundMark x1="38125" y1="42340" x2="38854" y2="37234"/>
                        <a14:foregroundMark x1="87708" y1="57979" x2="87708" y2="57979"/>
                        <a14:foregroundMark x1="85938" y1="33936" x2="85938" y2="33936"/>
                        <a14:foregroundMark x1="84479" y1="36915" x2="84479" y2="36915"/>
                        <a14:foregroundMark x1="88438" y1="44468" x2="88438" y2="44468"/>
                        <a14:foregroundMark x1="90938" y1="45213" x2="74167" y2="28511"/>
                        <a14:foregroundMark x1="78750" y1="34362" x2="75938" y2="33191"/>
                        <a14:foregroundMark x1="84896" y1="44894" x2="84896" y2="44894"/>
                        <a14:foregroundMark x1="48125" y1="56170" x2="48125" y2="56170"/>
                        <a14:foregroundMark x1="53125" y1="55426" x2="53125" y2="55426"/>
                        <a14:foregroundMark x1="53854" y1="50745" x2="48854" y2="52553"/>
                        <a14:foregroundMark x1="52396" y1="51383" x2="44896" y2="53298"/>
                        <a14:foregroundMark x1="46354" y1="53936" x2="43854" y2="61277"/>
                        <a14:foregroundMark x1="35625" y1="28085" x2="35625" y2="28085"/>
                        <a14:foregroundMark x1="35938" y1="11702" x2="35938" y2="11702"/>
                        <a14:foregroundMark x1="40313" y1="9894" x2="37396" y2="7021"/>
                        <a14:foregroundMark x1="42396" y1="20426" x2="42396" y2="20426"/>
                        <a14:foregroundMark x1="42813" y1="14255" x2="42396" y2="24149"/>
                        <a14:foregroundMark x1="55937" y1="46383" x2="55937" y2="46383"/>
                        <a14:foregroundMark x1="56667" y1="46702" x2="56667" y2="46702"/>
                        <a14:foregroundMark x1="27813" y1="24894" x2="14896" y2="23723"/>
                        <a14:foregroundMark x1="19896" y1="33191" x2="19896" y2="33191"/>
                        <a14:foregroundMark x1="22083" y1="31383" x2="22083" y2="31383"/>
                        <a14:foregroundMark x1="19896" y1="27766" x2="19583" y2="34362"/>
                        <a14:foregroundMark x1="15625" y1="28830" x2="14583" y2="28830"/>
                        <a14:foregroundMark x1="78333" y1="36277" x2="79688" y2="35745"/>
                        <a14:foregroundMark x1="73854" y1="27021" x2="73021" y2="29149"/>
                        <a14:foregroundMark x1="81458" y1="39681" x2="81458" y2="39681"/>
                        <a14:foregroundMark x1="90313" y1="52447" x2="90313" y2="52447"/>
                        <a14:foregroundMark x1="59167" y1="37447" x2="53958" y2="33404"/>
                        <a14:foregroundMark x1="48125" y1="22340" x2="52083" y2="26064"/>
                        <a14:foregroundMark x1="46563" y1="20957" x2="44583" y2="14468"/>
                        <a14:foregroundMark x1="46563" y1="16383" x2="45729" y2="13511"/>
                        <a14:foregroundMark x1="14896" y1="40851" x2="13125" y2="25745"/>
                        <a14:backgroundMark x1="51667" y1="18617" x2="61979" y2="26277"/>
                        <a14:backgroundMark x1="49583" y1="18617" x2="74688" y2="37128"/>
                        <a14:backgroundMark x1="49464" y1="21210" x2="49063" y2="20957"/>
                        <a14:backgroundMark x1="74688" y1="37128" x2="49617" y2="21307"/>
                        <a14:backgroundMark x1="49063" y1="20957" x2="55208" y2="19043"/>
                        <a14:backgroundMark x1="66250" y1="41596" x2="66250" y2="41596"/>
                        <a14:backgroundMark x1="69479" y1="41915" x2="69479" y2="41915"/>
                        <a14:backgroundMark x1="71979" y1="39787" x2="71979" y2="39787"/>
                        <a14:backgroundMark x1="78958" y1="99468" x2="81979" y2="97766"/>
                        <a14:backgroundMark x1="80313" y1="95532" x2="80313" y2="95532"/>
                        <a14:backgroundMark x1="74792" y1="99362" x2="74792" y2="99362"/>
                        <a14:backgroundMark x1="74063" y1="99362" x2="74063" y2="99574"/>
                        <a14:backgroundMark x1="73750" y1="99574" x2="73750" y2="99574"/>
                      </a14:backgroundRemoval>
                    </a14:imgEffect>
                  </a14:imgLayer>
                </a14:imgProps>
              </a:ext>
            </a:extLst>
          </a:blip>
          <a:srcRect t="-1" r="8000" b="-253"/>
          <a:stretch/>
        </p:blipFill>
        <p:spPr>
          <a:xfrm rot="5400000">
            <a:off x="55785" y="-249673"/>
            <a:ext cx="1664982" cy="1776549"/>
          </a:xfrm>
          <a:prstGeom prst="rect">
            <a:avLst/>
          </a:prstGeom>
        </p:spPr>
      </p:pic>
      <p:pic>
        <p:nvPicPr>
          <p:cNvPr id="28" name="Elemento grafico 27" descr="Tiro a segno contorno">
            <a:extLst>
              <a:ext uri="{FF2B5EF4-FFF2-40B4-BE49-F238E27FC236}">
                <a16:creationId xmlns:a16="http://schemas.microsoft.com/office/drawing/2014/main" xmlns="" id="{B526EBF6-96F5-488D-924C-C8E8426A649F}"/>
              </a:ext>
            </a:extLst>
          </p:cNvPr>
          <p:cNvPicPr>
            <a:picLocks noChangeAspect="1"/>
          </p:cNvPicPr>
          <p:nvPr/>
        </p:nvPicPr>
        <p:blipFill>
          <a:blip r:embed="rId4" cstate="print">
            <a:extLst>
              <a:ext uri="{28A0092B-C50C-407E-A947-70E740481C1C}">
                <a14:useLocalDpi xmlns:a14="http://schemas.microsoft.com/office/drawing/2010/main" xmlns="" val="0"/>
              </a:ext>
              <a:ext uri="{96DAC541-7B7A-43D3-8B79-37D633B846F1}">
                <asvg:svgBlip xmlns:asvg="http://schemas.microsoft.com/office/drawing/2016/SVG/main" xmlns="" r:embed="rId5"/>
              </a:ext>
            </a:extLst>
          </a:blip>
          <a:stretch>
            <a:fillRect/>
          </a:stretch>
        </p:blipFill>
        <p:spPr>
          <a:xfrm>
            <a:off x="6481654" y="2474767"/>
            <a:ext cx="417541" cy="417541"/>
          </a:xfrm>
          <a:prstGeom prst="rect">
            <a:avLst/>
          </a:prstGeom>
        </p:spPr>
      </p:pic>
    </p:spTree>
    <p:extLst>
      <p:ext uri="{BB962C8B-B14F-4D97-AF65-F5344CB8AC3E}">
        <p14:creationId xmlns:p14="http://schemas.microsoft.com/office/powerpoint/2010/main" xmlns="" val="3151406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igura a mano libera: forma 13">
            <a:extLst>
              <a:ext uri="{FF2B5EF4-FFF2-40B4-BE49-F238E27FC236}">
                <a16:creationId xmlns:a16="http://schemas.microsoft.com/office/drawing/2014/main" xmlns="" id="{D8A52D0F-DD28-45BC-8D65-1416E08E7744}"/>
              </a:ext>
            </a:extLst>
          </p:cNvPr>
          <p:cNvSpPr/>
          <p:nvPr/>
        </p:nvSpPr>
        <p:spPr>
          <a:xfrm rot="10800000">
            <a:off x="1507362" y="2993326"/>
            <a:ext cx="559482" cy="1445248"/>
          </a:xfrm>
          <a:custGeom>
            <a:avLst/>
            <a:gdLst>
              <a:gd name="connsiteX0" fmla="*/ 393895 w 393895"/>
              <a:gd name="connsiteY0" fmla="*/ 0 h 1800664"/>
              <a:gd name="connsiteX1" fmla="*/ 112541 w 393895"/>
              <a:gd name="connsiteY1" fmla="*/ 647113 h 1800664"/>
              <a:gd name="connsiteX2" fmla="*/ 70338 w 393895"/>
              <a:gd name="connsiteY2" fmla="*/ 984738 h 1800664"/>
              <a:gd name="connsiteX3" fmla="*/ 126609 w 393895"/>
              <a:gd name="connsiteY3" fmla="*/ 1392701 h 1800664"/>
              <a:gd name="connsiteX4" fmla="*/ 84406 w 393895"/>
              <a:gd name="connsiteY4" fmla="*/ 1659987 h 1800664"/>
              <a:gd name="connsiteX5" fmla="*/ 0 w 393895"/>
              <a:gd name="connsiteY5" fmla="*/ 1800664 h 18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3895" h="1800664">
                <a:moveTo>
                  <a:pt x="393895" y="0"/>
                </a:moveTo>
                <a:cubicBezTo>
                  <a:pt x="280181" y="241495"/>
                  <a:pt x="166467" y="482990"/>
                  <a:pt x="112541" y="647113"/>
                </a:cubicBezTo>
                <a:cubicBezTo>
                  <a:pt x="58615" y="811236"/>
                  <a:pt x="67993" y="860473"/>
                  <a:pt x="70338" y="984738"/>
                </a:cubicBezTo>
                <a:cubicBezTo>
                  <a:pt x="72683" y="1109003"/>
                  <a:pt x="124264" y="1280160"/>
                  <a:pt x="126609" y="1392701"/>
                </a:cubicBezTo>
                <a:cubicBezTo>
                  <a:pt x="128954" y="1505242"/>
                  <a:pt x="105507" y="1591993"/>
                  <a:pt x="84406" y="1659987"/>
                </a:cubicBezTo>
                <a:cubicBezTo>
                  <a:pt x="63305" y="1727981"/>
                  <a:pt x="0" y="1800664"/>
                  <a:pt x="0" y="1800664"/>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Amasis MT Pro" panose="02040504050005020304" pitchFamily="18" charset="0"/>
            </a:endParaRPr>
          </a:p>
        </p:txBody>
      </p:sp>
      <p:sp>
        <p:nvSpPr>
          <p:cNvPr id="15" name="Rettangolo con angoli arrotondati 14">
            <a:extLst>
              <a:ext uri="{FF2B5EF4-FFF2-40B4-BE49-F238E27FC236}">
                <a16:creationId xmlns:a16="http://schemas.microsoft.com/office/drawing/2014/main" xmlns="" id="{B155BE03-5352-4F0D-8169-C3774C5F821C}"/>
              </a:ext>
            </a:extLst>
          </p:cNvPr>
          <p:cNvSpPr/>
          <p:nvPr/>
        </p:nvSpPr>
        <p:spPr>
          <a:xfrm>
            <a:off x="2960283" y="1258277"/>
            <a:ext cx="8567360" cy="5209720"/>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i="0" u="none" strike="noStrike" baseline="0" dirty="0">
              <a:solidFill>
                <a:schemeClr val="accent4"/>
              </a:solidFill>
              <a:latin typeface="Amasis MT Pro" panose="02040504050005020304" pitchFamily="18" charset="0"/>
            </a:endParaRPr>
          </a:p>
          <a:p>
            <a:endParaRPr lang="en-US" sz="1800" b="1" i="0" u="none" strike="noStrike" baseline="0" dirty="0">
              <a:solidFill>
                <a:schemeClr val="accent4"/>
              </a:solidFill>
              <a:latin typeface="Times New Roman" panose="02020603050405020304" pitchFamily="18" charset="0"/>
            </a:endParaRPr>
          </a:p>
        </p:txBody>
      </p:sp>
      <p:sp>
        <p:nvSpPr>
          <p:cNvPr id="7" name="Segnaposto contenuto 2">
            <a:extLst>
              <a:ext uri="{FF2B5EF4-FFF2-40B4-BE49-F238E27FC236}">
                <a16:creationId xmlns:a16="http://schemas.microsoft.com/office/drawing/2014/main" xmlns="" id="{4C5396F0-BEFE-4819-AE9E-E9992F01D751}"/>
              </a:ext>
            </a:extLst>
          </p:cNvPr>
          <p:cNvSpPr>
            <a:spLocks noGrp="1"/>
          </p:cNvSpPr>
          <p:nvPr>
            <p:ph idx="1"/>
          </p:nvPr>
        </p:nvSpPr>
        <p:spPr>
          <a:xfrm>
            <a:off x="3807441" y="1625440"/>
            <a:ext cx="7408547" cy="4713412"/>
          </a:xfrm>
        </p:spPr>
        <p:txBody>
          <a:bodyPr>
            <a:normAutofit/>
          </a:bodyPr>
          <a:lstStyle/>
          <a:p>
            <a:pPr marL="0" indent="0">
              <a:buNone/>
            </a:pPr>
            <a:r>
              <a:rPr lang="en-GB" sz="2400" b="0" i="0" u="none" strike="noStrike" baseline="0" dirty="0">
                <a:solidFill>
                  <a:srgbClr val="000000"/>
                </a:solidFill>
                <a:latin typeface="Amasis MT Pro" panose="02040504050005020304" pitchFamily="18" charset="0"/>
              </a:rPr>
              <a:t> </a:t>
            </a:r>
            <a:r>
              <a:rPr lang="en-GB" sz="2000" b="1" i="0" u="none" strike="noStrike" baseline="0" dirty="0">
                <a:solidFill>
                  <a:srgbClr val="000000"/>
                </a:solidFill>
                <a:latin typeface="Amasis MT Pro" panose="02040504050005020304" pitchFamily="18" charset="0"/>
              </a:rPr>
              <a:t>Administrative Barriers</a:t>
            </a:r>
          </a:p>
          <a:p>
            <a:pPr lvl="1"/>
            <a:r>
              <a:rPr lang="en-GB" sz="1800" dirty="0">
                <a:solidFill>
                  <a:srgbClr val="000000"/>
                </a:solidFill>
                <a:latin typeface="Amasis MT Pro" panose="02040504050005020304" pitchFamily="18" charset="0"/>
              </a:rPr>
              <a:t>Higher for TIGER if we consider that there are 5 ATERs and a bigger number of dwellings</a:t>
            </a:r>
          </a:p>
          <a:p>
            <a:pPr marL="457200" lvl="1" indent="0">
              <a:buNone/>
            </a:pPr>
            <a:endParaRPr lang="en-GB" sz="1800" b="0" i="0" u="none" strike="noStrike" baseline="0" dirty="0">
              <a:solidFill>
                <a:srgbClr val="000000"/>
              </a:solidFill>
              <a:latin typeface="Amasis MT Pro" panose="02040504050005020304" pitchFamily="18" charset="0"/>
            </a:endParaRPr>
          </a:p>
          <a:p>
            <a:pPr marL="0" indent="0">
              <a:buNone/>
            </a:pPr>
            <a:r>
              <a:rPr lang="en-GB" sz="2000" b="1" i="0" u="none" strike="noStrike" baseline="0" dirty="0">
                <a:solidFill>
                  <a:srgbClr val="000000"/>
                </a:solidFill>
                <a:latin typeface="Amasis MT Pro" panose="02040504050005020304" pitchFamily="18" charset="0"/>
              </a:rPr>
              <a:t>Financial Barriers</a:t>
            </a:r>
          </a:p>
          <a:p>
            <a:pPr lvl="1"/>
            <a:r>
              <a:rPr lang="en-GB" sz="1800" dirty="0">
                <a:solidFill>
                  <a:srgbClr val="000000"/>
                </a:solidFill>
                <a:latin typeface="Amasis MT Pro" panose="02040504050005020304" pitchFamily="18" charset="0"/>
              </a:rPr>
              <a:t>Higher for TIGER if we consider that it’s a warmer Region</a:t>
            </a:r>
          </a:p>
          <a:p>
            <a:pPr marL="457200" lvl="1" indent="0">
              <a:buNone/>
            </a:pPr>
            <a:endParaRPr lang="en-GB" sz="1800" dirty="0">
              <a:solidFill>
                <a:srgbClr val="000000"/>
              </a:solidFill>
              <a:latin typeface="Amasis MT Pro" panose="02040504050005020304" pitchFamily="18" charset="0"/>
            </a:endParaRPr>
          </a:p>
          <a:p>
            <a:pPr marL="0" indent="0">
              <a:buNone/>
            </a:pPr>
            <a:r>
              <a:rPr lang="en-GB" sz="2000" b="1" i="0" u="none" strike="noStrike" baseline="0" dirty="0">
                <a:solidFill>
                  <a:srgbClr val="000000"/>
                </a:solidFill>
                <a:latin typeface="Amasis MT Pro" panose="02040504050005020304" pitchFamily="18" charset="0"/>
              </a:rPr>
              <a:t>ESCOs Barriers</a:t>
            </a:r>
          </a:p>
          <a:p>
            <a:pPr lvl="1"/>
            <a:r>
              <a:rPr lang="en-GB" sz="1800" b="0" i="0" u="none" strike="noStrike" baseline="0" dirty="0">
                <a:solidFill>
                  <a:srgbClr val="000000"/>
                </a:solidFill>
                <a:latin typeface="Amasis MT Pro" panose="02040504050005020304" pitchFamily="18" charset="0"/>
              </a:rPr>
              <a:t>Difficulties due to the refurbishment of buildings in isolated mountain area (logistic problems) or close to the coast area (warmer area with higher Pay Back Period) </a:t>
            </a:r>
          </a:p>
          <a:p>
            <a:pPr marL="457200" lvl="1" indent="0">
              <a:buNone/>
            </a:pPr>
            <a:endParaRPr lang="en-GB" sz="1800" b="0" i="0" u="none" strike="noStrike" baseline="0" dirty="0">
              <a:solidFill>
                <a:srgbClr val="000000"/>
              </a:solidFill>
              <a:latin typeface="Amasis MT Pro" panose="02040504050005020304" pitchFamily="18" charset="0"/>
            </a:endParaRPr>
          </a:p>
          <a:p>
            <a:pPr marL="0" indent="0">
              <a:buNone/>
            </a:pPr>
            <a:r>
              <a:rPr lang="en-GB" sz="2000" b="1" dirty="0">
                <a:solidFill>
                  <a:srgbClr val="000000"/>
                </a:solidFill>
                <a:latin typeface="Amasis MT Pro" panose="02040504050005020304" pitchFamily="18" charset="0"/>
              </a:rPr>
              <a:t>Bank Barriers</a:t>
            </a:r>
          </a:p>
          <a:p>
            <a:pPr lvl="1"/>
            <a:r>
              <a:rPr lang="en-GB" sz="1800" dirty="0">
                <a:solidFill>
                  <a:srgbClr val="000000"/>
                </a:solidFill>
                <a:latin typeface="Amasis MT Pro" panose="02040504050005020304" pitchFamily="18" charset="0"/>
              </a:rPr>
              <a:t>Similar in both projects</a:t>
            </a:r>
          </a:p>
          <a:p>
            <a:pPr lvl="2"/>
            <a:endParaRPr lang="en-US" sz="1600" b="0" i="0" u="none" strike="noStrike" baseline="0" dirty="0">
              <a:solidFill>
                <a:srgbClr val="000000"/>
              </a:solidFill>
              <a:latin typeface="Amasis MT Pro" panose="02040504050005020304" pitchFamily="18" charset="0"/>
            </a:endParaRPr>
          </a:p>
        </p:txBody>
      </p:sp>
      <p:sp>
        <p:nvSpPr>
          <p:cNvPr id="9" name="Titolo 1">
            <a:extLst>
              <a:ext uri="{FF2B5EF4-FFF2-40B4-BE49-F238E27FC236}">
                <a16:creationId xmlns:a16="http://schemas.microsoft.com/office/drawing/2014/main" xmlns="" id="{1A8899BE-92B8-413F-BCA7-802F8EE6B357}"/>
              </a:ext>
            </a:extLst>
          </p:cNvPr>
          <p:cNvSpPr txBox="1">
            <a:spLocks/>
          </p:cNvSpPr>
          <p:nvPr/>
        </p:nvSpPr>
        <p:spPr>
          <a:xfrm>
            <a:off x="0" y="-67286"/>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4000" dirty="0">
                <a:latin typeface="Amasis MT Pro" panose="02040504050005020304" pitchFamily="18" charset="0"/>
              </a:rPr>
              <a:t>Tiger and </a:t>
            </a:r>
            <a:r>
              <a:rPr lang="it-IT" sz="4000" dirty="0">
                <a:ln>
                  <a:solidFill>
                    <a:schemeClr val="tx1"/>
                  </a:solidFill>
                </a:ln>
                <a:solidFill>
                  <a:schemeClr val="accent4"/>
                </a:solidFill>
                <a:latin typeface="Amasis MT Pro" panose="02040504050005020304" pitchFamily="18" charset="0"/>
              </a:rPr>
              <a:t>Lemon</a:t>
            </a:r>
            <a:r>
              <a:rPr lang="it-IT" sz="4000" dirty="0">
                <a:latin typeface="Amasis MT Pro" panose="02040504050005020304" pitchFamily="18" charset="0"/>
              </a:rPr>
              <a:t> … </a:t>
            </a:r>
            <a:r>
              <a:rPr lang="it-IT" sz="4000" dirty="0" err="1">
                <a:latin typeface="Amasis MT Pro" panose="02040504050005020304" pitchFamily="18" charset="0"/>
              </a:rPr>
              <a:t>Similar</a:t>
            </a:r>
            <a:r>
              <a:rPr lang="it-IT" sz="4000" dirty="0">
                <a:latin typeface="Amasis MT Pro" panose="02040504050005020304" pitchFamily="18" charset="0"/>
              </a:rPr>
              <a:t> </a:t>
            </a:r>
            <a:r>
              <a:rPr lang="it-IT" sz="4000" dirty="0" err="1">
                <a:latin typeface="Amasis MT Pro" panose="02040504050005020304" pitchFamily="18" charset="0"/>
              </a:rPr>
              <a:t>Barriers</a:t>
            </a:r>
            <a:endParaRPr lang="it-IT" sz="4000" dirty="0">
              <a:latin typeface="Amasis MT Pro" panose="02040504050005020304" pitchFamily="18" charset="0"/>
            </a:endParaRPr>
          </a:p>
        </p:txBody>
      </p:sp>
      <p:pic>
        <p:nvPicPr>
          <p:cNvPr id="10" name="Immagine 9">
            <a:extLst>
              <a:ext uri="{FF2B5EF4-FFF2-40B4-BE49-F238E27FC236}">
                <a16:creationId xmlns:a16="http://schemas.microsoft.com/office/drawing/2014/main" xmlns="" id="{ACC71D5F-44BE-47CB-957C-86BEA14B2920}"/>
              </a:ext>
            </a:extLst>
          </p:cNvPr>
          <p:cNvPicPr>
            <a:picLocks noChangeAspect="1"/>
          </p:cNvPicPr>
          <p:nvPr/>
        </p:nvPicPr>
        <p:blipFill rotWithShape="1">
          <a:blip r:embed="rId2" cstate="print"/>
          <a:srcRect l="4587"/>
          <a:stretch/>
        </p:blipFill>
        <p:spPr>
          <a:xfrm>
            <a:off x="80674" y="4142909"/>
            <a:ext cx="2659617" cy="1693784"/>
          </a:xfrm>
          <a:prstGeom prst="rect">
            <a:avLst/>
          </a:prstGeom>
        </p:spPr>
      </p:pic>
      <p:pic>
        <p:nvPicPr>
          <p:cNvPr id="11" name="Immagine 10">
            <a:extLst>
              <a:ext uri="{FF2B5EF4-FFF2-40B4-BE49-F238E27FC236}">
                <a16:creationId xmlns:a16="http://schemas.microsoft.com/office/drawing/2014/main" xmlns="" id="{4047D815-4187-44EA-9045-36AF1A4D7CA4}"/>
              </a:ext>
            </a:extLst>
          </p:cNvPr>
          <p:cNvPicPr>
            <a:picLocks noChangeAspect="1"/>
          </p:cNvPicPr>
          <p:nvPr/>
        </p:nvPicPr>
        <p:blipFill rotWithShape="1">
          <a:blip r:embed="rId3" cstate="print">
            <a:extLst>
              <a:ext uri="{BEBA8EAE-BF5A-486C-A8C5-ECC9F3942E4B}">
                <a14:imgProps xmlns:a14="http://schemas.microsoft.com/office/drawing/2010/main" xmlns="">
                  <a14:imgLayer r:embed="rId4">
                    <a14:imgEffect>
                      <a14:backgroundRemoval t="10000" b="90000" l="10000" r="90000"/>
                    </a14:imgEffect>
                  </a14:imgLayer>
                </a14:imgProps>
              </a:ext>
            </a:extLst>
          </a:blip>
          <a:srcRect l="29936" t="31208" r="25270" b="22643"/>
          <a:stretch/>
        </p:blipFill>
        <p:spPr>
          <a:xfrm rot="7217360">
            <a:off x="1214335" y="4218671"/>
            <a:ext cx="812681" cy="558718"/>
          </a:xfrm>
          <a:prstGeom prst="rect">
            <a:avLst/>
          </a:prstGeom>
        </p:spPr>
      </p:pic>
      <p:sp>
        <p:nvSpPr>
          <p:cNvPr id="3" name="Rettangolo con angoli arrotondati 2">
            <a:extLst>
              <a:ext uri="{FF2B5EF4-FFF2-40B4-BE49-F238E27FC236}">
                <a16:creationId xmlns:a16="http://schemas.microsoft.com/office/drawing/2014/main" xmlns="" id="{73D2DC4B-6FAD-4FAF-B16D-5B8847FEA9C8}"/>
              </a:ext>
            </a:extLst>
          </p:cNvPr>
          <p:cNvSpPr/>
          <p:nvPr/>
        </p:nvSpPr>
        <p:spPr>
          <a:xfrm>
            <a:off x="1507363" y="2146434"/>
            <a:ext cx="1139542" cy="84158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Elemento grafico 7" descr="Ostacolo contorno">
            <a:extLst>
              <a:ext uri="{FF2B5EF4-FFF2-40B4-BE49-F238E27FC236}">
                <a16:creationId xmlns:a16="http://schemas.microsoft.com/office/drawing/2014/main" xmlns="" id="{0D43BA56-4DA6-498A-808A-3263D8C1887D}"/>
              </a:ext>
            </a:extLst>
          </p:cNvPr>
          <p:cNvPicPr>
            <a:picLocks noChangeAspect="1"/>
          </p:cNvPicPr>
          <p:nvPr/>
        </p:nvPicPr>
        <p:blipFill>
          <a:blip r:embed="rId5" cstate="print">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p:blipFill>
        <p:spPr>
          <a:xfrm>
            <a:off x="3312358" y="1686400"/>
            <a:ext cx="449363" cy="449363"/>
          </a:xfrm>
          <a:prstGeom prst="rect">
            <a:avLst/>
          </a:prstGeom>
        </p:spPr>
      </p:pic>
      <p:pic>
        <p:nvPicPr>
          <p:cNvPr id="16" name="Picture 6" descr="AESS-Modena – Agenzia per l'Energia e lo Sviluppo Sostenibile">
            <a:hlinkClick r:id="rId7"/>
            <a:extLst>
              <a:ext uri="{FF2B5EF4-FFF2-40B4-BE49-F238E27FC236}">
                <a16:creationId xmlns:a16="http://schemas.microsoft.com/office/drawing/2014/main" xmlns="" id="{B6F8DCF5-D8A5-46E0-8C6A-B25DB4F5CD37}"/>
              </a:ext>
            </a:extLst>
          </p:cNvPr>
          <p:cNvPicPr>
            <a:picLocks noChangeAspect="1" noChangeArrowheads="1"/>
          </p:cNvPicPr>
          <p:nvPr/>
        </p:nvPicPr>
        <p:blipFill rotWithShape="1">
          <a:blip r:embed="rId8" cstate="print">
            <a:extLst>
              <a:ext uri="{BEBA8EAE-BF5A-486C-A8C5-ECC9F3942E4B}">
                <a14:imgProps xmlns:a14="http://schemas.microsoft.com/office/drawing/2010/main" xmlns="">
                  <a14:imgLayer r:embed="rId9">
                    <a14:imgEffect>
                      <a14:backgroundRemoval t="23000" b="76000" l="6079" r="25532">
                        <a14:foregroundMark x1="21884" y1="55000" x2="21884" y2="55000"/>
                        <a14:foregroundMark x1="16109" y1="31000" x2="16109" y2="31000"/>
                        <a14:foregroundMark x1="16109" y1="31000" x2="16109" y2="31000"/>
                        <a14:foregroundMark x1="12158" y1="27000" x2="12158" y2="27000"/>
                        <a14:foregroundMark x1="14590" y1="34000" x2="14590" y2="34000"/>
                        <a14:foregroundMark x1="24924" y1="51000" x2="24924" y2="51000"/>
                        <a14:foregroundMark x1="9119" y1="65000" x2="9119" y2="65000"/>
                        <a14:foregroundMark x1="10030" y1="66000" x2="10030" y2="66000"/>
                        <a14:foregroundMark x1="7599" y1="60000" x2="7599" y2="60000"/>
                        <a14:foregroundMark x1="6687" y1="55000" x2="6687" y2="55000"/>
                        <a14:foregroundMark x1="6383" y1="47000" x2="6383" y2="47000"/>
                        <a14:foregroundMark x1="10334" y1="39000" x2="10334" y2="39000"/>
                        <a14:foregroundMark x1="14590" y1="37000" x2="14590" y2="37000"/>
                        <a14:foregroundMark x1="24620" y1="53000" x2="24620" y2="53000"/>
                        <a14:foregroundMark x1="24924" y1="59000" x2="24924" y2="59000"/>
                        <a14:foregroundMark x1="20061" y1="38000" x2="20061" y2="38000"/>
                        <a14:foregroundMark x1="25532" y1="56000" x2="25532" y2="56000"/>
                        <a14:foregroundMark x1="24620" y1="59000" x2="24620" y2="59000"/>
                        <a14:foregroundMark x1="24620" y1="53000" x2="24620" y2="53000"/>
                        <a14:foregroundMark x1="24316" y1="50000" x2="24316" y2="50000"/>
                        <a14:foregroundMark x1="25228" y1="60000" x2="25228" y2="60000"/>
                        <a14:foregroundMark x1="24316" y1="55000" x2="24316" y2="63000"/>
                      </a14:backgroundRemoval>
                    </a14:imgEffect>
                  </a14:imgLayer>
                </a14:imgProps>
              </a:ext>
              <a:ext uri="{28A0092B-C50C-407E-A947-70E740481C1C}">
                <a14:useLocalDpi xmlns:a14="http://schemas.microsoft.com/office/drawing/2010/main" xmlns="" val="0"/>
              </a:ext>
            </a:extLst>
          </a:blip>
          <a:srcRect l="3997" t="16557" r="72203" b="17295"/>
          <a:stretch/>
        </p:blipFill>
        <p:spPr bwMode="auto">
          <a:xfrm>
            <a:off x="1620675" y="2235149"/>
            <a:ext cx="806986" cy="681714"/>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Elemento grafico 16" descr="Ostacolo contorno">
            <a:extLst>
              <a:ext uri="{FF2B5EF4-FFF2-40B4-BE49-F238E27FC236}">
                <a16:creationId xmlns:a16="http://schemas.microsoft.com/office/drawing/2014/main" xmlns="" id="{05D25111-2E5D-4554-99BE-61E80E151807}"/>
              </a:ext>
            </a:extLst>
          </p:cNvPr>
          <p:cNvPicPr>
            <a:picLocks noChangeAspect="1"/>
          </p:cNvPicPr>
          <p:nvPr/>
        </p:nvPicPr>
        <p:blipFill>
          <a:blip r:embed="rId5" cstate="print">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p:blipFill>
        <p:spPr>
          <a:xfrm>
            <a:off x="3272313" y="2895610"/>
            <a:ext cx="449363" cy="449363"/>
          </a:xfrm>
          <a:prstGeom prst="rect">
            <a:avLst/>
          </a:prstGeom>
        </p:spPr>
      </p:pic>
      <p:pic>
        <p:nvPicPr>
          <p:cNvPr id="19" name="Elemento grafico 18" descr="Ostacolo contorno">
            <a:extLst>
              <a:ext uri="{FF2B5EF4-FFF2-40B4-BE49-F238E27FC236}">
                <a16:creationId xmlns:a16="http://schemas.microsoft.com/office/drawing/2014/main" xmlns="" id="{F2D92A9C-43E0-441D-A586-7BCC36A33940}"/>
              </a:ext>
            </a:extLst>
          </p:cNvPr>
          <p:cNvPicPr>
            <a:picLocks noChangeAspect="1"/>
          </p:cNvPicPr>
          <p:nvPr/>
        </p:nvPicPr>
        <p:blipFill>
          <a:blip r:embed="rId5" cstate="print">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p:blipFill>
        <p:spPr>
          <a:xfrm>
            <a:off x="3251398" y="3946096"/>
            <a:ext cx="449363" cy="449363"/>
          </a:xfrm>
          <a:prstGeom prst="rect">
            <a:avLst/>
          </a:prstGeom>
        </p:spPr>
      </p:pic>
      <p:pic>
        <p:nvPicPr>
          <p:cNvPr id="20" name="Elemento grafico 19" descr="Ostacolo contorno">
            <a:extLst>
              <a:ext uri="{FF2B5EF4-FFF2-40B4-BE49-F238E27FC236}">
                <a16:creationId xmlns:a16="http://schemas.microsoft.com/office/drawing/2014/main" xmlns="" id="{521F3048-F038-438C-A2CA-9C77E264BF04}"/>
              </a:ext>
            </a:extLst>
          </p:cNvPr>
          <p:cNvPicPr>
            <a:picLocks noChangeAspect="1"/>
          </p:cNvPicPr>
          <p:nvPr/>
        </p:nvPicPr>
        <p:blipFill>
          <a:blip r:embed="rId5" cstate="print">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p:blipFill>
        <p:spPr>
          <a:xfrm>
            <a:off x="3297118" y="5485640"/>
            <a:ext cx="449363" cy="449363"/>
          </a:xfrm>
          <a:prstGeom prst="rect">
            <a:avLst/>
          </a:prstGeom>
        </p:spPr>
      </p:pic>
    </p:spTree>
    <p:extLst>
      <p:ext uri="{BB962C8B-B14F-4D97-AF65-F5344CB8AC3E}">
        <p14:creationId xmlns:p14="http://schemas.microsoft.com/office/powerpoint/2010/main" xmlns="" val="422458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con angoli arrotondati 10">
            <a:extLst>
              <a:ext uri="{FF2B5EF4-FFF2-40B4-BE49-F238E27FC236}">
                <a16:creationId xmlns:a16="http://schemas.microsoft.com/office/drawing/2014/main" xmlns="" id="{62CC5938-7BF7-4B7D-A2C2-AE32A0633F4A}"/>
              </a:ext>
            </a:extLst>
          </p:cNvPr>
          <p:cNvSpPr/>
          <p:nvPr/>
        </p:nvSpPr>
        <p:spPr>
          <a:xfrm>
            <a:off x="3406877" y="2166257"/>
            <a:ext cx="8497451" cy="4028066"/>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spcBef>
                <a:spcPts val="600"/>
              </a:spcBef>
            </a:pPr>
            <a:r>
              <a:rPr lang="en-GB" sz="2500" b="1" dirty="0">
                <a:solidFill>
                  <a:srgbClr val="000000"/>
                </a:solidFill>
                <a:latin typeface="Amasis MT Pro" panose="02040504050005020304" pitchFamily="18" charset="0"/>
              </a:rPr>
              <a:t>AESS</a:t>
            </a:r>
            <a:r>
              <a:rPr lang="en-GB" sz="2500" dirty="0">
                <a:solidFill>
                  <a:srgbClr val="000000"/>
                </a:solidFill>
                <a:latin typeface="Amasis MT Pro" panose="02040504050005020304" pitchFamily="18" charset="0"/>
              </a:rPr>
              <a:t> common partner of </a:t>
            </a:r>
            <a:r>
              <a:rPr lang="it-IT" sz="2500" b="1" dirty="0">
                <a:solidFill>
                  <a:schemeClr val="tx1"/>
                </a:solidFill>
                <a:effectLst>
                  <a:outerShdw blurRad="38100" dist="38100" dir="2700000" algn="tl">
                    <a:srgbClr val="000000">
                      <a:alpha val="43137"/>
                    </a:srgbClr>
                  </a:outerShdw>
                </a:effectLst>
                <a:latin typeface="Amasis MT Pro" panose="02040504050005020304" pitchFamily="18" charset="0"/>
              </a:rPr>
              <a:t>Tiger</a:t>
            </a:r>
            <a:r>
              <a:rPr lang="it-IT" sz="2500" dirty="0">
                <a:solidFill>
                  <a:schemeClr val="tx1"/>
                </a:solidFill>
                <a:latin typeface="Amasis MT Pro" panose="02040504050005020304" pitchFamily="18" charset="0"/>
              </a:rPr>
              <a:t> and </a:t>
            </a:r>
            <a:r>
              <a:rPr lang="it-IT" sz="2500" b="1" dirty="0" err="1">
                <a:ln w="19050">
                  <a:solidFill>
                    <a:schemeClr val="tx1"/>
                  </a:solidFill>
                </a:ln>
                <a:solidFill>
                  <a:srgbClr val="FFFF00"/>
                </a:solidFill>
                <a:effectLst>
                  <a:outerShdw blurRad="50800" dist="38100" dir="2700000" algn="tl" rotWithShape="0">
                    <a:prstClr val="black">
                      <a:alpha val="40000"/>
                    </a:prstClr>
                  </a:outerShdw>
                </a:effectLst>
                <a:latin typeface="Amasis MT Pro" panose="02040504050005020304" pitchFamily="18" charset="0"/>
              </a:rPr>
              <a:t>Lemon</a:t>
            </a:r>
            <a:endParaRPr lang="en-GB" sz="2500" b="1" dirty="0">
              <a:ln w="19050">
                <a:solidFill>
                  <a:schemeClr val="tx1"/>
                </a:solidFill>
              </a:ln>
              <a:solidFill>
                <a:srgbClr val="FFFF00"/>
              </a:solidFill>
              <a:effectLst>
                <a:outerShdw blurRad="50800" dist="38100" dir="2700000" algn="tl" rotWithShape="0">
                  <a:prstClr val="black">
                    <a:alpha val="40000"/>
                  </a:prstClr>
                </a:outerShdw>
              </a:effectLst>
              <a:latin typeface="Amasis MT Pro" panose="02040504050005020304" pitchFamily="18" charset="0"/>
            </a:endParaRPr>
          </a:p>
          <a:p>
            <a:pPr>
              <a:lnSpc>
                <a:spcPct val="150000"/>
              </a:lnSpc>
              <a:spcBef>
                <a:spcPts val="600"/>
              </a:spcBef>
            </a:pPr>
            <a:r>
              <a:rPr lang="en-GB" sz="2500" dirty="0">
                <a:solidFill>
                  <a:srgbClr val="000000"/>
                </a:solidFill>
                <a:latin typeface="Amasis MT Pro" panose="02040504050005020304" pitchFamily="18" charset="0"/>
              </a:rPr>
              <a:t>In </a:t>
            </a:r>
            <a:r>
              <a:rPr lang="it-IT" sz="2500" b="1" dirty="0">
                <a:solidFill>
                  <a:schemeClr val="tx1"/>
                </a:solidFill>
                <a:effectLst>
                  <a:outerShdw blurRad="38100" dist="38100" dir="2700000" algn="tl">
                    <a:srgbClr val="000000">
                      <a:alpha val="43137"/>
                    </a:srgbClr>
                  </a:outerShdw>
                </a:effectLst>
                <a:latin typeface="Amasis MT Pro" panose="02040504050005020304" pitchFamily="18" charset="0"/>
              </a:rPr>
              <a:t>Tiger </a:t>
            </a:r>
            <a:r>
              <a:rPr lang="it-IT" sz="2500" dirty="0">
                <a:solidFill>
                  <a:schemeClr val="tx1"/>
                </a:solidFill>
                <a:latin typeface="Amasis MT Pro" panose="02040504050005020304" pitchFamily="18" charset="0"/>
              </a:rPr>
              <a:t>AESS</a:t>
            </a:r>
            <a:r>
              <a:rPr lang="it-IT" sz="2500" b="1" dirty="0">
                <a:solidFill>
                  <a:schemeClr val="tx1"/>
                </a:solidFill>
                <a:effectLst>
                  <a:outerShdw blurRad="38100" dist="38100" dir="2700000" algn="tl">
                    <a:srgbClr val="000000">
                      <a:alpha val="43137"/>
                    </a:srgbClr>
                  </a:outerShdw>
                </a:effectLst>
                <a:latin typeface="Amasis MT Pro" panose="02040504050005020304" pitchFamily="18" charset="0"/>
              </a:rPr>
              <a:t> - </a:t>
            </a:r>
            <a:r>
              <a:rPr lang="en-GB" sz="2500" dirty="0">
                <a:solidFill>
                  <a:srgbClr val="000000"/>
                </a:solidFill>
                <a:latin typeface="Amasis MT Pro" panose="02040504050005020304" pitchFamily="18" charset="0"/>
              </a:rPr>
              <a:t>with experience of </a:t>
            </a:r>
            <a:r>
              <a:rPr lang="it-IT" sz="2500" b="1" dirty="0" err="1">
                <a:ln w="19050">
                  <a:solidFill>
                    <a:schemeClr val="tx1"/>
                  </a:solidFill>
                </a:ln>
                <a:solidFill>
                  <a:srgbClr val="FFFF00"/>
                </a:solidFill>
                <a:effectLst>
                  <a:outerShdw blurRad="38100" dist="38100" dir="2700000" algn="tl">
                    <a:srgbClr val="000000">
                      <a:alpha val="43137"/>
                    </a:srgbClr>
                  </a:outerShdw>
                </a:effectLst>
                <a:latin typeface="Amasis MT Pro" panose="02040504050005020304" pitchFamily="18" charset="0"/>
              </a:rPr>
              <a:t>Lemon</a:t>
            </a:r>
            <a:r>
              <a:rPr lang="it-IT" sz="2500" b="1" dirty="0">
                <a:solidFill>
                  <a:srgbClr val="FFFF00"/>
                </a:solidFill>
                <a:effectLst>
                  <a:outerShdw blurRad="38100" dist="38100" dir="2700000" algn="tl">
                    <a:srgbClr val="000000">
                      <a:alpha val="43137"/>
                    </a:srgbClr>
                  </a:outerShdw>
                </a:effectLst>
                <a:latin typeface="Amasis MT Pro" panose="02040504050005020304" pitchFamily="18" charset="0"/>
              </a:rPr>
              <a:t> </a:t>
            </a:r>
            <a:r>
              <a:rPr lang="it-IT" sz="2500" dirty="0">
                <a:solidFill>
                  <a:srgbClr val="000000"/>
                </a:solidFill>
                <a:latin typeface="Amasis MT Pro" panose="02040504050005020304" pitchFamily="18" charset="0"/>
              </a:rPr>
              <a:t>-</a:t>
            </a:r>
            <a:r>
              <a:rPr lang="it-IT" sz="2500" b="1" dirty="0">
                <a:solidFill>
                  <a:srgbClr val="FFFF00"/>
                </a:solidFill>
                <a:effectLst>
                  <a:outerShdw blurRad="38100" dist="38100" dir="2700000" algn="tl">
                    <a:srgbClr val="000000">
                      <a:alpha val="43137"/>
                    </a:srgbClr>
                  </a:outerShdw>
                </a:effectLst>
                <a:latin typeface="Amasis MT Pro" panose="02040504050005020304" pitchFamily="18" charset="0"/>
              </a:rPr>
              <a:t> </a:t>
            </a:r>
            <a:r>
              <a:rPr lang="en-GB" sz="2500" dirty="0">
                <a:solidFill>
                  <a:srgbClr val="000000"/>
                </a:solidFill>
                <a:latin typeface="Amasis MT Pro" panose="02040504050005020304" pitchFamily="18" charset="0"/>
              </a:rPr>
              <a:t>will support ABRUZZO Region to:</a:t>
            </a:r>
          </a:p>
          <a:p>
            <a:pPr>
              <a:lnSpc>
                <a:spcPct val="150000"/>
              </a:lnSpc>
              <a:spcBef>
                <a:spcPts val="600"/>
              </a:spcBef>
            </a:pPr>
            <a:r>
              <a:rPr lang="en-GB" sz="2500" dirty="0">
                <a:solidFill>
                  <a:srgbClr val="000000"/>
                </a:solidFill>
                <a:latin typeface="Amasis MT Pro" panose="02040504050005020304" pitchFamily="18" charset="0"/>
              </a:rPr>
              <a:t>	overcome barriers, </a:t>
            </a:r>
          </a:p>
          <a:p>
            <a:pPr lvl="1">
              <a:lnSpc>
                <a:spcPct val="150000"/>
              </a:lnSpc>
              <a:spcBef>
                <a:spcPts val="600"/>
              </a:spcBef>
            </a:pPr>
            <a:r>
              <a:rPr lang="en-GB" sz="2500" dirty="0">
                <a:solidFill>
                  <a:srgbClr val="000000"/>
                </a:solidFill>
                <a:latin typeface="Amasis MT Pro" panose="02040504050005020304" pitchFamily="18" charset="0"/>
              </a:rPr>
              <a:t>	define the tender specifications, especially 	regarding the financial model to be adopted.</a:t>
            </a:r>
          </a:p>
        </p:txBody>
      </p:sp>
      <p:sp>
        <p:nvSpPr>
          <p:cNvPr id="10" name="Rettangolo 9">
            <a:extLst>
              <a:ext uri="{FF2B5EF4-FFF2-40B4-BE49-F238E27FC236}">
                <a16:creationId xmlns:a16="http://schemas.microsoft.com/office/drawing/2014/main" xmlns="" id="{53EB700E-9508-4912-B96C-1A2A090DD015}"/>
              </a:ext>
            </a:extLst>
          </p:cNvPr>
          <p:cNvSpPr/>
          <p:nvPr/>
        </p:nvSpPr>
        <p:spPr>
          <a:xfrm>
            <a:off x="0" y="6373"/>
            <a:ext cx="12192000"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a:solidFill>
                  <a:schemeClr val="tx1"/>
                </a:solidFill>
                <a:latin typeface="Amasis MT Pro" panose="02040504050005020304" pitchFamily="18" charset="0"/>
                <a:ea typeface="+mj-ea"/>
                <a:cs typeface="+mj-cs"/>
              </a:rPr>
              <a:t>LEMON - best </a:t>
            </a:r>
            <a:r>
              <a:rPr lang="it-IT" sz="4400" dirty="0" err="1">
                <a:solidFill>
                  <a:schemeClr val="tx1"/>
                </a:solidFill>
                <a:latin typeface="Amasis MT Pro" panose="02040504050005020304" pitchFamily="18" charset="0"/>
                <a:ea typeface="+mj-ea"/>
                <a:cs typeface="+mj-cs"/>
              </a:rPr>
              <a:t>practice</a:t>
            </a:r>
            <a:r>
              <a:rPr lang="it-IT" sz="4400" dirty="0">
                <a:solidFill>
                  <a:schemeClr val="tx1"/>
                </a:solidFill>
                <a:latin typeface="Amasis MT Pro" panose="02040504050005020304" pitchFamily="18" charset="0"/>
                <a:ea typeface="+mj-ea"/>
                <a:cs typeface="+mj-cs"/>
              </a:rPr>
              <a:t> for TIGER</a:t>
            </a:r>
          </a:p>
        </p:txBody>
      </p:sp>
      <p:sp>
        <p:nvSpPr>
          <p:cNvPr id="13" name="Figura a mano libera: forma 12">
            <a:extLst>
              <a:ext uri="{FF2B5EF4-FFF2-40B4-BE49-F238E27FC236}">
                <a16:creationId xmlns:a16="http://schemas.microsoft.com/office/drawing/2014/main" xmlns="" id="{E32375B5-A08E-4C68-B1C9-EBFFD7A0B058}"/>
              </a:ext>
            </a:extLst>
          </p:cNvPr>
          <p:cNvSpPr/>
          <p:nvPr/>
        </p:nvSpPr>
        <p:spPr>
          <a:xfrm rot="10800000">
            <a:off x="1597326" y="3013975"/>
            <a:ext cx="559482" cy="1445248"/>
          </a:xfrm>
          <a:custGeom>
            <a:avLst/>
            <a:gdLst>
              <a:gd name="connsiteX0" fmla="*/ 393895 w 393895"/>
              <a:gd name="connsiteY0" fmla="*/ 0 h 1800664"/>
              <a:gd name="connsiteX1" fmla="*/ 112541 w 393895"/>
              <a:gd name="connsiteY1" fmla="*/ 647113 h 1800664"/>
              <a:gd name="connsiteX2" fmla="*/ 70338 w 393895"/>
              <a:gd name="connsiteY2" fmla="*/ 984738 h 1800664"/>
              <a:gd name="connsiteX3" fmla="*/ 126609 w 393895"/>
              <a:gd name="connsiteY3" fmla="*/ 1392701 h 1800664"/>
              <a:gd name="connsiteX4" fmla="*/ 84406 w 393895"/>
              <a:gd name="connsiteY4" fmla="*/ 1659987 h 1800664"/>
              <a:gd name="connsiteX5" fmla="*/ 0 w 393895"/>
              <a:gd name="connsiteY5" fmla="*/ 1800664 h 180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3895" h="1800664">
                <a:moveTo>
                  <a:pt x="393895" y="0"/>
                </a:moveTo>
                <a:cubicBezTo>
                  <a:pt x="280181" y="241495"/>
                  <a:pt x="166467" y="482990"/>
                  <a:pt x="112541" y="647113"/>
                </a:cubicBezTo>
                <a:cubicBezTo>
                  <a:pt x="58615" y="811236"/>
                  <a:pt x="67993" y="860473"/>
                  <a:pt x="70338" y="984738"/>
                </a:cubicBezTo>
                <a:cubicBezTo>
                  <a:pt x="72683" y="1109003"/>
                  <a:pt x="124264" y="1280160"/>
                  <a:pt x="126609" y="1392701"/>
                </a:cubicBezTo>
                <a:cubicBezTo>
                  <a:pt x="128954" y="1505242"/>
                  <a:pt x="105507" y="1591993"/>
                  <a:pt x="84406" y="1659987"/>
                </a:cubicBezTo>
                <a:cubicBezTo>
                  <a:pt x="63305" y="1727981"/>
                  <a:pt x="0" y="1800664"/>
                  <a:pt x="0" y="1800664"/>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Amasis MT Pro" panose="02040504050005020304" pitchFamily="18" charset="0"/>
            </a:endParaRPr>
          </a:p>
        </p:txBody>
      </p:sp>
      <p:pic>
        <p:nvPicPr>
          <p:cNvPr id="14" name="Immagine 13">
            <a:extLst>
              <a:ext uri="{FF2B5EF4-FFF2-40B4-BE49-F238E27FC236}">
                <a16:creationId xmlns:a16="http://schemas.microsoft.com/office/drawing/2014/main" xmlns="" id="{77FB2276-4DA0-408F-80B5-F29EA786CC0C}"/>
              </a:ext>
            </a:extLst>
          </p:cNvPr>
          <p:cNvPicPr>
            <a:picLocks noChangeAspect="1"/>
          </p:cNvPicPr>
          <p:nvPr/>
        </p:nvPicPr>
        <p:blipFill rotWithShape="1">
          <a:blip r:embed="rId2" cstate="print"/>
          <a:srcRect l="4587"/>
          <a:stretch/>
        </p:blipFill>
        <p:spPr>
          <a:xfrm>
            <a:off x="170638" y="4163558"/>
            <a:ext cx="2659617" cy="1693784"/>
          </a:xfrm>
          <a:prstGeom prst="rect">
            <a:avLst/>
          </a:prstGeom>
        </p:spPr>
      </p:pic>
      <p:pic>
        <p:nvPicPr>
          <p:cNvPr id="16" name="Immagine 15">
            <a:extLst>
              <a:ext uri="{FF2B5EF4-FFF2-40B4-BE49-F238E27FC236}">
                <a16:creationId xmlns:a16="http://schemas.microsoft.com/office/drawing/2014/main" xmlns="" id="{DFC449A5-83D3-420C-AC06-FA7569B2F014}"/>
              </a:ext>
            </a:extLst>
          </p:cNvPr>
          <p:cNvPicPr>
            <a:picLocks noChangeAspect="1"/>
          </p:cNvPicPr>
          <p:nvPr/>
        </p:nvPicPr>
        <p:blipFill rotWithShape="1">
          <a:blip r:embed="rId3" cstate="print">
            <a:extLst>
              <a:ext uri="{BEBA8EAE-BF5A-486C-A8C5-ECC9F3942E4B}">
                <a14:imgProps xmlns:a14="http://schemas.microsoft.com/office/drawing/2010/main" xmlns="">
                  <a14:imgLayer r:embed="rId4">
                    <a14:imgEffect>
                      <a14:backgroundRemoval t="10000" b="90000" l="10000" r="90000"/>
                    </a14:imgEffect>
                  </a14:imgLayer>
                </a14:imgProps>
              </a:ext>
            </a:extLst>
          </a:blip>
          <a:srcRect l="29936" t="31208" r="25270" b="22643"/>
          <a:stretch/>
        </p:blipFill>
        <p:spPr>
          <a:xfrm rot="7217360">
            <a:off x="1312925" y="4213442"/>
            <a:ext cx="812681" cy="558718"/>
          </a:xfrm>
          <a:prstGeom prst="rect">
            <a:avLst/>
          </a:prstGeom>
        </p:spPr>
      </p:pic>
      <p:sp>
        <p:nvSpPr>
          <p:cNvPr id="17" name="Rettangolo con angoli arrotondati 16">
            <a:extLst>
              <a:ext uri="{FF2B5EF4-FFF2-40B4-BE49-F238E27FC236}">
                <a16:creationId xmlns:a16="http://schemas.microsoft.com/office/drawing/2014/main" xmlns="" id="{6168DAC0-BB55-4EBE-91D6-5D48720DBDB4}"/>
              </a:ext>
            </a:extLst>
          </p:cNvPr>
          <p:cNvSpPr/>
          <p:nvPr/>
        </p:nvSpPr>
        <p:spPr>
          <a:xfrm>
            <a:off x="1597327" y="2167083"/>
            <a:ext cx="1139542" cy="84158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8" name="Picture 6" descr="AESS-Modena – Agenzia per l'Energia e lo Sviluppo Sostenibile">
            <a:hlinkClick r:id="rId5"/>
            <a:extLst>
              <a:ext uri="{FF2B5EF4-FFF2-40B4-BE49-F238E27FC236}">
                <a16:creationId xmlns:a16="http://schemas.microsoft.com/office/drawing/2014/main" xmlns="" id="{D9CC4634-0068-4C07-9C6A-C3830203BAC8}"/>
              </a:ext>
            </a:extLst>
          </p:cNvPr>
          <p:cNvPicPr>
            <a:picLocks noChangeAspect="1" noChangeArrowheads="1"/>
          </p:cNvPicPr>
          <p:nvPr/>
        </p:nvPicPr>
        <p:blipFill rotWithShape="1">
          <a:blip r:embed="rId6" cstate="print">
            <a:extLst>
              <a:ext uri="{BEBA8EAE-BF5A-486C-A8C5-ECC9F3942E4B}">
                <a14:imgProps xmlns:a14="http://schemas.microsoft.com/office/drawing/2010/main" xmlns="">
                  <a14:imgLayer r:embed="rId7">
                    <a14:imgEffect>
                      <a14:backgroundRemoval t="23000" b="76000" l="6079" r="25532">
                        <a14:foregroundMark x1="21884" y1="55000" x2="21884" y2="55000"/>
                        <a14:foregroundMark x1="16109" y1="31000" x2="16109" y2="31000"/>
                        <a14:foregroundMark x1="16109" y1="31000" x2="16109" y2="31000"/>
                        <a14:foregroundMark x1="12158" y1="27000" x2="12158" y2="27000"/>
                        <a14:foregroundMark x1="14590" y1="34000" x2="14590" y2="34000"/>
                        <a14:foregroundMark x1="24924" y1="51000" x2="24924" y2="51000"/>
                        <a14:foregroundMark x1="9119" y1="65000" x2="9119" y2="65000"/>
                        <a14:foregroundMark x1="10030" y1="66000" x2="10030" y2="66000"/>
                        <a14:foregroundMark x1="7599" y1="60000" x2="7599" y2="60000"/>
                        <a14:foregroundMark x1="6687" y1="55000" x2="6687" y2="55000"/>
                        <a14:foregroundMark x1="6383" y1="47000" x2="6383" y2="47000"/>
                        <a14:foregroundMark x1="10334" y1="39000" x2="10334" y2="39000"/>
                        <a14:foregroundMark x1="14590" y1="37000" x2="14590" y2="37000"/>
                        <a14:foregroundMark x1="24620" y1="53000" x2="24620" y2="53000"/>
                        <a14:foregroundMark x1="24924" y1="59000" x2="24924" y2="59000"/>
                        <a14:foregroundMark x1="20061" y1="38000" x2="20061" y2="38000"/>
                        <a14:foregroundMark x1="25532" y1="56000" x2="25532" y2="56000"/>
                        <a14:foregroundMark x1="24620" y1="59000" x2="24620" y2="59000"/>
                        <a14:foregroundMark x1="24620" y1="53000" x2="24620" y2="53000"/>
                        <a14:foregroundMark x1="24316" y1="50000" x2="24316" y2="50000"/>
                        <a14:foregroundMark x1="25228" y1="60000" x2="25228" y2="60000"/>
                        <a14:foregroundMark x1="24316" y1="55000" x2="24316" y2="63000"/>
                      </a14:backgroundRemoval>
                    </a14:imgEffect>
                  </a14:imgLayer>
                </a14:imgProps>
              </a:ext>
              <a:ext uri="{28A0092B-C50C-407E-A947-70E740481C1C}">
                <a14:useLocalDpi xmlns:a14="http://schemas.microsoft.com/office/drawing/2010/main" xmlns="" val="0"/>
              </a:ext>
            </a:extLst>
          </a:blip>
          <a:srcRect l="3997" t="16557" r="72203" b="17295"/>
          <a:stretch/>
        </p:blipFill>
        <p:spPr bwMode="auto">
          <a:xfrm>
            <a:off x="1710639" y="2255798"/>
            <a:ext cx="806986" cy="681714"/>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Immagine 11">
            <a:extLst>
              <a:ext uri="{FF2B5EF4-FFF2-40B4-BE49-F238E27FC236}">
                <a16:creationId xmlns:a16="http://schemas.microsoft.com/office/drawing/2014/main" xmlns="" id="{DFC449A5-83D3-420C-AC06-FA7569B2F014}"/>
              </a:ext>
            </a:extLst>
          </p:cNvPr>
          <p:cNvPicPr>
            <a:picLocks noChangeAspect="1"/>
          </p:cNvPicPr>
          <p:nvPr/>
        </p:nvPicPr>
        <p:blipFill rotWithShape="1">
          <a:blip r:embed="rId3" cstate="print">
            <a:extLst>
              <a:ext uri="{BEBA8EAE-BF5A-486C-A8C5-ECC9F3942E4B}">
                <a14:imgProps xmlns:a14="http://schemas.microsoft.com/office/drawing/2010/main" xmlns="">
                  <a14:imgLayer r:embed="rId4">
                    <a14:imgEffect>
                      <a14:backgroundRemoval t="10000" b="90000" l="10000" r="90000"/>
                    </a14:imgEffect>
                  </a14:imgLayer>
                </a14:imgProps>
              </a:ext>
            </a:extLst>
          </a:blip>
          <a:srcRect l="29936" t="31208" r="25270" b="22643"/>
          <a:stretch/>
        </p:blipFill>
        <p:spPr>
          <a:xfrm>
            <a:off x="3533511" y="4239320"/>
            <a:ext cx="812681" cy="558718"/>
          </a:xfrm>
          <a:prstGeom prst="rect">
            <a:avLst/>
          </a:prstGeom>
        </p:spPr>
      </p:pic>
      <p:pic>
        <p:nvPicPr>
          <p:cNvPr id="19" name="Immagine 18">
            <a:extLst>
              <a:ext uri="{FF2B5EF4-FFF2-40B4-BE49-F238E27FC236}">
                <a16:creationId xmlns:a16="http://schemas.microsoft.com/office/drawing/2014/main" xmlns="" id="{DFC449A5-83D3-420C-AC06-FA7569B2F014}"/>
              </a:ext>
            </a:extLst>
          </p:cNvPr>
          <p:cNvPicPr>
            <a:picLocks noChangeAspect="1"/>
          </p:cNvPicPr>
          <p:nvPr/>
        </p:nvPicPr>
        <p:blipFill rotWithShape="1">
          <a:blip r:embed="rId3" cstate="print">
            <a:extLst>
              <a:ext uri="{BEBA8EAE-BF5A-486C-A8C5-ECC9F3942E4B}">
                <a14:imgProps xmlns:a14="http://schemas.microsoft.com/office/drawing/2010/main" xmlns="">
                  <a14:imgLayer r:embed="rId4">
                    <a14:imgEffect>
                      <a14:backgroundRemoval t="10000" b="90000" l="10000" r="90000"/>
                    </a14:imgEffect>
                  </a14:imgLayer>
                </a14:imgProps>
              </a:ext>
            </a:extLst>
          </a:blip>
          <a:srcRect l="29936" t="31208" r="25270" b="22643"/>
          <a:stretch/>
        </p:blipFill>
        <p:spPr>
          <a:xfrm>
            <a:off x="3533510" y="5010450"/>
            <a:ext cx="812681" cy="558718"/>
          </a:xfrm>
          <a:prstGeom prst="rect">
            <a:avLst/>
          </a:prstGeom>
        </p:spPr>
      </p:pic>
    </p:spTree>
    <p:extLst>
      <p:ext uri="{BB962C8B-B14F-4D97-AF65-F5344CB8AC3E}">
        <p14:creationId xmlns:p14="http://schemas.microsoft.com/office/powerpoint/2010/main" xmlns="" val="404992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xmlns="" id="{AF8241EF-18B5-4D46-9A75-87F6508066B6}"/>
              </a:ext>
            </a:extLst>
          </p:cNvPr>
          <p:cNvSpPr/>
          <p:nvPr/>
        </p:nvSpPr>
        <p:spPr>
          <a:xfrm>
            <a:off x="-1" y="-1"/>
            <a:ext cx="12192001"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xmlns="" id="{ADD2F885-3CF2-4D94-9FCF-FBAD3E34E092}"/>
              </a:ext>
            </a:extLst>
          </p:cNvPr>
          <p:cNvSpPr>
            <a:spLocks noGrp="1"/>
          </p:cNvSpPr>
          <p:nvPr>
            <p:ph type="title"/>
          </p:nvPr>
        </p:nvSpPr>
        <p:spPr>
          <a:xfrm>
            <a:off x="838199" y="111743"/>
            <a:ext cx="10515600" cy="1055712"/>
          </a:xfrm>
        </p:spPr>
        <p:txBody>
          <a:bodyPr/>
          <a:lstStyle/>
          <a:p>
            <a:pPr algn="ctr"/>
            <a:r>
              <a:rPr lang="it-IT" dirty="0">
                <a:latin typeface="Amasis MT Pro" panose="02040504050005020304" pitchFamily="18" charset="0"/>
              </a:rPr>
              <a:t>TIGER FINANCIAL SCHEME</a:t>
            </a:r>
            <a:br>
              <a:rPr lang="it-IT" dirty="0">
                <a:latin typeface="Amasis MT Pro" panose="02040504050005020304" pitchFamily="18" charset="0"/>
              </a:rPr>
            </a:br>
            <a:r>
              <a:rPr lang="en-US" sz="1800" b="0" i="0" u="none" strike="noStrike" baseline="0" dirty="0">
                <a:solidFill>
                  <a:srgbClr val="000000"/>
                </a:solidFill>
                <a:latin typeface="Amasis MT Pro" panose="02040504050005020304" pitchFamily="18" charset="0"/>
              </a:rPr>
              <a:t> </a:t>
            </a:r>
            <a:endParaRPr lang="it-IT" dirty="0">
              <a:latin typeface="Amasis MT Pro" panose="02040504050005020304" pitchFamily="18" charset="0"/>
            </a:endParaRPr>
          </a:p>
        </p:txBody>
      </p:sp>
      <p:pic>
        <p:nvPicPr>
          <p:cNvPr id="8" name="Immagine 7">
            <a:extLst>
              <a:ext uri="{FF2B5EF4-FFF2-40B4-BE49-F238E27FC236}">
                <a16:creationId xmlns:a16="http://schemas.microsoft.com/office/drawing/2014/main" xmlns="" id="{CD0E7FF3-B376-4550-B430-B8045C0E74F9}"/>
              </a:ext>
            </a:extLst>
          </p:cNvPr>
          <p:cNvPicPr/>
          <p:nvPr/>
        </p:nvPicPr>
        <p:blipFill>
          <a:blip r:embed="rId2" cstate="print"/>
          <a:srcRect l="31122" t="29114" r="28264" b="21519"/>
          <a:stretch>
            <a:fillRect/>
          </a:stretch>
        </p:blipFill>
        <p:spPr bwMode="auto">
          <a:xfrm>
            <a:off x="2246812" y="1167455"/>
            <a:ext cx="8105502" cy="5537943"/>
          </a:xfrm>
          <a:prstGeom prst="rect">
            <a:avLst/>
          </a:prstGeom>
          <a:noFill/>
          <a:ln w="9525">
            <a:noFill/>
            <a:miter lim="800000"/>
            <a:headEnd/>
            <a:tailEnd/>
          </a:ln>
        </p:spPr>
      </p:pic>
    </p:spTree>
    <p:extLst>
      <p:ext uri="{BB962C8B-B14F-4D97-AF65-F5344CB8AC3E}">
        <p14:creationId xmlns:p14="http://schemas.microsoft.com/office/powerpoint/2010/main" xmlns="" val="752097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Home - AG.EN.A. Teramo">
            <a:hlinkClick r:id="rId2"/>
            <a:extLst>
              <a:ext uri="{FF2B5EF4-FFF2-40B4-BE49-F238E27FC236}">
                <a16:creationId xmlns:a16="http://schemas.microsoft.com/office/drawing/2014/main" xmlns="" id="{E647DE05-A4B5-4695-A2D0-BDA09EBC51A2}"/>
              </a:ext>
            </a:extLst>
          </p:cNvPr>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872"/>
          <a:stretch/>
        </p:blipFill>
        <p:spPr bwMode="auto">
          <a:xfrm>
            <a:off x="799576" y="1924924"/>
            <a:ext cx="2040176" cy="728603"/>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Rettangolo 9">
            <a:extLst>
              <a:ext uri="{FF2B5EF4-FFF2-40B4-BE49-F238E27FC236}">
                <a16:creationId xmlns:a16="http://schemas.microsoft.com/office/drawing/2014/main" xmlns="" id="{2224676A-67E6-4B5A-8414-2E491DB2DEB8}"/>
              </a:ext>
            </a:extLst>
          </p:cNvPr>
          <p:cNvSpPr/>
          <p:nvPr/>
        </p:nvSpPr>
        <p:spPr>
          <a:xfrm>
            <a:off x="-1" y="1"/>
            <a:ext cx="12192001" cy="10800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dirty="0">
                <a:solidFill>
                  <a:schemeClr val="tx1"/>
                </a:solidFill>
                <a:latin typeface="Amasis MT Pro" panose="02040504050005020304" pitchFamily="18" charset="0"/>
                <a:ea typeface="+mj-ea"/>
                <a:cs typeface="+mj-cs"/>
              </a:rPr>
              <a:t>BEST PRACTICE: </a:t>
            </a:r>
            <a:r>
              <a:rPr lang="it-IT" sz="4400" dirty="0">
                <a:latin typeface="Amasis MT Pro" panose="02040504050005020304" pitchFamily="18" charset="0"/>
                <a:hlinkClick r:id="rId4"/>
              </a:rPr>
              <a:t>PARIDE</a:t>
            </a:r>
            <a:endParaRPr lang="it-IT" sz="4400" dirty="0">
              <a:latin typeface="Amasis MT Pro" panose="02040504050005020304" pitchFamily="18" charset="0"/>
            </a:endParaRPr>
          </a:p>
        </p:txBody>
      </p:sp>
      <p:pic>
        <p:nvPicPr>
          <p:cNvPr id="4" name="Immagine 3">
            <a:extLst>
              <a:ext uri="{FF2B5EF4-FFF2-40B4-BE49-F238E27FC236}">
                <a16:creationId xmlns:a16="http://schemas.microsoft.com/office/drawing/2014/main" xmlns="" id="{0AC8E2CB-9D62-4231-81E9-9EA4AA154B99}"/>
              </a:ext>
            </a:extLst>
          </p:cNvPr>
          <p:cNvPicPr>
            <a:picLocks noChangeAspect="1"/>
          </p:cNvPicPr>
          <p:nvPr/>
        </p:nvPicPr>
        <p:blipFill rotWithShape="1">
          <a:blip r:embed="rId5" cstate="print"/>
          <a:srcRect l="4588" r="11258"/>
          <a:stretch/>
        </p:blipFill>
        <p:spPr>
          <a:xfrm rot="10800000">
            <a:off x="59000" y="3270750"/>
            <a:ext cx="3068042" cy="2215272"/>
          </a:xfrm>
          <a:prstGeom prst="rect">
            <a:avLst/>
          </a:prstGeom>
        </p:spPr>
      </p:pic>
      <p:cxnSp>
        <p:nvCxnSpPr>
          <p:cNvPr id="12" name="Connettore diritto 11">
            <a:extLst>
              <a:ext uri="{FF2B5EF4-FFF2-40B4-BE49-F238E27FC236}">
                <a16:creationId xmlns:a16="http://schemas.microsoft.com/office/drawing/2014/main" xmlns="" id="{D2B7865A-8084-48BB-8BA6-92B500009E33}"/>
              </a:ext>
            </a:extLst>
          </p:cNvPr>
          <p:cNvCxnSpPr>
            <a:cxnSpLocks/>
          </p:cNvCxnSpPr>
          <p:nvPr/>
        </p:nvCxnSpPr>
        <p:spPr>
          <a:xfrm flipH="1">
            <a:off x="830062" y="3072688"/>
            <a:ext cx="16407" cy="3743267"/>
          </a:xfrm>
          <a:prstGeom prst="line">
            <a:avLst/>
          </a:prstGeom>
          <a:ln w="762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516E2C44-B1DE-4F90-B4E9-01FD60AD7F93}"/>
              </a:ext>
            </a:extLst>
          </p:cNvPr>
          <p:cNvCxnSpPr>
            <a:cxnSpLocks/>
            <a:endCxn id="11" idx="0"/>
          </p:cNvCxnSpPr>
          <p:nvPr/>
        </p:nvCxnSpPr>
        <p:spPr>
          <a:xfrm>
            <a:off x="815147" y="3110355"/>
            <a:ext cx="1152014" cy="27098"/>
          </a:xfrm>
          <a:prstGeom prst="line">
            <a:avLst/>
          </a:prstGeom>
          <a:ln w="762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1" name="Corda 10">
            <a:extLst>
              <a:ext uri="{FF2B5EF4-FFF2-40B4-BE49-F238E27FC236}">
                <a16:creationId xmlns:a16="http://schemas.microsoft.com/office/drawing/2014/main" xmlns="" id="{5C4087DD-9D60-4BD2-B928-E82C5B746930}"/>
              </a:ext>
            </a:extLst>
          </p:cNvPr>
          <p:cNvSpPr/>
          <p:nvPr/>
        </p:nvSpPr>
        <p:spPr>
          <a:xfrm rot="5585297">
            <a:off x="2057562" y="2737750"/>
            <a:ext cx="602944" cy="785281"/>
          </a:xfrm>
          <a:prstGeom prst="chord">
            <a:avLst>
              <a:gd name="adj1" fmla="val 5152755"/>
              <a:gd name="adj2" fmla="val 16200000"/>
            </a:avLst>
          </a:prstGeom>
          <a:solidFill>
            <a:schemeClr val="accent2">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Amasis MT Pro" panose="02040504050005020304" pitchFamily="18" charset="0"/>
            </a:endParaRPr>
          </a:p>
        </p:txBody>
      </p:sp>
      <p:sp>
        <p:nvSpPr>
          <p:cNvPr id="16" name="Corda 15">
            <a:extLst>
              <a:ext uri="{FF2B5EF4-FFF2-40B4-BE49-F238E27FC236}">
                <a16:creationId xmlns:a16="http://schemas.microsoft.com/office/drawing/2014/main" xmlns="" id="{D1C02DBA-944E-4FD1-9D92-84E3B592FE9D}"/>
              </a:ext>
            </a:extLst>
          </p:cNvPr>
          <p:cNvSpPr/>
          <p:nvPr/>
        </p:nvSpPr>
        <p:spPr>
          <a:xfrm rot="16383864">
            <a:off x="2186484" y="3015996"/>
            <a:ext cx="343338" cy="246959"/>
          </a:xfrm>
          <a:prstGeom prst="chord">
            <a:avLst>
              <a:gd name="adj1" fmla="val 5152755"/>
              <a:gd name="adj2" fmla="val 16200000"/>
            </a:avLst>
          </a:prstGeom>
          <a:solidFill>
            <a:srgbClr val="FFFF0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Amasis MT Pro" panose="02040504050005020304" pitchFamily="18" charset="0"/>
            </a:endParaRPr>
          </a:p>
        </p:txBody>
      </p:sp>
      <p:sp>
        <p:nvSpPr>
          <p:cNvPr id="17" name="Rettangolo con angoli arrotondati 16">
            <a:extLst>
              <a:ext uri="{FF2B5EF4-FFF2-40B4-BE49-F238E27FC236}">
                <a16:creationId xmlns:a16="http://schemas.microsoft.com/office/drawing/2014/main" xmlns="" id="{AEC8DB27-AA33-4792-9979-DF1390A864AD}"/>
              </a:ext>
            </a:extLst>
          </p:cNvPr>
          <p:cNvSpPr/>
          <p:nvPr/>
        </p:nvSpPr>
        <p:spPr>
          <a:xfrm>
            <a:off x="3141958" y="5025858"/>
            <a:ext cx="8780096" cy="156754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2200" dirty="0">
                <a:solidFill>
                  <a:srgbClr val="000000"/>
                </a:solidFill>
                <a:latin typeface="Amasis MT Pro" panose="02040504050005020304" pitchFamily="18" charset="0"/>
              </a:rPr>
              <a:t>In TIGER, </a:t>
            </a:r>
            <a:r>
              <a:rPr lang="en-GB" sz="2200" b="1" dirty="0">
                <a:solidFill>
                  <a:srgbClr val="000000"/>
                </a:solidFill>
                <a:latin typeface="Amasis MT Pro" panose="02040504050005020304" pitchFamily="18" charset="0"/>
              </a:rPr>
              <a:t>AGENA</a:t>
            </a:r>
            <a:r>
              <a:rPr lang="en-GB" sz="2200" dirty="0">
                <a:solidFill>
                  <a:srgbClr val="000000"/>
                </a:solidFill>
                <a:latin typeface="Amasis MT Pro" panose="02040504050005020304" pitchFamily="18" charset="0"/>
              </a:rPr>
              <a:t> supports Abruzzo Region and 5 ATERs for the </a:t>
            </a:r>
            <a:r>
              <a:rPr lang="en-GB" sz="2200" b="1" dirty="0">
                <a:solidFill>
                  <a:srgbClr val="000000"/>
                </a:solidFill>
                <a:latin typeface="Amasis MT Pro" panose="02040504050005020304" pitchFamily="18" charset="0"/>
              </a:rPr>
              <a:t>definition of energy audits </a:t>
            </a:r>
            <a:r>
              <a:rPr lang="en-GB" sz="2200" dirty="0">
                <a:solidFill>
                  <a:srgbClr val="000000"/>
                </a:solidFill>
                <a:latin typeface="Amasis MT Pro" panose="02040504050005020304" pitchFamily="18" charset="0"/>
              </a:rPr>
              <a:t>of 1529 dwellings in 126 buildings of 58 municipalities in Abruzzo Region</a:t>
            </a:r>
            <a:endParaRPr lang="it-IT" sz="2200" dirty="0">
              <a:latin typeface="Amasis MT Pro" panose="02040504050005020304" pitchFamily="18" charset="0"/>
            </a:endParaRPr>
          </a:p>
        </p:txBody>
      </p:sp>
      <p:sp>
        <p:nvSpPr>
          <p:cNvPr id="18" name="Rettangolo con angoli arrotondati 17">
            <a:extLst>
              <a:ext uri="{FF2B5EF4-FFF2-40B4-BE49-F238E27FC236}">
                <a16:creationId xmlns:a16="http://schemas.microsoft.com/office/drawing/2014/main" xmlns="" id="{739C8443-17E5-49E4-9EAA-3DD57097F429}"/>
              </a:ext>
            </a:extLst>
          </p:cNvPr>
          <p:cNvSpPr/>
          <p:nvPr/>
        </p:nvSpPr>
        <p:spPr>
          <a:xfrm>
            <a:off x="3141957" y="1308057"/>
            <a:ext cx="8780097" cy="2334303"/>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2200" b="1" dirty="0">
                <a:solidFill>
                  <a:srgbClr val="C00000"/>
                </a:solidFill>
                <a:effectLst>
                  <a:outerShdw blurRad="38100" dist="38100" dir="2700000" algn="tl">
                    <a:srgbClr val="000000">
                      <a:alpha val="43137"/>
                    </a:srgbClr>
                  </a:outerShdw>
                </a:effectLst>
                <a:latin typeface="Amasis MT Pro" panose="02040504050005020304" pitchFamily="18" charset="0"/>
              </a:rPr>
              <a:t>PARIDE</a:t>
            </a:r>
            <a:r>
              <a:rPr lang="en-GB" sz="2200" dirty="0">
                <a:solidFill>
                  <a:srgbClr val="000000"/>
                </a:solidFill>
                <a:latin typeface="Amasis MT Pro" panose="02040504050005020304" pitchFamily="18" charset="0"/>
              </a:rPr>
              <a:t> project (MLEI, ex PDA project) </a:t>
            </a:r>
          </a:p>
          <a:p>
            <a:pPr algn="ctr">
              <a:lnSpc>
                <a:spcPct val="114000"/>
              </a:lnSpc>
            </a:pPr>
            <a:r>
              <a:rPr lang="en-GB" sz="2200" b="1" dirty="0">
                <a:solidFill>
                  <a:srgbClr val="000000"/>
                </a:solidFill>
                <a:latin typeface="Amasis MT Pro" panose="02040504050005020304" pitchFamily="18" charset="0"/>
              </a:rPr>
              <a:t>AGENA</a:t>
            </a:r>
            <a:r>
              <a:rPr lang="en-GB" sz="2200" dirty="0">
                <a:solidFill>
                  <a:srgbClr val="000000"/>
                </a:solidFill>
                <a:latin typeface="Amasis MT Pro" panose="02040504050005020304" pitchFamily="18" charset="0"/>
              </a:rPr>
              <a:t> common partner of </a:t>
            </a:r>
            <a:r>
              <a:rPr lang="it-IT" sz="2200" b="1" dirty="0">
                <a:solidFill>
                  <a:schemeClr val="tx1"/>
                </a:solidFill>
                <a:effectLst>
                  <a:outerShdw blurRad="38100" dist="38100" dir="2700000" algn="tl">
                    <a:srgbClr val="000000">
                      <a:alpha val="43137"/>
                    </a:srgbClr>
                  </a:outerShdw>
                </a:effectLst>
                <a:latin typeface="Amasis MT Pro" panose="02040504050005020304" pitchFamily="18" charset="0"/>
              </a:rPr>
              <a:t>TIGER</a:t>
            </a:r>
            <a:r>
              <a:rPr lang="it-IT" sz="2200" dirty="0">
                <a:solidFill>
                  <a:schemeClr val="tx1"/>
                </a:solidFill>
                <a:latin typeface="Amasis MT Pro" panose="02040504050005020304" pitchFamily="18" charset="0"/>
              </a:rPr>
              <a:t> and </a:t>
            </a:r>
            <a:r>
              <a:rPr lang="it-IT" sz="2200" b="1" dirty="0">
                <a:solidFill>
                  <a:srgbClr val="C00000"/>
                </a:solidFill>
                <a:effectLst>
                  <a:outerShdw blurRad="38100" dist="38100" dir="2700000" algn="tl">
                    <a:srgbClr val="000000">
                      <a:alpha val="43137"/>
                    </a:srgbClr>
                  </a:outerShdw>
                </a:effectLst>
                <a:latin typeface="Amasis MT Pro" panose="02040504050005020304" pitchFamily="18" charset="0"/>
              </a:rPr>
              <a:t>PARIDE</a:t>
            </a:r>
            <a:endParaRPr lang="en-GB" sz="2200" b="1" dirty="0">
              <a:solidFill>
                <a:srgbClr val="C00000"/>
              </a:solidFill>
              <a:latin typeface="Amasis MT Pro" panose="02040504050005020304" pitchFamily="18" charset="0"/>
            </a:endParaRPr>
          </a:p>
          <a:p>
            <a:pPr algn="ctr">
              <a:lnSpc>
                <a:spcPct val="114000"/>
              </a:lnSpc>
            </a:pPr>
            <a:r>
              <a:rPr lang="en-GB" sz="2200" b="1" dirty="0">
                <a:solidFill>
                  <a:srgbClr val="000000"/>
                </a:solidFill>
                <a:latin typeface="Amasis MT Pro" panose="02040504050005020304" pitchFamily="18" charset="0"/>
              </a:rPr>
              <a:t>AGENA </a:t>
            </a:r>
            <a:r>
              <a:rPr lang="en-GB" sz="2200" dirty="0">
                <a:solidFill>
                  <a:srgbClr val="000000"/>
                </a:solidFill>
                <a:latin typeface="Amasis MT Pro" panose="02040504050005020304" pitchFamily="18" charset="0"/>
              </a:rPr>
              <a:t>managed </a:t>
            </a:r>
            <a:r>
              <a:rPr lang="en-GB" sz="2200" b="1" dirty="0">
                <a:solidFill>
                  <a:srgbClr val="000000"/>
                </a:solidFill>
                <a:latin typeface="Amasis MT Pro" panose="02040504050005020304" pitchFamily="18" charset="0"/>
              </a:rPr>
              <a:t>Energy audit of public lighting </a:t>
            </a:r>
            <a:r>
              <a:rPr lang="en-GB" sz="2200" dirty="0">
                <a:solidFill>
                  <a:srgbClr val="000000"/>
                </a:solidFill>
                <a:latin typeface="Amasis MT Pro" panose="02040504050005020304" pitchFamily="18" charset="0"/>
              </a:rPr>
              <a:t>for the refurbishment of almost </a:t>
            </a:r>
            <a:r>
              <a:rPr lang="en-GB" sz="2200" dirty="0" smtClean="0">
                <a:solidFill>
                  <a:srgbClr val="000000"/>
                </a:solidFill>
                <a:latin typeface="Amasis MT Pro" panose="02040504050005020304" pitchFamily="18" charset="0"/>
              </a:rPr>
              <a:t>53.000 </a:t>
            </a:r>
            <a:r>
              <a:rPr lang="en-GB" sz="2200" dirty="0">
                <a:solidFill>
                  <a:srgbClr val="000000"/>
                </a:solidFill>
                <a:latin typeface="Amasis MT Pro" panose="02040504050005020304" pitchFamily="18" charset="0"/>
              </a:rPr>
              <a:t>lighting points in 32 municipalities, with an investment of </a:t>
            </a:r>
            <a:r>
              <a:rPr lang="en-GB" sz="2200" dirty="0" smtClean="0">
                <a:solidFill>
                  <a:srgbClr val="000000"/>
                </a:solidFill>
                <a:latin typeface="Amasis MT Pro" panose="02040504050005020304" pitchFamily="18" charset="0"/>
              </a:rPr>
              <a:t>30M</a:t>
            </a:r>
            <a:r>
              <a:rPr lang="en-GB" sz="2200" dirty="0">
                <a:solidFill>
                  <a:srgbClr val="000000"/>
                </a:solidFill>
                <a:latin typeface="Amasis MT Pro" panose="02040504050005020304" pitchFamily="18" charset="0"/>
              </a:rPr>
              <a:t>€ in energy efficiency</a:t>
            </a:r>
          </a:p>
        </p:txBody>
      </p:sp>
      <p:sp>
        <p:nvSpPr>
          <p:cNvPr id="19" name="Rettangolo con angoli arrotondati 18">
            <a:extLst>
              <a:ext uri="{FF2B5EF4-FFF2-40B4-BE49-F238E27FC236}">
                <a16:creationId xmlns:a16="http://schemas.microsoft.com/office/drawing/2014/main" xmlns="" id="{297E9E3D-F46F-4301-A19F-946ACFF56A3B}"/>
              </a:ext>
            </a:extLst>
          </p:cNvPr>
          <p:cNvSpPr/>
          <p:nvPr/>
        </p:nvSpPr>
        <p:spPr>
          <a:xfrm>
            <a:off x="3141957" y="3861056"/>
            <a:ext cx="8780096" cy="946106"/>
          </a:xfrm>
          <a:prstGeom prst="roundRect">
            <a:avLst/>
          </a:prstGeom>
          <a:solidFill>
            <a:srgbClr val="FFC000">
              <a:alpha val="54000"/>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54125" algn="ctr"/>
            <a:r>
              <a:rPr lang="en-GB" sz="2200" dirty="0">
                <a:solidFill>
                  <a:srgbClr val="000000"/>
                </a:solidFill>
                <a:latin typeface="Amasis MT Pro" panose="02040504050005020304" pitchFamily="18" charset="0"/>
              </a:rPr>
              <a:t>TIGER - </a:t>
            </a:r>
            <a:r>
              <a:rPr lang="en-GB" sz="2200" b="1" dirty="0">
                <a:solidFill>
                  <a:srgbClr val="000000"/>
                </a:solidFill>
                <a:latin typeface="Amasis MT Pro" panose="02040504050005020304" pitchFamily="18" charset="0"/>
              </a:rPr>
              <a:t>Successful methodology and management of energy audits </a:t>
            </a:r>
            <a:r>
              <a:rPr lang="en-GB" sz="2200" dirty="0">
                <a:solidFill>
                  <a:srgbClr val="000000"/>
                </a:solidFill>
                <a:latin typeface="Amasis MT Pro" panose="02040504050005020304" pitchFamily="18" charset="0"/>
              </a:rPr>
              <a:t>(like in </a:t>
            </a:r>
            <a:r>
              <a:rPr lang="it-IT" sz="2200" b="1" dirty="0">
                <a:solidFill>
                  <a:srgbClr val="C00000"/>
                </a:solidFill>
                <a:effectLst>
                  <a:outerShdw blurRad="38100" dist="38100" dir="2700000" algn="tl">
                    <a:srgbClr val="000000">
                      <a:alpha val="43137"/>
                    </a:srgbClr>
                  </a:outerShdw>
                </a:effectLst>
                <a:latin typeface="Amasis MT Pro" panose="02040504050005020304" pitchFamily="18" charset="0"/>
              </a:rPr>
              <a:t>PARIDE</a:t>
            </a:r>
            <a:r>
              <a:rPr lang="en-GB" sz="2200" dirty="0">
                <a:solidFill>
                  <a:srgbClr val="000000"/>
                </a:solidFill>
                <a:latin typeface="Amasis MT Pro" panose="02040504050005020304" pitchFamily="18" charset="0"/>
              </a:rPr>
              <a:t>)</a:t>
            </a:r>
          </a:p>
        </p:txBody>
      </p:sp>
      <p:pic>
        <p:nvPicPr>
          <p:cNvPr id="1026" name="Picture 2" descr="freccette frecce nel centro del bersaglio, gioco di freccette 1179307 Foto  d'archivi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182045" y="3911792"/>
            <a:ext cx="1305907" cy="8658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546943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2936</TotalTime>
  <Words>1018</Words>
  <Application>Microsoft Office PowerPoint</Application>
  <PresentationFormat>Personalizzato</PresentationFormat>
  <Paragraphs>122</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      Covenant of Mayors Investment Forum – Energy Efficiency Finance Market Place Renovation Wave: Boosting investments in Home Renovation  June, 16th 2021 - 11:00   TIGER  Triggered Investments in Grouping of buildings for Energy Renovation    </vt:lpstr>
      <vt:lpstr>Abruzzo Region for Covenant of Mayors</vt:lpstr>
      <vt:lpstr>Abruzzo Region roadmap towards TIGER  </vt:lpstr>
      <vt:lpstr>TIGER</vt:lpstr>
      <vt:lpstr>Tiger and Lemon….Similar Objectives </vt:lpstr>
      <vt:lpstr>Diapositiva 6</vt:lpstr>
      <vt:lpstr>Diapositiva 7</vt:lpstr>
      <vt:lpstr>TIGER FINANCIAL SCHEME  </vt:lpstr>
      <vt:lpstr>Diapositiva 9</vt:lpstr>
      <vt:lpstr>Diapositiva 10</vt:lpstr>
      <vt:lpstr>Diapositiva 11</vt:lpstr>
      <vt:lpstr>Diapositiva 12</vt:lpstr>
      <vt:lpstr>Diapositiva 13</vt:lpstr>
      <vt:lpstr>Diapositiva 14</vt:lpstr>
      <vt:lpstr>Diapositiva 15</vt:lpstr>
      <vt:lpstr>    THANK YOU FOR YOUR ATTENTION   TIGER  Triggered Investments in Grouping of buildings for Energy Renovation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Danilo Di Pietro</dc:creator>
  <cp:lastModifiedBy>Danilo</cp:lastModifiedBy>
  <cp:revision>181</cp:revision>
  <dcterms:created xsi:type="dcterms:W3CDTF">2021-05-04T10:09:25Z</dcterms:created>
  <dcterms:modified xsi:type="dcterms:W3CDTF">2021-06-14T14:17:05Z</dcterms:modified>
</cp:coreProperties>
</file>