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1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6" r:id="rId5"/>
    <p:sldMasterId id="2147483671" r:id="rId6"/>
  </p:sldMasterIdLst>
  <p:notesMasterIdLst>
    <p:notesMasterId r:id="rId24"/>
  </p:notesMasterIdLst>
  <p:handoutMasterIdLst>
    <p:handoutMasterId r:id="rId25"/>
  </p:handoutMasterIdLst>
  <p:sldIdLst>
    <p:sldId id="256" r:id="rId7"/>
    <p:sldId id="785" r:id="rId8"/>
    <p:sldId id="376" r:id="rId9"/>
    <p:sldId id="787" r:id="rId10"/>
    <p:sldId id="788" r:id="rId11"/>
    <p:sldId id="782" r:id="rId12"/>
    <p:sldId id="786" r:id="rId13"/>
    <p:sldId id="789" r:id="rId14"/>
    <p:sldId id="770" r:id="rId15"/>
    <p:sldId id="771" r:id="rId16"/>
    <p:sldId id="773" r:id="rId17"/>
    <p:sldId id="775" r:id="rId18"/>
    <p:sldId id="778" r:id="rId19"/>
    <p:sldId id="777" r:id="rId20"/>
    <p:sldId id="781" r:id="rId21"/>
    <p:sldId id="768" r:id="rId22"/>
    <p:sldId id="767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itvac, Nadezhda" initials="LN" lastIdx="1" clrIdx="0">
    <p:extLst>
      <p:ext uri="{19B8F6BF-5375-455C-9EA6-DF929625EA0E}">
        <p15:presenceInfo xmlns:p15="http://schemas.microsoft.com/office/powerpoint/2012/main" userId="S-1-5-21-1483617462-2015505939-1458450816-55302" providerId="AD"/>
      </p:ext>
    </p:extLst>
  </p:cmAuthor>
  <p:cmAuthor id="2" name="STROIA-TILLEY Anamaria (TRACTEBEL - ROMANIA)" initials="STA(R" lastIdx="2" clrIdx="1">
    <p:extLst>
      <p:ext uri="{19B8F6BF-5375-455C-9EA6-DF929625EA0E}">
        <p15:presenceInfo xmlns:p15="http://schemas.microsoft.com/office/powerpoint/2012/main" userId="S::MX5960@engie.com::b69b6e1d-c06e-4f67-b395-516e8186819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17A096"/>
    <a:srgbClr val="00A899"/>
    <a:srgbClr val="1796A0"/>
    <a:srgbClr val="C5F7F3"/>
    <a:srgbClr val="D7F9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94" autoAdjust="0"/>
    <p:restoredTop sz="87384" autoAdjust="0"/>
  </p:normalViewPr>
  <p:slideViewPr>
    <p:cSldViewPr snapToGrid="0">
      <p:cViewPr varScale="1">
        <p:scale>
          <a:sx n="91" d="100"/>
          <a:sy n="91" d="100"/>
        </p:scale>
        <p:origin x="360" y="11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48" d="100"/>
          <a:sy n="48" d="100"/>
        </p:scale>
        <p:origin x="2752" y="4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5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68580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algn="ctr"/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2DB670-F7AF-454D-B07C-A872D0C370F2}" type="datetimeFigureOut">
              <a:rPr lang="en-GB" smtClean="0"/>
              <a:t>07/06/2021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68580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algn="ctr"/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7A2541-45BE-4D69-B8B6-C9604D9AC39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276876"/>
      </p:ext>
    </p:extLst>
  </p:cSld>
  <p:clrMap bg1="lt1" tx1="dk1" bg2="lt2" tx2="dk2" accent1="accent1" accent2="accent2" accent3="accent3" accent4="accent4" accent5="accent5" accent6="accent6" hlink="hlink" folHlink="folHlink"/>
  <p:hf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68580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ctr">
              <a:defRPr lang="en-GB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E42BC1-6744-4794-81C2-F44343B3745E}" type="datetimeFigureOut">
              <a:rPr lang="en-GB" smtClean="0"/>
              <a:t>07/06/2021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68580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lang="en-GB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E1D049-A8C0-4DBE-9184-BE20D3C8E64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9596016"/>
      </p:ext>
    </p:extLst>
  </p:cSld>
  <p:clrMap bg1="lt1" tx1="dk1" bg2="lt2" tx2="dk2" accent1="accent1" accent2="accent2" accent3="accent3" accent4="accent4" accent5="accent5" accent6="accent6" hlink="hlink" folHlink="folHlink"/>
  <p:hf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Header Placeholder 3" hidden="1"/>
          <p:cNvSpPr>
            <a:spLocks noGrp="1"/>
          </p:cNvSpPr>
          <p:nvPr>
            <p:ph type="hdr" sz="quarter" idx="10"/>
          </p:nvPr>
        </p:nvSpPr>
        <p:spPr>
          <a:xfrm>
            <a:off x="0" y="0"/>
            <a:ext cx="6858000" cy="457200"/>
          </a:xfrm>
        </p:spPr>
        <p:txBody>
          <a:bodyPr/>
          <a:lstStyle/>
          <a:p>
            <a:endParaRPr lang="en-GB"/>
          </a:p>
        </p:txBody>
      </p:sp>
      <p:sp>
        <p:nvSpPr>
          <p:cNvPr id="5" name="Footer Placeholder 4" hidden="1"/>
          <p:cNvSpPr>
            <a:spLocks noGrp="1"/>
          </p:cNvSpPr>
          <p:nvPr>
            <p:ph type="ftr" sz="quarter" idx="11"/>
          </p:nvPr>
        </p:nvSpPr>
        <p:spPr>
          <a:xfrm>
            <a:off x="0" y="8685213"/>
            <a:ext cx="6858000" cy="457200"/>
          </a:xfr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1D049-A8C0-4DBE-9184-BE20D3C8E647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5391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Header Placeholder 3" hidden="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6858000" cy="457200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/>
          </a:p>
        </p:txBody>
      </p:sp>
      <p:sp>
        <p:nvSpPr>
          <p:cNvPr id="5" name="Footer Placeholder 4" hidden="1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6858000" cy="457200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E1D049-A8C0-4DBE-9184-BE20D3C8E64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Notes Placeholder 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06009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Header Placeholder 3" hidden="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6858000" cy="457200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/>
          </a:p>
        </p:txBody>
      </p:sp>
      <p:sp>
        <p:nvSpPr>
          <p:cNvPr id="5" name="Footer Placeholder 4" hidden="1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6858000" cy="457200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E1D049-A8C0-4DBE-9184-BE20D3C8E64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Notes Placeholder 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88343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Header Placeholder 3" hidden="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6858000" cy="457200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/>
          </a:p>
        </p:txBody>
      </p:sp>
      <p:sp>
        <p:nvSpPr>
          <p:cNvPr id="5" name="Footer Placeholder 4" hidden="1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6858000" cy="457200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E1D049-A8C0-4DBE-9184-BE20D3C8E64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Notes Placeholder 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77205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73050" indent="-27305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GB" dirty="0">
              <a:cs typeface="Calibri"/>
            </a:endParaRPr>
          </a:p>
        </p:txBody>
      </p:sp>
      <p:sp>
        <p:nvSpPr>
          <p:cNvPr id="4" name="Header Placeholder 3" hidden="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6858000" cy="457200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/>
          </a:p>
        </p:txBody>
      </p:sp>
      <p:sp>
        <p:nvSpPr>
          <p:cNvPr id="5" name="Footer Placeholder 4" hidden="1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6858000" cy="457200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E1D049-A8C0-4DBE-9184-BE20D3C8E64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45982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Header Placeholder 3" hidden="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6858000" cy="457200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/>
          </a:p>
        </p:txBody>
      </p:sp>
      <p:sp>
        <p:nvSpPr>
          <p:cNvPr id="5" name="Footer Placeholder 4" hidden="1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6858000" cy="457200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E1D049-A8C0-4DBE-9184-BE20D3C8E64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Notes Placeholder 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17619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spcAft>
                <a:spcPts val="1200"/>
              </a:spcAft>
              <a:buFont typeface="Arial" panose="020B0604020202020204" pitchFamily="34" charset="0"/>
              <a:buNone/>
            </a:pPr>
            <a:endParaRPr lang="en-GB" dirty="0">
              <a:cs typeface="Calibri"/>
            </a:endParaRPr>
          </a:p>
        </p:txBody>
      </p:sp>
      <p:sp>
        <p:nvSpPr>
          <p:cNvPr id="4" name="Header Placeholder 3" hidden="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6858000" cy="457200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/>
          </a:p>
        </p:txBody>
      </p:sp>
      <p:sp>
        <p:nvSpPr>
          <p:cNvPr id="5" name="Footer Placeholder 4" hidden="1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6858000" cy="457200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E1D049-A8C0-4DBE-9184-BE20D3C8E64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200491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Header Placeholder 3" hidden="1"/>
          <p:cNvSpPr>
            <a:spLocks noGrp="1"/>
          </p:cNvSpPr>
          <p:nvPr>
            <p:ph type="hdr" sz="quarter" idx="10"/>
          </p:nvPr>
        </p:nvSpPr>
        <p:spPr>
          <a:xfrm>
            <a:off x="0" y="0"/>
            <a:ext cx="6858000" cy="457200"/>
          </a:xfrm>
        </p:spPr>
        <p:txBody>
          <a:bodyPr/>
          <a:lstStyle/>
          <a:p>
            <a:endParaRPr lang="en-GB"/>
          </a:p>
        </p:txBody>
      </p:sp>
      <p:sp>
        <p:nvSpPr>
          <p:cNvPr id="5" name="Footer Placeholder 4" hidden="1"/>
          <p:cNvSpPr>
            <a:spLocks noGrp="1"/>
          </p:cNvSpPr>
          <p:nvPr>
            <p:ph type="ftr" sz="quarter" idx="11"/>
          </p:nvPr>
        </p:nvSpPr>
        <p:spPr>
          <a:xfrm>
            <a:off x="0" y="8685213"/>
            <a:ext cx="6858000" cy="457200"/>
          </a:xfr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1D049-A8C0-4DBE-9184-BE20D3C8E647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339627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Header Placeholder 3" hidden="1"/>
          <p:cNvSpPr>
            <a:spLocks noGrp="1"/>
          </p:cNvSpPr>
          <p:nvPr>
            <p:ph type="hdr" sz="quarter" idx="10"/>
          </p:nvPr>
        </p:nvSpPr>
        <p:spPr>
          <a:xfrm>
            <a:off x="0" y="0"/>
            <a:ext cx="6858000" cy="457200"/>
          </a:xfrm>
        </p:spPr>
        <p:txBody>
          <a:bodyPr/>
          <a:lstStyle/>
          <a:p>
            <a:endParaRPr lang="en-GB"/>
          </a:p>
        </p:txBody>
      </p:sp>
      <p:sp>
        <p:nvSpPr>
          <p:cNvPr id="5" name="Footer Placeholder 4" hidden="1"/>
          <p:cNvSpPr>
            <a:spLocks noGrp="1"/>
          </p:cNvSpPr>
          <p:nvPr>
            <p:ph type="ftr" sz="quarter" idx="11"/>
          </p:nvPr>
        </p:nvSpPr>
        <p:spPr>
          <a:xfrm>
            <a:off x="0" y="8685213"/>
            <a:ext cx="6858000" cy="457200"/>
          </a:xfr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2B0CB-C3A3-49B8-BD4F-9DC07AE86898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21451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Header Placeholder 3" hidden="1"/>
          <p:cNvSpPr>
            <a:spLocks noGrp="1"/>
          </p:cNvSpPr>
          <p:nvPr>
            <p:ph type="hdr" sz="quarter" idx="10"/>
          </p:nvPr>
        </p:nvSpPr>
        <p:spPr>
          <a:xfrm>
            <a:off x="0" y="0"/>
            <a:ext cx="6858000" cy="457200"/>
          </a:xfrm>
        </p:spPr>
        <p:txBody>
          <a:bodyPr/>
          <a:lstStyle/>
          <a:p>
            <a:endParaRPr lang="en-GB"/>
          </a:p>
        </p:txBody>
      </p:sp>
      <p:sp>
        <p:nvSpPr>
          <p:cNvPr id="5" name="Footer Placeholder 4" hidden="1"/>
          <p:cNvSpPr>
            <a:spLocks noGrp="1"/>
          </p:cNvSpPr>
          <p:nvPr>
            <p:ph type="ftr" sz="quarter" idx="11"/>
          </p:nvPr>
        </p:nvSpPr>
        <p:spPr>
          <a:xfrm>
            <a:off x="0" y="8685213"/>
            <a:ext cx="6858000" cy="457200"/>
          </a:xfr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1D049-A8C0-4DBE-9184-BE20D3C8E647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00772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Header Placeholder 3" hidden="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6858000" cy="457200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/>
          </a:p>
        </p:txBody>
      </p:sp>
      <p:sp>
        <p:nvSpPr>
          <p:cNvPr id="5" name="Footer Placeholder 4" hidden="1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6858000" cy="457200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E1D049-A8C0-4DBE-9184-BE20D3C8E64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Notes Placeholder 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58507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100" dirty="0">
              <a:latin typeface="+mn-lt"/>
            </a:endParaRPr>
          </a:p>
        </p:txBody>
      </p:sp>
      <p:sp>
        <p:nvSpPr>
          <p:cNvPr id="4" name="Header Placeholder 3" hidden="1"/>
          <p:cNvSpPr>
            <a:spLocks noGrp="1"/>
          </p:cNvSpPr>
          <p:nvPr>
            <p:ph type="hdr" sz="quarter" idx="10"/>
          </p:nvPr>
        </p:nvSpPr>
        <p:spPr>
          <a:xfrm>
            <a:off x="0" y="2"/>
            <a:ext cx="6858000" cy="457639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/>
          </a:p>
        </p:txBody>
      </p:sp>
      <p:sp>
        <p:nvSpPr>
          <p:cNvPr id="5" name="Footer Placeholder 4" hidden="1"/>
          <p:cNvSpPr>
            <a:spLocks noGrp="1"/>
          </p:cNvSpPr>
          <p:nvPr>
            <p:ph type="ftr" sz="quarter" idx="11"/>
          </p:nvPr>
        </p:nvSpPr>
        <p:spPr>
          <a:xfrm>
            <a:off x="0" y="8684899"/>
            <a:ext cx="6858000" cy="457639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DD8840-F35B-42F5-9CE9-54CDC15E35B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12442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Header Placeholder 3" hidden="1"/>
          <p:cNvSpPr>
            <a:spLocks noGrp="1"/>
          </p:cNvSpPr>
          <p:nvPr>
            <p:ph type="hdr" sz="quarter" idx="10"/>
          </p:nvPr>
        </p:nvSpPr>
        <p:spPr>
          <a:xfrm>
            <a:off x="0" y="0"/>
            <a:ext cx="6858000" cy="458788"/>
          </a:xfrm>
        </p:spPr>
        <p:txBody>
          <a:bodyPr/>
          <a:lstStyle/>
          <a:p>
            <a:endParaRPr lang="en-GB"/>
          </a:p>
        </p:txBody>
      </p:sp>
      <p:sp>
        <p:nvSpPr>
          <p:cNvPr id="5" name="Footer Placeholder 4" hidden="1"/>
          <p:cNvSpPr>
            <a:spLocks noGrp="1"/>
          </p:cNvSpPr>
          <p:nvPr>
            <p:ph type="ftr" sz="quarter" idx="11"/>
          </p:nvPr>
        </p:nvSpPr>
        <p:spPr>
          <a:xfrm>
            <a:off x="0" y="8685213"/>
            <a:ext cx="6858000" cy="458787"/>
          </a:xfr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D58E9-0640-436A-95C4-719ED22CC58C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35627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Header Placeholder 3" hidden="1"/>
          <p:cNvSpPr>
            <a:spLocks noGrp="1"/>
          </p:cNvSpPr>
          <p:nvPr>
            <p:ph type="hdr" sz="quarter" idx="10"/>
          </p:nvPr>
        </p:nvSpPr>
        <p:spPr>
          <a:xfrm>
            <a:off x="0" y="0"/>
            <a:ext cx="6858000" cy="457200"/>
          </a:xfrm>
        </p:spPr>
        <p:txBody>
          <a:bodyPr/>
          <a:lstStyle/>
          <a:p>
            <a:endParaRPr lang="en-GB"/>
          </a:p>
        </p:txBody>
      </p:sp>
      <p:sp>
        <p:nvSpPr>
          <p:cNvPr id="5" name="Footer Placeholder 4" hidden="1"/>
          <p:cNvSpPr>
            <a:spLocks noGrp="1"/>
          </p:cNvSpPr>
          <p:nvPr>
            <p:ph type="ftr" sz="quarter" idx="11"/>
          </p:nvPr>
        </p:nvSpPr>
        <p:spPr>
          <a:xfrm>
            <a:off x="0" y="8685213"/>
            <a:ext cx="6858000" cy="457200"/>
          </a:xfr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1D049-A8C0-4DBE-9184-BE20D3C8E647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00016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Header Placeholder 3" hidden="1"/>
          <p:cNvSpPr>
            <a:spLocks noGrp="1"/>
          </p:cNvSpPr>
          <p:nvPr>
            <p:ph type="hdr" sz="quarter" idx="10"/>
          </p:nvPr>
        </p:nvSpPr>
        <p:spPr>
          <a:xfrm>
            <a:off x="0" y="0"/>
            <a:ext cx="6858000" cy="457200"/>
          </a:xfrm>
        </p:spPr>
        <p:txBody>
          <a:bodyPr/>
          <a:lstStyle/>
          <a:p>
            <a:endParaRPr lang="en-GB"/>
          </a:p>
        </p:txBody>
      </p:sp>
      <p:sp>
        <p:nvSpPr>
          <p:cNvPr id="5" name="Footer Placeholder 4" hidden="1"/>
          <p:cNvSpPr>
            <a:spLocks noGrp="1"/>
          </p:cNvSpPr>
          <p:nvPr>
            <p:ph type="ftr" sz="quarter" idx="11"/>
          </p:nvPr>
        </p:nvSpPr>
        <p:spPr>
          <a:xfrm>
            <a:off x="0" y="8685213"/>
            <a:ext cx="6858000" cy="457200"/>
          </a:xfr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1D049-A8C0-4DBE-9184-BE20D3C8E647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83870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Header Placeholder 3" hidden="1"/>
          <p:cNvSpPr>
            <a:spLocks noGrp="1"/>
          </p:cNvSpPr>
          <p:nvPr>
            <p:ph type="hdr" sz="quarter" idx="10"/>
          </p:nvPr>
        </p:nvSpPr>
        <p:spPr>
          <a:xfrm>
            <a:off x="0" y="0"/>
            <a:ext cx="6858000" cy="458788"/>
          </a:xfrm>
        </p:spPr>
        <p:txBody>
          <a:bodyPr/>
          <a:lstStyle/>
          <a:p>
            <a:endParaRPr lang="en-GB"/>
          </a:p>
        </p:txBody>
      </p:sp>
      <p:sp>
        <p:nvSpPr>
          <p:cNvPr id="5" name="Footer Placeholder 4" hidden="1"/>
          <p:cNvSpPr>
            <a:spLocks noGrp="1"/>
          </p:cNvSpPr>
          <p:nvPr>
            <p:ph type="ftr" sz="quarter" idx="11"/>
          </p:nvPr>
        </p:nvSpPr>
        <p:spPr>
          <a:xfrm>
            <a:off x="0" y="8685213"/>
            <a:ext cx="6858000" cy="458787"/>
          </a:xfr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D58E9-0640-436A-95C4-719ED22CC58C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85944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Header Placeholder 3" hidden="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6858000" cy="457200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/>
          </a:p>
        </p:txBody>
      </p:sp>
      <p:sp>
        <p:nvSpPr>
          <p:cNvPr id="5" name="Footer Placeholder 4" hidden="1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6858000" cy="457200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E1D049-A8C0-4DBE-9184-BE20D3C8E64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Notes Placeholder 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43385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CF96D0-3CC6-49C5-A338-05CDBBACB2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9E3DB3-0C7D-475C-9689-572B1ABBF7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126FE6-8229-4837-8E7E-76C896C3AB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8EB7D-D623-46AE-8731-04533C402E0E}" type="datetimeFigureOut">
              <a:rPr lang="it-IT" smtClean="0"/>
              <a:t>07/06/2021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445F43-8689-40DC-9371-5276BBE55E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56350"/>
            <a:ext cx="12192000" cy="365125"/>
          </a:xfrm>
        </p:spPr>
        <p:txBody>
          <a:bodyPr/>
          <a:lstStyle>
            <a:lvl1pPr>
              <a:defRPr lang="en-GB"/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326B3A-7418-4C4A-84F5-F6D37592F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C154D-116F-4E50-AA20-F8F2EF5B2768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329587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346A54-2E3B-4466-807A-CA45C8F68A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02DAC9C-0AF8-4ACB-B9DA-4C642889A5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736F84-65BA-4821-96F9-442349732F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8EB7D-D623-46AE-8731-04533C402E0E}" type="datetimeFigureOut">
              <a:rPr lang="it-IT" smtClean="0"/>
              <a:t>07/06/2021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F6BC16-7D2E-4A03-988C-B0BEFD6D98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56350"/>
            <a:ext cx="12192000" cy="365125"/>
          </a:xfrm>
        </p:spPr>
        <p:txBody>
          <a:bodyPr/>
          <a:lstStyle>
            <a:lvl1pPr>
              <a:defRPr lang="en-GB"/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7CBAA4-E710-488D-9550-90A9FFA343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C154D-116F-4E50-AA20-F8F2EF5B2768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934023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7863F32-8DE9-4D2B-93EE-785551D31AD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2CDCA9-F2E5-435B-A3C3-30ECF3F48D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EAC5F9-6156-4B44-A28C-6536888856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8EB7D-D623-46AE-8731-04533C402E0E}" type="datetimeFigureOut">
              <a:rPr lang="it-IT" smtClean="0"/>
              <a:t>07/06/2021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30F840-5C4A-4E3B-9291-E6F60E3970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56350"/>
            <a:ext cx="12192000" cy="365125"/>
          </a:xfrm>
        </p:spPr>
        <p:txBody>
          <a:bodyPr/>
          <a:lstStyle>
            <a:lvl1pPr>
              <a:defRPr lang="en-GB"/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E0E59B-480E-47A2-BE47-13C579769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C154D-116F-4E50-AA20-F8F2EF5B2768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655877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888898"/>
            <a:ext cx="121951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9086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hapt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>
            <a:extLst>
              <a:ext uri="{FF2B5EF4-FFF2-40B4-BE49-F238E27FC236}">
                <a16:creationId xmlns:a16="http://schemas.microsoft.com/office/drawing/2014/main" id="{94C5971D-3E76-F443-B1B9-D19E90CDAC6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6000" cy="6858000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44300020-728E-7C4E-8201-F579BB9DE0A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75388" y="1760220"/>
            <a:ext cx="5581650" cy="1308418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8000">
                <a:solidFill>
                  <a:schemeClr val="bg1"/>
                </a:solidFill>
              </a:defRPr>
            </a:lvl1pPr>
            <a:lvl2pPr>
              <a:defRPr sz="8000">
                <a:solidFill>
                  <a:schemeClr val="bg1"/>
                </a:solidFill>
              </a:defRPr>
            </a:lvl2pPr>
            <a:lvl3pPr>
              <a:defRPr sz="8000">
                <a:solidFill>
                  <a:schemeClr val="bg1"/>
                </a:solidFill>
              </a:defRPr>
            </a:lvl3pPr>
            <a:lvl4pPr>
              <a:defRPr sz="8000">
                <a:solidFill>
                  <a:schemeClr val="bg1"/>
                </a:solidFill>
              </a:defRPr>
            </a:lvl4pPr>
            <a:lvl5pPr>
              <a:defRPr sz="8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01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40C202A1-8071-174F-BED4-66DAD48C918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75388" y="3429000"/>
            <a:ext cx="5581650" cy="2160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>
                <a:solidFill>
                  <a:schemeClr val="bg1"/>
                </a:solidFill>
              </a:defRPr>
            </a:lvl1pPr>
            <a:lvl2pPr>
              <a:defRPr sz="4800">
                <a:solidFill>
                  <a:schemeClr val="bg1"/>
                </a:solidFill>
              </a:defRPr>
            </a:lvl2pPr>
            <a:lvl3pPr>
              <a:defRPr sz="4800">
                <a:solidFill>
                  <a:schemeClr val="bg1"/>
                </a:solidFill>
              </a:defRPr>
            </a:lvl3pPr>
            <a:lvl4pPr>
              <a:defRPr sz="4800">
                <a:solidFill>
                  <a:schemeClr val="bg1"/>
                </a:solidFill>
              </a:defRPr>
            </a:lvl4pPr>
            <a:lvl5pPr>
              <a:defRPr sz="48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err="1"/>
              <a:t>Section</a:t>
            </a:r>
            <a:r>
              <a:rPr lang="de-DE"/>
              <a:t> Headline in </a:t>
            </a:r>
            <a:r>
              <a:rPr lang="de-DE" err="1"/>
              <a:t>up</a:t>
            </a:r>
            <a:r>
              <a:rPr lang="de-DE"/>
              <a:t> </a:t>
            </a:r>
            <a:r>
              <a:rPr lang="de-DE" err="1"/>
              <a:t>to</a:t>
            </a:r>
            <a:r>
              <a:rPr lang="de-DE"/>
              <a:t> </a:t>
            </a:r>
            <a:r>
              <a:rPr lang="de-DE" err="1"/>
              <a:t>three</a:t>
            </a:r>
            <a:r>
              <a:rPr lang="de-DE"/>
              <a:t> </a:t>
            </a:r>
            <a:r>
              <a:rPr lang="de-DE" err="1"/>
              <a:t>lines</a:t>
            </a:r>
            <a:r>
              <a:rPr lang="de-DE"/>
              <a:t> </a:t>
            </a:r>
            <a:r>
              <a:rPr lang="de-DE" err="1"/>
              <a:t>maximum</a:t>
            </a:r>
            <a:endParaRPr lang="de-DE"/>
          </a:p>
        </p:txBody>
      </p:sp>
      <p:pic>
        <p:nvPicPr>
          <p:cNvPr id="31" name="Grafik 30">
            <a:extLst>
              <a:ext uri="{FF2B5EF4-FFF2-40B4-BE49-F238E27FC236}">
                <a16:creationId xmlns:a16="http://schemas.microsoft.com/office/drawing/2014/main" id="{285BBE9D-47ED-7347-B1FF-4A9D5147422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285835" y="6007100"/>
            <a:ext cx="3525165" cy="65438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66093" y="5979716"/>
            <a:ext cx="672194" cy="677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3560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6335">
          <p15:clr>
            <a:srgbClr val="FBAE40"/>
          </p15:clr>
        </p15:guide>
        <p15:guide id="3" pos="1345">
          <p15:clr>
            <a:srgbClr val="FBAE40"/>
          </p15:clr>
        </p15:guide>
        <p15:guide id="4" pos="7469">
          <p15:clr>
            <a:srgbClr val="FBAE40"/>
          </p15:clr>
        </p15:guide>
        <p15:guide id="5" orient="horz" pos="4156">
          <p15:clr>
            <a:srgbClr val="FBAE40"/>
          </p15:clr>
        </p15:guide>
        <p15:guide id="6" orient="horz" pos="1933">
          <p15:clr>
            <a:srgbClr val="FBAE40"/>
          </p15:clr>
        </p15:guide>
        <p15:guide id="7" orient="horz" pos="2614">
          <p15:clr>
            <a:srgbClr val="FBAE40"/>
          </p15:clr>
        </p15:guide>
        <p15:guide id="8" orient="horz" pos="3521">
          <p15:clr>
            <a:srgbClr val="FBAE40"/>
          </p15:clr>
        </p15:guide>
        <p15:guide id="9" orient="horz" pos="3748">
          <p15:clr>
            <a:srgbClr val="FBAE40"/>
          </p15:clr>
        </p15:guide>
        <p15:guide id="10" pos="3953">
          <p15:clr>
            <a:srgbClr val="FBAE40"/>
          </p15:clr>
        </p15:guide>
        <p15:guide id="11" pos="3727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Single colum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Ideally your title should fit on one line.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cxnSp>
        <p:nvCxnSpPr>
          <p:cNvPr id="166" name="Straight Connector 165"/>
          <p:cNvCxnSpPr/>
          <p:nvPr userDrawn="1"/>
        </p:nvCxnSpPr>
        <p:spPr>
          <a:xfrm>
            <a:off x="-3965" y="1709193"/>
            <a:ext cx="12196111" cy="0"/>
          </a:xfrm>
          <a:prstGeom prst="line">
            <a:avLst/>
          </a:prstGeom>
          <a:ln w="3175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" name="Date Placeholder 3"/>
          <p:cNvSpPr>
            <a:spLocks noGrp="1"/>
          </p:cNvSpPr>
          <p:nvPr>
            <p:ph type="dt" sz="half" idx="2"/>
          </p:nvPr>
        </p:nvSpPr>
        <p:spPr>
          <a:xfrm>
            <a:off x="959015" y="6480000"/>
            <a:ext cx="2495552" cy="378000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 sz="800">
                <a:solidFill>
                  <a:schemeClr val="accent1"/>
                </a:solidFill>
              </a:defRPr>
            </a:lvl1pPr>
          </a:lstStyle>
          <a:p>
            <a:r>
              <a:rPr lang="en-US">
                <a:solidFill>
                  <a:srgbClr val="00539B"/>
                </a:solidFill>
              </a:rPr>
              <a:t>March 2015</a:t>
            </a:r>
            <a:endParaRPr lang="en-GB" dirty="0">
              <a:solidFill>
                <a:srgbClr val="00539B"/>
              </a:solidFill>
            </a:endParaRPr>
          </a:p>
        </p:txBody>
      </p:sp>
      <p:sp>
        <p:nvSpPr>
          <p:cNvPr id="5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6480000"/>
            <a:ext cx="12192000" cy="378000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lang="en-GB"/>
            </a:lvl1pPr>
          </a:lstStyle>
          <a:p>
            <a:endParaRPr lang="en-GB"/>
          </a:p>
        </p:txBody>
      </p:sp>
      <p:sp>
        <p:nvSpPr>
          <p:cNvPr id="5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039587" y="6480000"/>
            <a:ext cx="480003" cy="378000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800">
                <a:solidFill>
                  <a:schemeClr val="accent1"/>
                </a:solidFill>
              </a:defRPr>
            </a:lvl1pPr>
          </a:lstStyle>
          <a:p>
            <a:fld id="{71F9F866-B438-9445-8D9F-1F8FF6608833}" type="slidenum">
              <a:rPr lang="en-GB" smtClean="0">
                <a:solidFill>
                  <a:srgbClr val="00539B"/>
                </a:solidFill>
              </a:rPr>
              <a:pPr/>
              <a:t>‹#›</a:t>
            </a:fld>
            <a:endParaRPr lang="en-GB" dirty="0">
              <a:solidFill>
                <a:srgbClr val="00539B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959091" y="1803405"/>
            <a:ext cx="10274300" cy="4321175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728221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888898"/>
            <a:ext cx="121951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792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9F9EF0-E7D8-47F7-922F-A35BCE873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9FA25C-BF72-4645-A688-A3A1B567D7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AB8852-1DD5-45F9-A259-B644C63C8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8EB7D-D623-46AE-8731-04533C402E0E}" type="datetimeFigureOut">
              <a:rPr lang="it-IT" smtClean="0"/>
              <a:t>07/06/2021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1DD9E7-5C2A-415B-9A6A-9A878E0E8D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56350"/>
            <a:ext cx="12192000" cy="365125"/>
          </a:xfrm>
        </p:spPr>
        <p:txBody>
          <a:bodyPr/>
          <a:lstStyle>
            <a:lvl1pPr>
              <a:defRPr lang="en-GB"/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9402F9-AD76-45FD-AA14-AF2ABDA4AA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C154D-116F-4E50-AA20-F8F2EF5B2768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166952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D6CF99-812B-4A9E-8CA6-17335E1FFF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355946-71AC-4D9A-90E1-6426EBA075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45105E-D6D3-494F-BFB0-9BA3C9881D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8EB7D-D623-46AE-8731-04533C402E0E}" type="datetimeFigureOut">
              <a:rPr lang="it-IT" smtClean="0"/>
              <a:t>07/06/2021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C32CDB-0A6D-4A71-A5EB-E6211AE8A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56350"/>
            <a:ext cx="12192000" cy="365125"/>
          </a:xfrm>
        </p:spPr>
        <p:txBody>
          <a:bodyPr/>
          <a:lstStyle>
            <a:lvl1pPr>
              <a:defRPr lang="en-GB"/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838071-8E3A-4D1F-AD4D-AC3DA9437D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C154D-116F-4E50-AA20-F8F2EF5B2768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959166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CAB917-471F-4684-9A25-DAE066F2CD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CD2A92-08D7-4ADB-B985-76343D4556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1812AB-6E42-4E20-9EA1-A83FC42BE7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AF407E-7E48-4BB0-9930-561ECFCDE0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8EB7D-D623-46AE-8731-04533C402E0E}" type="datetimeFigureOut">
              <a:rPr lang="it-IT" smtClean="0"/>
              <a:t>07/06/2021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88A900-5F04-4E35-9666-EDDF18F37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56350"/>
            <a:ext cx="12192000" cy="365125"/>
          </a:xfrm>
        </p:spPr>
        <p:txBody>
          <a:bodyPr/>
          <a:lstStyle>
            <a:lvl1pPr>
              <a:defRPr lang="en-GB"/>
            </a:lvl1pPr>
          </a:lstStyle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66C3E3-08B6-4858-BBF9-33B0D59597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C154D-116F-4E50-AA20-F8F2EF5B2768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329210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59017A-16D9-42FF-B8E5-B496E41412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924A34-C512-42C3-8DC6-A4B2D2AD1B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BB3E5D-29BE-454E-A65E-12344445A2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A6E551F-2AA9-452F-BF27-498A72B6D4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7D6405A-C838-432D-860B-A2B8E7A5F4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ACFBE5-4017-4759-9FCA-E85A005D91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8EB7D-D623-46AE-8731-04533C402E0E}" type="datetimeFigureOut">
              <a:rPr lang="it-IT" smtClean="0"/>
              <a:t>07/06/2021</a:t>
            </a:fld>
            <a:endParaRPr lang="it-IT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97CC1C2-6A0F-4AC2-8546-99D029BD49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56350"/>
            <a:ext cx="12192000" cy="365125"/>
          </a:xfrm>
        </p:spPr>
        <p:txBody>
          <a:bodyPr/>
          <a:lstStyle>
            <a:lvl1pPr>
              <a:defRPr lang="en-GB"/>
            </a:lvl1pPr>
          </a:lstStyle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87029FB-13ED-47AB-B2DB-57B642122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C154D-116F-4E50-AA20-F8F2EF5B2768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138891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B837CD-4EDA-4DDA-B651-2A4254F994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51177E0-C201-4E84-97B9-5FC016F4F9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8EB7D-D623-46AE-8731-04533C402E0E}" type="datetimeFigureOut">
              <a:rPr lang="it-IT" smtClean="0"/>
              <a:t>07/06/2021</a:t>
            </a:fld>
            <a:endParaRPr lang="it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4C6CA3-873D-4273-BEFD-D8883FF2FD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56350"/>
            <a:ext cx="12192000" cy="365125"/>
          </a:xfrm>
        </p:spPr>
        <p:txBody>
          <a:bodyPr/>
          <a:lstStyle>
            <a:lvl1pPr>
              <a:defRPr lang="en-GB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9A5C54-B481-4626-8E57-439DAAC3A2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C154D-116F-4E50-AA20-F8F2EF5B2768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673805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A945912-EBDC-459D-8F98-855342DCDB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8EB7D-D623-46AE-8731-04533C402E0E}" type="datetimeFigureOut">
              <a:rPr lang="it-IT" smtClean="0"/>
              <a:t>07/06/2021</a:t>
            </a:fld>
            <a:endParaRPr lang="it-I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CA8D4CD-739E-4224-AB40-57E7076685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56350"/>
            <a:ext cx="12192000" cy="365125"/>
          </a:xfrm>
        </p:spPr>
        <p:txBody>
          <a:bodyPr/>
          <a:lstStyle>
            <a:lvl1pPr>
              <a:defRPr lang="en-GB"/>
            </a:lvl1pPr>
          </a:lstStyle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FB0FB7-AE5A-4325-8E04-437221567C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C154D-116F-4E50-AA20-F8F2EF5B2768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09864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9007F4-6305-49E0-8CA6-44D1010F0D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548DFC-A5EE-4402-AFAD-B626D0A9A9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85B06C-9949-46D2-B5DA-28D47B0C70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735CEE-D745-4CB4-8581-64FAA8C1D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8EB7D-D623-46AE-8731-04533C402E0E}" type="datetimeFigureOut">
              <a:rPr lang="it-IT" smtClean="0"/>
              <a:t>07/06/2021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1B56FD-E6BC-4E6F-8A55-C51F4BBF4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56350"/>
            <a:ext cx="12192000" cy="365125"/>
          </a:xfrm>
        </p:spPr>
        <p:txBody>
          <a:bodyPr/>
          <a:lstStyle>
            <a:lvl1pPr>
              <a:defRPr lang="en-GB"/>
            </a:lvl1pPr>
          </a:lstStyle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84A13F-AEDA-43F6-AAF4-0D40810C23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C154D-116F-4E50-AA20-F8F2EF5B2768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771772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2599F5-FFAD-431A-8A6F-8551342961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B973CA0-C730-41C6-8246-87CEBAD3AA5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5F3C07-D189-408B-9558-A2DD3EF6E1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A382C7-D63D-4B29-86A3-52D48652CC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8EB7D-D623-46AE-8731-04533C402E0E}" type="datetimeFigureOut">
              <a:rPr lang="it-IT" smtClean="0"/>
              <a:t>07/06/2021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927ED7-D6F1-4A6F-A0F7-9231C329C6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56350"/>
            <a:ext cx="12192000" cy="365125"/>
          </a:xfrm>
        </p:spPr>
        <p:txBody>
          <a:bodyPr/>
          <a:lstStyle>
            <a:lvl1pPr>
              <a:defRPr lang="en-GB"/>
            </a:lvl1pPr>
          </a:lstStyle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1C08AF-83DA-4E40-BF38-5A8E626EA2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C154D-116F-4E50-AA20-F8F2EF5B2768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225426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456610F-725E-4CF8-B523-AC98770501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B3ED5F-A2A3-459B-BD08-9EDEC4CCA9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A772F8-0B5B-477A-93FF-3743857AF8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D8EB7D-D623-46AE-8731-04533C402E0E}" type="datetimeFigureOut">
              <a:rPr lang="it-IT" smtClean="0"/>
              <a:t>07/06/2021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995F77-E2E1-4259-BC3F-39B89E265C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 smtClean="0"/>
              <a:t>PUBLIC </a:t>
            </a:r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F93265-7108-4B78-87C3-C29FA45818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8C154D-116F-4E50-AA20-F8F2EF5B2768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20971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9" r:id="rId12"/>
    <p:sldLayoutId id="2147483675" r:id="rId13"/>
    <p:sldLayoutId id="2147483690" r:id="rId14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785" y="327483"/>
            <a:ext cx="4254546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792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1.jpe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7.png"/><Relationship Id="rId5" Type="http://schemas.openxmlformats.org/officeDocument/2006/relationships/image" Target="../media/image21.png"/><Relationship Id="rId10" Type="http://schemas.openxmlformats.org/officeDocument/2006/relationships/image" Target="../media/image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1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1.jpeg"/><Relationship Id="rId7" Type="http://schemas.openxmlformats.org/officeDocument/2006/relationships/hyperlink" Target="https://www.bmf.gv.at/en/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ebrd.com/home" TargetMode="External"/><Relationship Id="rId5" Type="http://schemas.openxmlformats.org/officeDocument/2006/relationships/image" Target="../media/image29.png"/><Relationship Id="rId10" Type="http://schemas.openxmlformats.org/officeDocument/2006/relationships/image" Target="../media/image7.png"/><Relationship Id="rId4" Type="http://schemas.openxmlformats.org/officeDocument/2006/relationships/hyperlink" Target="https://techselector.com/ts-en/supplier/" TargetMode="External"/><Relationship Id="rId9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3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11.jpeg"/><Relationship Id="rId9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s://ebrdgeff.com/projects/housing-developer-in-romania-embeds-energy-savings/" TargetMode="External"/><Relationship Id="rId3" Type="http://schemas.openxmlformats.org/officeDocument/2006/relationships/hyperlink" Target="https://ebrdgeff.com/romania/" TargetMode="External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ebrdgeff.com/projects/romanian-developer-uses-energy-efficiency-and-renewables/" TargetMode="External"/><Relationship Id="rId11" Type="http://schemas.openxmlformats.org/officeDocument/2006/relationships/image" Target="../media/image7.png"/><Relationship Id="rId5" Type="http://schemas.openxmlformats.org/officeDocument/2006/relationships/hyperlink" Target="http://ebrdgeff.com/romania/projects/" TargetMode="External"/><Relationship Id="rId10" Type="http://schemas.openxmlformats.org/officeDocument/2006/relationships/image" Target="../media/image6.png"/><Relationship Id="rId4" Type="http://schemas.openxmlformats.org/officeDocument/2006/relationships/hyperlink" Target="https://techselector.com/romania-ro/" TargetMode="External"/><Relationship Id="rId9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mailto:moldova@ebrdgeff.com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1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.png"/><Relationship Id="rId5" Type="http://schemas.openxmlformats.org/officeDocument/2006/relationships/image" Target="../media/image11.jpe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" name="Rectangle 12">
            <a:extLst>
              <a:ext uri="{FF2B5EF4-FFF2-40B4-BE49-F238E27FC236}">
                <a16:creationId xmlns:a16="http://schemas.microsoft.com/office/drawing/2014/main" id="{F0FAE728-C5A9-4B0F-B89E-F4BED82505A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2" name="Group 14">
            <a:extLst>
              <a:ext uri="{FF2B5EF4-FFF2-40B4-BE49-F238E27FC236}">
                <a16:creationId xmlns:a16="http://schemas.microsoft.com/office/drawing/2014/main" id="{F938B951-7EFC-40A2-B198-E73D39DFB3F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2E4506E-6A0E-49A0-BC31-8CADBFF3ECC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16">
              <a:extLst>
                <a:ext uri="{FF2B5EF4-FFF2-40B4-BE49-F238E27FC236}">
                  <a16:creationId xmlns:a16="http://schemas.microsoft.com/office/drawing/2014/main" id="{EEED4D51-65BF-4AEE-B596-7CB61A70B96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accent4">
                <a:lumMod val="75000"/>
                <a:alpha val="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Picture 4" descr="Diagram&#10;&#10;Description automatically generated with low confidence">
            <a:extLst>
              <a:ext uri="{FF2B5EF4-FFF2-40B4-BE49-F238E27FC236}">
                <a16:creationId xmlns:a16="http://schemas.microsoft.com/office/drawing/2014/main" id="{E5266BBA-419E-4569-BBBF-A58A9F2302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25" y="0"/>
            <a:ext cx="12195425" cy="5802039"/>
          </a:xfrm>
          <a:prstGeom prst="rect">
            <a:avLst/>
          </a:prstGeom>
          <a:effectLst>
            <a:outerShdw blurRad="508000" dist="101600" dir="5400000" algn="tl" rotWithShape="0">
              <a:prstClr val="black">
                <a:alpha val="10000"/>
              </a:prst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E2F2D64-21F9-4027-9EF9-386B03211C24}"/>
              </a:ext>
            </a:extLst>
          </p:cNvPr>
          <p:cNvSpPr txBox="1"/>
          <p:nvPr/>
        </p:nvSpPr>
        <p:spPr>
          <a:xfrm>
            <a:off x="1635160" y="1630648"/>
            <a:ext cx="93752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GEFF Romania programme presentation                                                                 </a:t>
            </a:r>
            <a:endParaRPr lang="en-GB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58EFF2D-6D7D-4EA5-8505-1964118ED1D9}"/>
              </a:ext>
            </a:extLst>
          </p:cNvPr>
          <p:cNvSpPr txBox="1"/>
          <p:nvPr/>
        </p:nvSpPr>
        <p:spPr>
          <a:xfrm>
            <a:off x="10074585" y="105449"/>
            <a:ext cx="1412601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Supported by: 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E6B9C46-4251-4123-B2D0-DE06C9A149EF}"/>
              </a:ext>
            </a:extLst>
          </p:cNvPr>
          <p:cNvSpPr txBox="1"/>
          <p:nvPr/>
        </p:nvSpPr>
        <p:spPr>
          <a:xfrm>
            <a:off x="938717" y="2195802"/>
            <a:ext cx="1097832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Covenant of Mayors Investment Forum: Energy efficiency finance market place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C88ADA6-92AD-4648-9F38-22B0BE0D9E2A}"/>
              </a:ext>
            </a:extLst>
          </p:cNvPr>
          <p:cNvSpPr txBox="1"/>
          <p:nvPr/>
        </p:nvSpPr>
        <p:spPr>
          <a:xfrm>
            <a:off x="4944709" y="2697934"/>
            <a:ext cx="229915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16</a:t>
            </a:r>
            <a:r>
              <a:rPr kumimoji="0" lang="en-US" sz="20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of June 2021</a:t>
            </a:r>
            <a:endParaRPr lang="en-GB" dirty="0"/>
          </a:p>
        </p:txBody>
      </p:sp>
      <p:sp>
        <p:nvSpPr>
          <p:cNvPr id="11" name="Rectangle 10"/>
          <p:cNvSpPr/>
          <p:nvPr/>
        </p:nvSpPr>
        <p:spPr>
          <a:xfrm>
            <a:off x="-2932" y="5783017"/>
            <a:ext cx="12194932" cy="1064473"/>
          </a:xfrm>
          <a:prstGeom prst="rect">
            <a:avLst/>
          </a:prstGeom>
          <a:solidFill>
            <a:srgbClr val="00A8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B4EBC03-3953-496D-B397-DB28EB4C00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27675" y="423736"/>
            <a:ext cx="971898" cy="491946"/>
          </a:xfrm>
          <a:prstGeom prst="rect">
            <a:avLst/>
          </a:prstGeom>
          <a:effectLst>
            <a:outerShdw blurRad="508000" dist="101600" dir="5400000" algn="tl" rotWithShape="0">
              <a:prstClr val="black">
                <a:alpha val="1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EBCA799-4D73-4619-9277-796A8E0158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36336" y="915682"/>
            <a:ext cx="2180702" cy="511657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B58EFF2D-6D7D-4EA5-8505-1964118ED1D9}"/>
              </a:ext>
            </a:extLst>
          </p:cNvPr>
          <p:cNvSpPr txBox="1"/>
          <p:nvPr/>
        </p:nvSpPr>
        <p:spPr>
          <a:xfrm>
            <a:off x="563915" y="92743"/>
            <a:ext cx="2982252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Developed &amp; implemented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by: 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1E31201-950B-43DA-85C7-4CD7C2986F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3743" y="528476"/>
            <a:ext cx="1481819" cy="846261"/>
          </a:xfrm>
          <a:prstGeom prst="rect">
            <a:avLst/>
          </a:prstGeom>
          <a:solidFill>
            <a:schemeClr val="bg1"/>
          </a:solidFill>
          <a:effectLst>
            <a:outerShdw blurRad="508000" dist="101600" dir="5400000" algn="tl" rotWithShape="0">
              <a:prstClr val="black">
                <a:alpha val="10000"/>
              </a:prstClr>
            </a:outerShdw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92DDBB1-A78D-4DF6-A319-C492CE6D9FB2}"/>
              </a:ext>
            </a:extLst>
          </p:cNvPr>
          <p:cNvSpPr txBox="1"/>
          <p:nvPr/>
        </p:nvSpPr>
        <p:spPr>
          <a:xfrm>
            <a:off x="267351" y="5112868"/>
            <a:ext cx="1192464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Yucel INAN </a:t>
            </a:r>
            <a:r>
              <a:rPr lang="en-GB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– Principal - EBRD</a:t>
            </a:r>
            <a:endParaRPr lang="en-GB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Anamaria STROIA-TILLEY </a:t>
            </a:r>
            <a:r>
              <a:rPr lang="en-GB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Sustainability Consultant - Tractebel Engineering</a:t>
            </a:r>
            <a:endParaRPr lang="en-GB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779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1">
            <a:extLst>
              <a:ext uri="{FF2B5EF4-FFF2-40B4-BE49-F238E27FC236}">
                <a16:creationId xmlns:a16="http://schemas.microsoft.com/office/drawing/2014/main" id="{2C57AEBE-6D7C-4886-8EC3-1495CE1DAAFA}"/>
              </a:ext>
            </a:extLst>
          </p:cNvPr>
          <p:cNvSpPr txBox="1">
            <a:spLocks/>
          </p:cNvSpPr>
          <p:nvPr/>
        </p:nvSpPr>
        <p:spPr>
          <a:xfrm>
            <a:off x="126678" y="718402"/>
            <a:ext cx="9501766" cy="10706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R="0" lvl="0" indent="0" fontAlgn="auto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Sanchez" charset="0"/>
                <a:cs typeface="Sanchez" charset="0"/>
              </a:defRPr>
            </a:lvl1pPr>
          </a:lstStyle>
          <a:p>
            <a:pPr lvl="0">
              <a:defRPr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GEFF Romania at a glance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E6906B5-E810-4B2E-A372-9E74FBEF06E2}"/>
              </a:ext>
            </a:extLst>
          </p:cNvPr>
          <p:cNvSpPr txBox="1"/>
          <p:nvPr/>
        </p:nvSpPr>
        <p:spPr>
          <a:xfrm>
            <a:off x="211015" y="1602794"/>
            <a:ext cx="10862269" cy="48968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0000"/>
              </a:lnSpc>
              <a:spcBef>
                <a:spcPts val="0"/>
              </a:spcBef>
            </a:pPr>
            <a:endParaRPr lang="en-US" b="0" dirty="0">
              <a:latin typeface="DIN Pro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1796A0"/>
                </a:solidFill>
                <a:latin typeface="DIN Pro"/>
              </a:rPr>
              <a:t>EUR 100 million </a:t>
            </a:r>
            <a:r>
              <a:rPr lang="en-GB" dirty="0">
                <a:solidFill>
                  <a:schemeClr val="tx1">
                    <a:lumMod val="75000"/>
                  </a:schemeClr>
                </a:solidFill>
                <a:latin typeface="DIN Pro"/>
              </a:rPr>
              <a:t>credit line facility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DIN Pro"/>
              </a:rPr>
              <a:t>,</a:t>
            </a:r>
            <a:r>
              <a:rPr lang="en-GB" dirty="0">
                <a:solidFill>
                  <a:schemeClr val="accent2">
                    <a:lumMod val="75000"/>
                  </a:schemeClr>
                </a:solidFill>
                <a:latin typeface="DIN Pro"/>
              </a:rPr>
              <a:t> </a:t>
            </a:r>
            <a:r>
              <a:rPr lang="en-GB" dirty="0">
                <a:solidFill>
                  <a:schemeClr val="tx1">
                    <a:lumMod val="75000"/>
                  </a:schemeClr>
                </a:solidFill>
                <a:latin typeface="DIN Pro"/>
              </a:rPr>
              <a:t>available to three Romanian financing partners for on-lending to </a:t>
            </a:r>
            <a:r>
              <a:rPr lang="en-GB" dirty="0">
                <a:solidFill>
                  <a:srgbClr val="1796A0"/>
                </a:solidFill>
                <a:latin typeface="DIN Pro"/>
              </a:rPr>
              <a:t>households, 85 million </a:t>
            </a:r>
            <a:r>
              <a:rPr lang="en-GB" dirty="0">
                <a:latin typeface="DIN Pro"/>
              </a:rPr>
              <a:t>already disbursed</a:t>
            </a:r>
            <a:r>
              <a:rPr lang="en-GB" dirty="0">
                <a:solidFill>
                  <a:srgbClr val="1796A0"/>
                </a:solidFill>
                <a:latin typeface="DIN Pro"/>
              </a:rPr>
              <a:t>;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DIN Pro"/>
              </a:rPr>
              <a:t>Primary energy and CO2 savings (stand 31.03.2021): </a:t>
            </a:r>
            <a:r>
              <a:rPr lang="en-US" dirty="0">
                <a:solidFill>
                  <a:srgbClr val="1796A0"/>
                </a:solidFill>
                <a:latin typeface="DIN Pro"/>
              </a:rPr>
              <a:t>37.28 GWh/y </a:t>
            </a:r>
            <a:r>
              <a:rPr lang="en-US" dirty="0">
                <a:latin typeface="DIN Pro"/>
              </a:rPr>
              <a:t>and </a:t>
            </a:r>
            <a:r>
              <a:rPr lang="en-US" dirty="0">
                <a:solidFill>
                  <a:srgbClr val="1796A0"/>
                </a:solidFill>
                <a:latin typeface="DIN Pro"/>
              </a:rPr>
              <a:t>8,471 t CO</a:t>
            </a:r>
            <a:r>
              <a:rPr lang="en-US" baseline="-25000" dirty="0">
                <a:solidFill>
                  <a:srgbClr val="1796A0"/>
                </a:solidFill>
                <a:latin typeface="DIN Pro"/>
              </a:rPr>
              <a:t>2</a:t>
            </a:r>
            <a:r>
              <a:rPr lang="en-US" dirty="0">
                <a:solidFill>
                  <a:srgbClr val="1796A0"/>
                </a:solidFill>
                <a:latin typeface="DIN Pro"/>
              </a:rPr>
              <a:t>/y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DIN Pro"/>
              </a:rPr>
              <a:t>Organization / participation in </a:t>
            </a:r>
            <a:r>
              <a:rPr lang="en-US" dirty="0">
                <a:solidFill>
                  <a:srgbClr val="1796A0"/>
                </a:solidFill>
                <a:latin typeface="DIN Pro"/>
              </a:rPr>
              <a:t>promotional events (conferences, fairs) </a:t>
            </a:r>
            <a:r>
              <a:rPr lang="en-US" dirty="0">
                <a:latin typeface="DIN Pro"/>
              </a:rPr>
              <a:t>and</a:t>
            </a:r>
            <a:r>
              <a:rPr lang="en-US" dirty="0">
                <a:solidFill>
                  <a:srgbClr val="1796A0"/>
                </a:solidFill>
                <a:latin typeface="DIN Pro"/>
              </a:rPr>
              <a:t> trainings for PFIs and relevant stakeholders</a:t>
            </a:r>
            <a:endParaRPr lang="en-GB" dirty="0">
              <a:solidFill>
                <a:srgbClr val="1796A0"/>
              </a:solidFill>
              <a:latin typeface="DIN Pro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>
                    <a:lumMod val="75000"/>
                  </a:schemeClr>
                </a:solidFill>
                <a:latin typeface="DIN Pro"/>
              </a:rPr>
              <a:t>Donor funded </a:t>
            </a:r>
            <a:r>
              <a:rPr lang="en-GB" dirty="0">
                <a:solidFill>
                  <a:srgbClr val="1796A0"/>
                </a:solidFill>
                <a:latin typeface="DIN Pro"/>
              </a:rPr>
              <a:t>blended concessional co-financing </a:t>
            </a:r>
            <a:r>
              <a:rPr lang="en-GB" dirty="0">
                <a:solidFill>
                  <a:schemeClr val="tx1">
                    <a:lumMod val="75000"/>
                  </a:schemeClr>
                </a:solidFill>
                <a:latin typeface="DIN Pro"/>
              </a:rPr>
              <a:t>from the </a:t>
            </a:r>
            <a:r>
              <a:rPr lang="en-GB" sz="1800" b="1" dirty="0" err="1">
                <a:solidFill>
                  <a:srgbClr val="000000"/>
                </a:solidFill>
              </a:rPr>
              <a:t>TaiwanICDF</a:t>
            </a:r>
            <a:r>
              <a:rPr lang="en-GB" b="1" dirty="0">
                <a:solidFill>
                  <a:schemeClr val="tx1">
                    <a:lumMod val="75000"/>
                  </a:schemeClr>
                </a:solidFill>
                <a:latin typeface="DIN Pro"/>
              </a:rPr>
              <a:t>;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DIN Pro"/>
              </a:rPr>
              <a:t>Free</a:t>
            </a:r>
            <a:r>
              <a:rPr lang="en-GB" dirty="0">
                <a:solidFill>
                  <a:srgbClr val="1796A0"/>
                </a:solidFill>
                <a:latin typeface="DIN Pro"/>
              </a:rPr>
              <a:t> technical assistance </a:t>
            </a:r>
            <a:r>
              <a:rPr lang="en-GB" dirty="0">
                <a:solidFill>
                  <a:schemeClr val="tx1">
                    <a:lumMod val="75000"/>
                  </a:schemeClr>
                </a:solidFill>
                <a:latin typeface="DIN Pro"/>
              </a:rPr>
              <a:t> co-funded by </a:t>
            </a:r>
            <a:r>
              <a:rPr lang="en-GB" b="1" dirty="0">
                <a:solidFill>
                  <a:schemeClr val="tx1">
                    <a:lumMod val="75000"/>
                  </a:schemeClr>
                </a:solidFill>
                <a:latin typeface="DIN Pro"/>
              </a:rPr>
              <a:t>GEF;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chemeClr val="tx1">
                    <a:lumMod val="75000"/>
                  </a:schemeClr>
                </a:solidFill>
                <a:latin typeface="DIN Pro"/>
              </a:rPr>
              <a:t>Green</a:t>
            </a:r>
            <a:r>
              <a:rPr lang="en-GB" dirty="0">
                <a:solidFill>
                  <a:schemeClr val="tx1">
                    <a:lumMod val="75000"/>
                  </a:schemeClr>
                </a:solidFill>
                <a:latin typeface="DIN Pro"/>
              </a:rPr>
              <a:t> economy investments in </a:t>
            </a:r>
            <a:r>
              <a:rPr lang="en-GB" dirty="0">
                <a:solidFill>
                  <a:srgbClr val="1796A0"/>
                </a:solidFill>
                <a:latin typeface="DIN Pro"/>
              </a:rPr>
              <a:t>energy efficiency, renewable energy, and water efficiency;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>
                    <a:lumMod val="75000"/>
                  </a:schemeClr>
                </a:solidFill>
                <a:latin typeface="DIN Pro"/>
              </a:rPr>
              <a:t>Digital tools to support operations: </a:t>
            </a:r>
            <a:r>
              <a:rPr lang="en-GB" b="1" dirty="0">
                <a:solidFill>
                  <a:srgbClr val="1796A0"/>
                </a:solidFill>
                <a:latin typeface="DIN Pro"/>
              </a:rPr>
              <a:t>GEFF website </a:t>
            </a:r>
            <a:r>
              <a:rPr lang="en-GB" dirty="0">
                <a:solidFill>
                  <a:schemeClr val="tx1">
                    <a:lumMod val="75000"/>
                  </a:schemeClr>
                </a:solidFill>
                <a:latin typeface="DIN Pro"/>
              </a:rPr>
              <a:t>and the </a:t>
            </a:r>
            <a:r>
              <a:rPr lang="en-GB" b="1" dirty="0">
                <a:solidFill>
                  <a:srgbClr val="1796A0"/>
                </a:solidFill>
                <a:latin typeface="DIN Pro"/>
              </a:rPr>
              <a:t>Green Technology Selector </a:t>
            </a:r>
            <a:r>
              <a:rPr lang="en-GB" dirty="0">
                <a:solidFill>
                  <a:schemeClr val="tx1">
                    <a:lumMod val="75000"/>
                  </a:schemeClr>
                </a:solidFill>
                <a:latin typeface="DIN Pro"/>
              </a:rPr>
              <a:t>allow for </a:t>
            </a:r>
            <a:r>
              <a:rPr lang="en-GB" dirty="0">
                <a:solidFill>
                  <a:srgbClr val="1796A0"/>
                </a:solidFill>
                <a:latin typeface="DIN Pro"/>
              </a:rPr>
              <a:t>fast-track</a:t>
            </a:r>
            <a:r>
              <a:rPr lang="en-GB" dirty="0">
                <a:solidFill>
                  <a:schemeClr val="tx1">
                    <a:lumMod val="75000"/>
                  </a:schemeClr>
                </a:solidFill>
                <a:latin typeface="DIN Pro"/>
              </a:rPr>
              <a:t> approval of loans for purchase and installation of eligible technologies.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GB" dirty="0">
              <a:solidFill>
                <a:srgbClr val="000000"/>
              </a:solidFill>
              <a:latin typeface="DIN Pro"/>
              <a:ea typeface="Times New Roman" panose="02020603050405020304" pitchFamily="18" charset="0"/>
            </a:endParaRPr>
          </a:p>
        </p:txBody>
      </p:sp>
      <p:pic>
        <p:nvPicPr>
          <p:cNvPr id="12" name="Picture 11" descr="\\ldn1dmv2\KimH$\Desktop\Untitled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015" y="128972"/>
            <a:ext cx="4310743" cy="55040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3C8DEAD-0D73-4ABE-A46A-2DE4D8B9C1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4217" y="92181"/>
            <a:ext cx="1243692" cy="7011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1F5A640-D73C-4692-A348-5A466A357D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93323" y="122717"/>
            <a:ext cx="2698677" cy="690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955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1">
            <a:extLst>
              <a:ext uri="{FF2B5EF4-FFF2-40B4-BE49-F238E27FC236}">
                <a16:creationId xmlns:a16="http://schemas.microsoft.com/office/drawing/2014/main" id="{2C57AEBE-6D7C-4886-8EC3-1495CE1DAAFA}"/>
              </a:ext>
            </a:extLst>
          </p:cNvPr>
          <p:cNvSpPr txBox="1">
            <a:spLocks/>
          </p:cNvSpPr>
          <p:nvPr/>
        </p:nvSpPr>
        <p:spPr>
          <a:xfrm>
            <a:off x="126678" y="718402"/>
            <a:ext cx="9501766" cy="10706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R="0" lvl="0" indent="0" fontAlgn="auto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Sanchez" charset="0"/>
                <a:cs typeface="Sanchez" charset="0"/>
              </a:defRPr>
            </a:lvl1pPr>
          </a:lstStyle>
          <a:p>
            <a:pPr lvl="0"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Facility Consultant team</a:t>
            </a:r>
          </a:p>
        </p:txBody>
      </p:sp>
      <p:pic>
        <p:nvPicPr>
          <p:cNvPr id="12" name="Picture 11" descr="\\ldn1dmv2\KimH$\Desktop\Untitled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015" y="128972"/>
            <a:ext cx="4310743" cy="55040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" name="Group 8"/>
          <p:cNvGrpSpPr/>
          <p:nvPr/>
        </p:nvGrpSpPr>
        <p:grpSpPr>
          <a:xfrm>
            <a:off x="5626473" y="2816151"/>
            <a:ext cx="5716196" cy="3388001"/>
            <a:chOff x="5194394" y="3257053"/>
            <a:chExt cx="5716196" cy="3388001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8768A19-21B6-436A-99F1-C4BCF25DE096}"/>
                </a:ext>
              </a:extLst>
            </p:cNvPr>
            <p:cNvSpPr txBox="1"/>
            <p:nvPr/>
          </p:nvSpPr>
          <p:spPr>
            <a:xfrm>
              <a:off x="7315449" y="3366747"/>
              <a:ext cx="1583288" cy="62897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vert="horz" lIns="91440" tIns="45720" rIns="91440" bIns="45720" rtlCol="0" anchor="t">
              <a:normAutofit fontScale="92500" lnSpcReduction="20000"/>
            </a:bodyPr>
            <a:lstStyle/>
            <a:p>
              <a:pPr algn="ctr">
                <a:lnSpc>
                  <a:spcPct val="90000"/>
                </a:lnSpc>
                <a:spcAft>
                  <a:spcPts val="600"/>
                </a:spcAft>
              </a:pPr>
              <a:r>
                <a:rPr lang="en-US" sz="1600" b="1" dirty="0">
                  <a:latin typeface="DIN Pro"/>
                </a:rPr>
                <a:t>Project Director </a:t>
              </a:r>
            </a:p>
            <a:p>
              <a:pPr algn="ctr">
                <a:lnSpc>
                  <a:spcPct val="90000"/>
                </a:lnSpc>
                <a:spcAft>
                  <a:spcPts val="600"/>
                </a:spcAft>
              </a:pPr>
              <a:r>
                <a:rPr lang="en-US" sz="1400" dirty="0">
                  <a:latin typeface="DIN Pro"/>
                </a:rPr>
                <a:t>Elena Novac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E5894DE-2953-4932-B454-BEA4B57BB85D}"/>
                </a:ext>
              </a:extLst>
            </p:cNvPr>
            <p:cNvSpPr txBox="1"/>
            <p:nvPr/>
          </p:nvSpPr>
          <p:spPr>
            <a:xfrm>
              <a:off x="5194394" y="5614003"/>
              <a:ext cx="1788966" cy="103105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1400" b="1" dirty="0">
                  <a:latin typeface="DIN Pro"/>
                </a:rPr>
                <a:t>Senior Energy Efficiency Expert</a:t>
              </a:r>
              <a:endParaRPr lang="de-DE" sz="1400" b="1" dirty="0">
                <a:latin typeface="DIN Pro"/>
              </a:endParaRPr>
            </a:p>
            <a:p>
              <a:pPr algn="ctr">
                <a:spcAft>
                  <a:spcPts val="600"/>
                </a:spcAft>
              </a:pPr>
              <a:r>
                <a:rPr lang="de-DE" sz="1400" b="1" dirty="0">
                  <a:latin typeface="DIN Pro"/>
                </a:rPr>
                <a:t> </a:t>
              </a:r>
              <a:r>
                <a:rPr lang="en-US" sz="1400" dirty="0">
                  <a:latin typeface="DIN Pro"/>
                </a:rPr>
                <a:t>Anamaria Stroia-Tilley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EA4CF37-298C-4C10-8B5D-BB9AAD54103B}"/>
                </a:ext>
              </a:extLst>
            </p:cNvPr>
            <p:cNvSpPr txBox="1"/>
            <p:nvPr/>
          </p:nvSpPr>
          <p:spPr>
            <a:xfrm>
              <a:off x="7150892" y="5605948"/>
              <a:ext cx="1679863" cy="73866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1400" b="1" dirty="0">
                  <a:latin typeface="DIN Pro"/>
                </a:rPr>
                <a:t>Lead Engineer</a:t>
              </a:r>
              <a:br>
                <a:rPr lang="en-US" sz="1400" b="1" dirty="0">
                  <a:latin typeface="DIN Pro"/>
                </a:rPr>
              </a:br>
              <a:r>
                <a:rPr lang="en-GB" sz="1400" b="1" dirty="0">
                  <a:latin typeface="DIN Pro"/>
                </a:rPr>
                <a:t> </a:t>
              </a:r>
              <a:r>
                <a:rPr lang="en-US" sz="1400" dirty="0">
                  <a:latin typeface="DIN Pro"/>
                </a:rPr>
                <a:t>Daniela </a:t>
              </a:r>
              <a:r>
                <a:rPr lang="en-US" sz="1400" dirty="0" err="1">
                  <a:latin typeface="DIN Pro"/>
                </a:rPr>
                <a:t>Leonte</a:t>
              </a:r>
              <a:r>
                <a:rPr lang="en-US" sz="1400" dirty="0">
                  <a:latin typeface="DIN Pro"/>
                </a:rPr>
                <a:t/>
              </a:r>
              <a:br>
                <a:rPr lang="en-US" sz="1400" dirty="0">
                  <a:latin typeface="DIN Pro"/>
                </a:rPr>
              </a:br>
              <a:endParaRPr lang="ro-RO" sz="1400" dirty="0">
                <a:latin typeface="DIN Pro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6B106AF-996D-4EC9-9AB9-AAC163C8D4B6}"/>
                </a:ext>
              </a:extLst>
            </p:cNvPr>
            <p:cNvSpPr txBox="1"/>
            <p:nvPr/>
          </p:nvSpPr>
          <p:spPr>
            <a:xfrm>
              <a:off x="5194394" y="3366747"/>
              <a:ext cx="1775508" cy="63094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1600" b="1" dirty="0">
                  <a:latin typeface="DIN Pro"/>
                </a:rPr>
                <a:t>Project Manager</a:t>
              </a:r>
              <a:endParaRPr lang="de-DE" sz="1600" b="1" dirty="0">
                <a:latin typeface="DIN Pro"/>
              </a:endParaRPr>
            </a:p>
            <a:p>
              <a:pPr algn="ctr">
                <a:spcAft>
                  <a:spcPts val="600"/>
                </a:spcAft>
              </a:pPr>
              <a:r>
                <a:rPr lang="en-GB" sz="1400" dirty="0">
                  <a:latin typeface="DIN Pro"/>
                </a:rPr>
                <a:t>Mark Velody</a:t>
              </a:r>
              <a:endParaRPr lang="ro-RO" sz="1400" dirty="0">
                <a:latin typeface="DIN Pro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72C7C6EC-95EB-439F-8D39-941DEEEEF1E8}"/>
                </a:ext>
              </a:extLst>
            </p:cNvPr>
            <p:cNvSpPr txBox="1"/>
            <p:nvPr/>
          </p:nvSpPr>
          <p:spPr>
            <a:xfrm>
              <a:off x="9109505" y="3257053"/>
              <a:ext cx="1801085" cy="73866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GB" sz="1400" b="1" dirty="0">
                  <a:latin typeface="DIN Pro"/>
                </a:rPr>
                <a:t>PFI Relationship Manager</a:t>
              </a:r>
              <a:r>
                <a:rPr lang="de-DE" sz="1400" b="1" dirty="0">
                  <a:latin typeface="DIN Pro"/>
                </a:rPr>
                <a:t/>
              </a:r>
              <a:br>
                <a:rPr lang="de-DE" sz="1400" b="1" dirty="0">
                  <a:latin typeface="DIN Pro"/>
                </a:rPr>
              </a:br>
              <a:r>
                <a:rPr lang="de-DE" sz="1400" dirty="0">
                  <a:latin typeface="DIN Pro"/>
                </a:rPr>
                <a:t>Cristina Iliescu</a:t>
              </a:r>
              <a:endParaRPr lang="en-US" sz="1600" dirty="0">
                <a:latin typeface="DIN Pro"/>
              </a:endParaRP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A6C5740E-48B4-4B91-A527-2093BAD6280B}"/>
              </a:ext>
            </a:extLst>
          </p:cNvPr>
          <p:cNvSpPr txBox="1"/>
          <p:nvPr/>
        </p:nvSpPr>
        <p:spPr>
          <a:xfrm>
            <a:off x="190920" y="4241716"/>
            <a:ext cx="434538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i="1" dirty="0">
                <a:latin typeface="DIN Pro"/>
              </a:rPr>
              <a:t>The team will be actively supporting</a:t>
            </a:r>
            <a:br>
              <a:rPr lang="en-GB" i="1" dirty="0">
                <a:latin typeface="DIN Pro"/>
              </a:rPr>
            </a:br>
            <a:r>
              <a:rPr lang="en-GB" i="1" dirty="0">
                <a:latin typeface="DIN Pro"/>
              </a:rPr>
              <a:t>sub-borrowers, partner financial institutions and the EBRD</a:t>
            </a:r>
          </a:p>
        </p:txBody>
      </p:sp>
      <p:sp>
        <p:nvSpPr>
          <p:cNvPr id="6" name="AutoShape 2" descr="data:image/png;base64,iVBORw0KGgoAAAANSUhEUgAAAJcAAAB0CAMAAAC/kVBnAAAAyVBMVEX///8AADMAqcwAo8gAjrgArc8AirUAk7wAhLEAiLQAtNTh4eQTEy4AADGtrbLk5OcAABklJT4AACKSkp4AACoAmsEAABG+vsPIyMwAAA23t73Q0NJUVGXV1dkAAAVgYGucvtSt2ecAear29vecxtoAACYAAB1qanOIiJXl7/TM7PR1z+Om3uvA5/Hn9/pPwtyK0eQ/s9J4x942Nkp9fYdGRlaYmJ4gIDERETpBQVcyMk5KqcphsM3Q5e59vtbB3uoyMj5ipMRHl7wknZMPAAAEsklEQVR4nM3Z7WKaSBQG4MHwpRY1VIw0kShEjNuGJtHYtW5Md+//ojaiwpxhcEYEPe9PEeZxfB0+JKTiBH9VPUKxfP9xaQE3TxpKV9RoYHQFP3G6nhsoXU8NlK5IQ+nalAuj6zmeLm10aQeTHzGrgW39ihrbYJuvnzhdrxpK12jPwuXalwub6wWnKykXLteopqWpoXFFmobSpdVQup5rKOdrBFlYXFNNQ+l6qaF0vbIsHK6nK5alXSFwvWdUOFwvtWwQuF45LASu0VWZrhtB+s0gu1O7nyTZGvFU0BX0BWMN2snheoK47mzeZl0tz93Gs5vJi2vhfDVd9/BgXudtsZMpwlhjb8G6Ovtt15SZV3vo+mIJBwvdlqTrM+FdIOGa8ibsSNfnITtzaZdiTyRc3OYf7VKU+OuRcyleS8LFq1gBl+LdSLsgIM9FXq7YOAVc3Tdpl9JrybgipwyXYvelXd2ljIuMWFgx10LaZf0KZFzk1SnBZS0pl9XlJDmQ9aUt5QpWUi7BYH+nLmt2f5fNspu4mlIuEhkSLmvJGevudwpLXfZXdoRNbnrHusiHI3b1+rzBvtqJRuT6dryLrB2x6+YCLlAxRC6wimFy0RVD5aIqhstFVg5OV+TsYEY1rgLr1zYfhhPnZNd43hxkswgLusjaOOAKF5yxmvMxx6XYHid7lozrYQpgqwMuJeQNlk6XUub1xMM/wBUdcolyhIsaMselPgDYh3oGlz0XuwzjHcA2FavaFQ4kXI4B7+dWRtWuMbhRy3fBik2rni8rBOtBrsvRmYrplbq69gAMl+9yjA/wzrVeoSucMZeXB1yOAd/qUBNYzGXBa//9S+Oe98g+asr9PW4CK/Ze5L6DdlnLySYzaqP1NrmfzL+RTPLWr9hVf8juwLq6b/fZTJYWx7U7b9+OLcrFeSYndBlMxXiuHufDCq4nFp3kJaXDPviScxk5H+ckF5lQp0/wVELapa6qcAW/qW+SvoqQdhk6v2Knucigk8K6syIuQ33n7XaiC1QsnHMOIHQZRlSBi8zDFOZyKiZ2qf9W4QpmdMUGmQNIzBdvFTvZRZpeOmHdP7IuXaViZit2uou0qG+SeRid76qrIJmKleACq1iHrZiUS/+vClfwh6rYmFnF5ObLZCtWhuuzYtQqdl3EpZrMibIUF6wYXMUkXaoK7yjLcYGKueBAsq46PFGW5AKrmE1XLMdlsi4dVqwkFzxRXovvt009E1Cxsly5FZN31emKleYi91TFvPRY8i7dpE6Ux7jSpymPnHcGM/p5S3JXxP0fme/SzXXq2u/melzXY7LdJbdJuFeA7dtbzjt4/7vnufR6+inT3biPzZrpdt7mosmZr7y7kLOF23vqa8TkMnnXh2d31TMxp+L9qs4w6/K59x9nTna+zOGlTZtkXBjKRTbfY5y6mQRBuUh2vlCU6zND36TjDy8N2oVxZW47LhXGlfOw6fwBLizlItCFplwEuHw05SLApeNYubZJXf7Fr7noJC5M5SKpC1W5SOLy65jKRVIXqnKRvQtZucjOha1cZOvykVxz0Yld2MpFYpef+x/fBTP0EZaLxC585SIbF55rLjrD4aUF/JT5U/wf1QXJRAXKkYUAAAAASUVORK5CYII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" name="AutoShape 4" descr="Registro Italiano Navale - Wikipedia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6D51CF9-576D-432A-8C5C-0D3DE827C4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43254" y="1192864"/>
            <a:ext cx="1709041" cy="170698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B112113-94A7-495D-9EDB-E233865721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46191" y="1208225"/>
            <a:ext cx="1428632" cy="167626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CEF2925-2F25-41A5-BB29-609BF346E2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86495" y="1208225"/>
            <a:ext cx="1528153" cy="160044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CCCA751-7DAB-4701-9542-C86A959B675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11074" y="3737363"/>
            <a:ext cx="1075353" cy="145049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0F26FF4-A57B-4BFD-A71F-2FB7F74B881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88996" y="3678635"/>
            <a:ext cx="1206306" cy="150922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5B4B2F45-0BB9-4F7A-8AAC-193513D9A39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70000" y="2870564"/>
            <a:ext cx="2590800" cy="64974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586495" y="3709345"/>
            <a:ext cx="1402634" cy="194043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  <a:latin typeface="DIN Pro"/>
              </a:rPr>
              <a:t>Team of </a:t>
            </a:r>
            <a:r>
              <a:rPr lang="en-GB" dirty="0" err="1">
                <a:solidFill>
                  <a:schemeClr val="tx1"/>
                </a:solidFill>
                <a:latin typeface="DIN Pro"/>
              </a:rPr>
              <a:t>Tractebel</a:t>
            </a:r>
            <a:r>
              <a:rPr lang="en-GB" dirty="0">
                <a:solidFill>
                  <a:schemeClr val="tx1"/>
                </a:solidFill>
                <a:latin typeface="DIN Pro"/>
              </a:rPr>
              <a:t> engineers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D3C8DEAD-0D73-4ABE-A46A-2DE4D8B9C1B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94217" y="92181"/>
            <a:ext cx="1243692" cy="70110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1F5A640-D73C-4692-A348-5A466A357D5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493323" y="122717"/>
            <a:ext cx="2698677" cy="690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481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1">
            <a:extLst>
              <a:ext uri="{FF2B5EF4-FFF2-40B4-BE49-F238E27FC236}">
                <a16:creationId xmlns:a16="http://schemas.microsoft.com/office/drawing/2014/main" id="{2C57AEBE-6D7C-4886-8EC3-1495CE1DAAFA}"/>
              </a:ext>
            </a:extLst>
          </p:cNvPr>
          <p:cNvSpPr txBox="1">
            <a:spLocks/>
          </p:cNvSpPr>
          <p:nvPr/>
        </p:nvSpPr>
        <p:spPr>
          <a:xfrm>
            <a:off x="126678" y="718402"/>
            <a:ext cx="9501766" cy="10706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R="0" lvl="0" indent="0" fontAlgn="auto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Sanchez" charset="0"/>
                <a:cs typeface="Sanchez" charset="0"/>
              </a:defRPr>
            </a:lvl1pPr>
          </a:lstStyle>
          <a:p>
            <a:pPr lvl="0">
              <a:defRPr/>
            </a:pPr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GEFF Romania eligibility criteria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 descr="\\ldn1dmv2\KimH$\Desktop\Untitled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015" y="128972"/>
            <a:ext cx="4310743" cy="55040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5099360" y="6024225"/>
            <a:ext cx="6807937" cy="2089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6482004A-DCFE-41AA-9D8D-28E520B4D3E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8871397"/>
              </p:ext>
            </p:extLst>
          </p:nvPr>
        </p:nvGraphicFramePr>
        <p:xfrm>
          <a:off x="729466" y="1488439"/>
          <a:ext cx="10512599" cy="5233036"/>
        </p:xfrm>
        <a:graphic>
          <a:graphicData uri="http://schemas.openxmlformats.org/drawingml/2006/table">
            <a:tbl>
              <a:tblPr>
                <a:tableStyleId>{793D81CF-94F2-401A-BA57-92F5A7B2D0C5}</a:tableStyleId>
              </a:tblPr>
              <a:tblGrid>
                <a:gridCol w="2088388">
                  <a:extLst>
                    <a:ext uri="{9D8B030D-6E8A-4147-A177-3AD203B41FA5}">
                      <a16:colId xmlns:a16="http://schemas.microsoft.com/office/drawing/2014/main" val="2765201119"/>
                    </a:ext>
                  </a:extLst>
                </a:gridCol>
                <a:gridCol w="8424211">
                  <a:extLst>
                    <a:ext uri="{9D8B030D-6E8A-4147-A177-3AD203B41FA5}">
                      <a16:colId xmlns:a16="http://schemas.microsoft.com/office/drawing/2014/main" val="1244411429"/>
                    </a:ext>
                  </a:extLst>
                </a:gridCol>
              </a:tblGrid>
              <a:tr h="1572422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2100"/>
                        </a:lnSpc>
                        <a:spcBef>
                          <a:spcPct val="0"/>
                        </a:spcBef>
                        <a:spcAft>
                          <a:spcPct val="40000"/>
                        </a:spcAft>
                        <a:buClr>
                          <a:schemeClr val="tx2"/>
                        </a:buClr>
                        <a:buSzPct val="10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DIN Pro"/>
                        </a:rPr>
                        <a:t>Eligible </a:t>
                      </a:r>
                      <a:br>
                        <a:rPr kumimoji="0" lang="en-GB" sz="1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DIN Pro"/>
                        </a:rPr>
                      </a:br>
                      <a:r>
                        <a:rPr kumimoji="0" lang="en-GB" sz="1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DIN Pro"/>
                        </a:rPr>
                        <a:t>sub-borrower</a:t>
                      </a:r>
                      <a:endParaRPr kumimoji="0" lang="en-GB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DIN Pro"/>
                        <a:cs typeface="Arial" charset="0"/>
                      </a:endParaRPr>
                    </a:p>
                  </a:txBody>
                  <a:tcPr marL="90000" marR="90000" marT="46793" marB="46793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ts val="2100"/>
                        </a:lnSpc>
                        <a:spcBef>
                          <a:spcPct val="0"/>
                        </a:spcBef>
                        <a:spcAft>
                          <a:spcPct val="40000"/>
                        </a:spcAft>
                        <a:buClr>
                          <a:schemeClr val="tx2"/>
                        </a:buClr>
                        <a:buSzPct val="100000"/>
                        <a:buFont typeface="Wingdings" pitchFamily="2" charset="2"/>
                        <a:buChar char="q"/>
                        <a:tabLst/>
                        <a:defRPr/>
                      </a:pPr>
                      <a:r>
                        <a:rPr kumimoji="0" lang="en-GB" sz="16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DIN Pro"/>
                        </a:rPr>
                        <a:t> </a:t>
                      </a:r>
                      <a:r>
                        <a:rPr kumimoji="0" lang="en-GB" sz="1600" b="1" u="none" strike="noStrike" cap="none" normalizeH="0" baseline="0" dirty="0">
                          <a:ln>
                            <a:noFill/>
                          </a:ln>
                          <a:solidFill>
                            <a:srgbClr val="1796A0"/>
                          </a:solidFill>
                          <a:effectLst/>
                          <a:latin typeface="DIN Pro"/>
                        </a:rPr>
                        <a:t>Individuals, housing associations, businesses </a:t>
                      </a:r>
                      <a:r>
                        <a:rPr kumimoji="0" lang="en-GB" sz="16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DIN Pro"/>
                        </a:rPr>
                        <a:t>(SMEs, corporates), </a:t>
                      </a:r>
                      <a:r>
                        <a:rPr kumimoji="0" lang="en-GB" sz="1600" b="1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1796A0"/>
                          </a:solidFill>
                          <a:effectLst/>
                          <a:latin typeface="DIN Pro"/>
                          <a:ea typeface="+mn-ea"/>
                          <a:cs typeface="+mn-cs"/>
                        </a:rPr>
                        <a:t>service providers, technology vendors, technology producers that provide eligible goods or services to households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ts val="2100"/>
                        </a:lnSpc>
                        <a:spcBef>
                          <a:spcPct val="0"/>
                        </a:spcBef>
                        <a:spcAft>
                          <a:spcPct val="40000"/>
                        </a:spcAft>
                        <a:buClr>
                          <a:schemeClr val="tx2"/>
                        </a:buClr>
                        <a:buSzPct val="100000"/>
                        <a:buFont typeface="Wingdings" pitchFamily="2" charset="2"/>
                        <a:buChar char="q"/>
                        <a:tabLst/>
                        <a:defRPr/>
                      </a:pPr>
                      <a:r>
                        <a:rPr kumimoji="0" lang="en-GB" sz="16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DIN Pro"/>
                        </a:rPr>
                        <a:t> EBRD exclusion list applies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ts val="2100"/>
                        </a:lnSpc>
                        <a:spcBef>
                          <a:spcPct val="0"/>
                        </a:spcBef>
                        <a:spcAft>
                          <a:spcPct val="40000"/>
                        </a:spcAft>
                        <a:buClr>
                          <a:schemeClr val="tx2"/>
                        </a:buClr>
                        <a:buSzPct val="100000"/>
                        <a:buFont typeface="Wingdings" pitchFamily="2" charset="2"/>
                        <a:buChar char="q"/>
                        <a:tabLst/>
                      </a:pPr>
                      <a:r>
                        <a:rPr kumimoji="0" lang="en-GB" sz="16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DIN Pro"/>
                        </a:rPr>
                        <a:t> Private ownership, not majority-owned or controlled by the government</a:t>
                      </a:r>
                      <a:endParaRPr kumimoji="0" lang="en-GB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DIN Pro"/>
                        <a:cs typeface="Arial" charset="0"/>
                      </a:endParaRPr>
                    </a:p>
                  </a:txBody>
                  <a:tcPr marL="90000" marR="90000" marT="46793" marB="46793" horzOverflow="overflow"/>
                </a:tc>
                <a:extLst>
                  <a:ext uri="{0D108BD9-81ED-4DB2-BD59-A6C34878D82A}">
                    <a16:rowId xmlns:a16="http://schemas.microsoft.com/office/drawing/2014/main" val="664414823"/>
                  </a:ext>
                </a:extLst>
              </a:tr>
              <a:tr h="162448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2100"/>
                        </a:lnSpc>
                        <a:spcBef>
                          <a:spcPct val="0"/>
                        </a:spcBef>
                        <a:spcAft>
                          <a:spcPct val="40000"/>
                        </a:spcAft>
                        <a:buClr>
                          <a:schemeClr val="tx2"/>
                        </a:buClr>
                        <a:buSzPct val="100000"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8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DIN Pro"/>
                          <a:ea typeface="+mn-ea"/>
                          <a:cs typeface="+mn-cs"/>
                        </a:rPr>
                        <a:t>Eligible  </a:t>
                      </a:r>
                      <a:br>
                        <a:rPr kumimoji="0" lang="en-GB" sz="18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DIN Pro"/>
                          <a:ea typeface="+mn-ea"/>
                          <a:cs typeface="+mn-cs"/>
                        </a:rPr>
                      </a:br>
                      <a:r>
                        <a:rPr kumimoji="0" lang="en-GB" sz="18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DIN Pro"/>
                          <a:ea typeface="+mn-ea"/>
                          <a:cs typeface="+mn-cs"/>
                        </a:rPr>
                        <a:t>sub-project</a:t>
                      </a:r>
                    </a:p>
                  </a:txBody>
                  <a:tcPr marL="90000" marR="90000" marT="46793" marB="46793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ts val="2100"/>
                        </a:lnSpc>
                        <a:spcBef>
                          <a:spcPct val="0"/>
                        </a:spcBef>
                        <a:spcAft>
                          <a:spcPct val="40000"/>
                        </a:spcAft>
                        <a:buClr>
                          <a:schemeClr val="tx2"/>
                        </a:buClr>
                        <a:buSzPct val="100000"/>
                        <a:buFont typeface="Wingdings" pitchFamily="2" charset="2"/>
                        <a:buChar char="q"/>
                        <a:tabLst/>
                      </a:pPr>
                      <a:r>
                        <a:rPr kumimoji="0" lang="en-GB" sz="16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DIN Pro"/>
                        </a:rPr>
                        <a:t>  A large scope of </a:t>
                      </a:r>
                      <a:r>
                        <a:rPr kumimoji="0" lang="en-GB" sz="1600" b="1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1796A0"/>
                          </a:solidFill>
                          <a:effectLst/>
                          <a:latin typeface="DIN Pro"/>
                          <a:ea typeface="+mn-ea"/>
                          <a:cs typeface="+mn-cs"/>
                        </a:rPr>
                        <a:t>green economy investment</a:t>
                      </a:r>
                      <a:r>
                        <a:rPr kumimoji="0" lang="en-GB" sz="16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DIN Pro"/>
                        </a:rPr>
                        <a:t>: not only energy efficiency and renewable energy but also climate resilience measures </a:t>
                      </a:r>
                      <a:r>
                        <a:rPr kumimoji="0" lang="en-GB" sz="16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DIN Pro"/>
                          <a:ea typeface="+mn-ea"/>
                          <a:cs typeface="+mn-cs"/>
                        </a:rPr>
                        <a:t>such as </a:t>
                      </a:r>
                      <a:r>
                        <a:rPr kumimoji="0" lang="en-GB" sz="16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DIN Pro"/>
                        </a:rPr>
                        <a:t>water efficiency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ts val="2100"/>
                        </a:lnSpc>
                        <a:spcBef>
                          <a:spcPct val="0"/>
                        </a:spcBef>
                        <a:spcAft>
                          <a:spcPct val="40000"/>
                        </a:spcAft>
                        <a:buClr>
                          <a:schemeClr val="tx2"/>
                        </a:buClr>
                        <a:buSzPct val="100000"/>
                        <a:buFont typeface="Wingdings" pitchFamily="2" charset="2"/>
                        <a:buChar char="q"/>
                        <a:tabLst/>
                      </a:pPr>
                      <a:r>
                        <a:rPr kumimoji="0" lang="en-GB" sz="16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DIN Pro"/>
                        </a:rPr>
                        <a:t>  Purchase of equipment listed on the </a:t>
                      </a:r>
                      <a:r>
                        <a:rPr kumimoji="0" lang="en-GB" sz="1600" b="1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1796A0"/>
                          </a:solidFill>
                          <a:effectLst/>
                          <a:latin typeface="DIN Pro"/>
                          <a:ea typeface="+mn-ea"/>
                          <a:cs typeface="+mn-cs"/>
                        </a:rPr>
                        <a:t>Green Technology Selector </a:t>
                      </a:r>
                      <a:r>
                        <a:rPr kumimoji="0" lang="en-GB" sz="16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DIN Pro"/>
                        </a:rPr>
                        <a:t>or eligible equipment as assessed by Facility Consultant (TC)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ts val="2100"/>
                        </a:lnSpc>
                        <a:spcBef>
                          <a:spcPct val="0"/>
                        </a:spcBef>
                        <a:spcAft>
                          <a:spcPct val="40000"/>
                        </a:spcAft>
                        <a:buClr>
                          <a:schemeClr val="tx2"/>
                        </a:buClr>
                        <a:buSzPct val="100000"/>
                        <a:buFont typeface="Wingdings" pitchFamily="2" charset="2"/>
                        <a:buChar char="q"/>
                        <a:tabLst/>
                        <a:defRPr/>
                      </a:pPr>
                      <a:r>
                        <a:rPr kumimoji="0" lang="en-GB" sz="16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DIN Pro"/>
                        </a:rPr>
                        <a:t>  In compliance with </a:t>
                      </a:r>
                      <a:r>
                        <a:rPr kumimoji="0" lang="en-GB" sz="1600" b="1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1796A0"/>
                          </a:solidFill>
                          <a:effectLst/>
                          <a:latin typeface="DIN Pro"/>
                          <a:ea typeface="+mn-ea"/>
                          <a:cs typeface="+mn-cs"/>
                        </a:rPr>
                        <a:t>Romania’s national legislation</a:t>
                      </a:r>
                    </a:p>
                  </a:txBody>
                  <a:tcPr marL="90000" marR="90000" marT="46793" marB="46793" horzOverflow="overflow"/>
                </a:tc>
                <a:extLst>
                  <a:ext uri="{0D108BD9-81ED-4DB2-BD59-A6C34878D82A}">
                    <a16:rowId xmlns:a16="http://schemas.microsoft.com/office/drawing/2014/main" val="4101558742"/>
                  </a:ext>
                </a:extLst>
              </a:tr>
              <a:tr h="192549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2100"/>
                        </a:lnSpc>
                        <a:spcBef>
                          <a:spcPct val="0"/>
                        </a:spcBef>
                        <a:spcAft>
                          <a:spcPct val="40000"/>
                        </a:spcAft>
                        <a:buClr>
                          <a:schemeClr val="tx2"/>
                        </a:buClr>
                        <a:buSzPct val="10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GB" sz="18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DIN Pro"/>
                          <a:ea typeface="+mn-ea"/>
                          <a:cs typeface="+mn-cs"/>
                        </a:rPr>
                        <a:t>Eligible </a:t>
                      </a:r>
                      <a:br>
                        <a:rPr kumimoji="0" lang="en-GB" sz="18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DIN Pro"/>
                          <a:ea typeface="+mn-ea"/>
                          <a:cs typeface="+mn-cs"/>
                        </a:rPr>
                      </a:br>
                      <a:r>
                        <a:rPr kumimoji="0" lang="en-GB" sz="18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DIN Pro"/>
                          <a:ea typeface="+mn-ea"/>
                          <a:cs typeface="+mn-cs"/>
                        </a:rPr>
                        <a:t>loan or lease</a:t>
                      </a:r>
                    </a:p>
                  </a:txBody>
                  <a:tcPr marL="90000" marR="90000" marT="46793" marB="46793" anchor="ctr" horzOverflow="overflow"/>
                </a:tc>
                <a:tc>
                  <a:txBody>
                    <a:bodyPr/>
                    <a:lstStyle/>
                    <a:p>
                      <a:pPr marL="268288" marR="0" lvl="0" indent="-268288" algn="l" defTabSz="914400" rtl="0" eaLnBrk="0" fontAlgn="base" latinLnBrk="0" hangingPunct="0">
                        <a:lnSpc>
                          <a:spcPts val="2100"/>
                        </a:lnSpc>
                        <a:spcBef>
                          <a:spcPct val="0"/>
                        </a:spcBef>
                        <a:spcAft>
                          <a:spcPct val="40000"/>
                        </a:spcAft>
                        <a:buClr>
                          <a:schemeClr val="tx2"/>
                        </a:buClr>
                        <a:buSzPct val="100000"/>
                        <a:buFont typeface="Wingdings" pitchFamily="2" charset="2"/>
                        <a:buChar char="q"/>
                        <a:tabLst/>
                      </a:pPr>
                      <a:r>
                        <a:rPr kumimoji="0" lang="en-GB" sz="16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DIN Pro"/>
                        </a:rPr>
                        <a:t>Investment </a:t>
                      </a:r>
                      <a:r>
                        <a:rPr kumimoji="0" lang="en-GB" sz="1600" b="1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1796A0"/>
                          </a:solidFill>
                          <a:effectLst/>
                          <a:latin typeface="DIN Pro"/>
                          <a:ea typeface="+mn-ea"/>
                          <a:cs typeface="+mn-cs"/>
                        </a:rPr>
                        <a:t>loans</a:t>
                      </a:r>
                      <a:r>
                        <a:rPr kumimoji="0" lang="en-GB" sz="16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DIN Pro"/>
                        </a:rPr>
                        <a:t> or finance </a:t>
                      </a:r>
                      <a:r>
                        <a:rPr kumimoji="0" lang="en-GB" sz="1600" b="1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1796A0"/>
                          </a:solidFill>
                          <a:effectLst/>
                          <a:latin typeface="DIN Pro"/>
                          <a:ea typeface="+mn-ea"/>
                          <a:cs typeface="+mn-cs"/>
                        </a:rPr>
                        <a:t>leases</a:t>
                      </a:r>
                    </a:p>
                    <a:p>
                      <a:pPr marL="268288" marR="0" lvl="0" indent="-268288" algn="l" defTabSz="914400" rtl="0" eaLnBrk="0" fontAlgn="base" latinLnBrk="0" hangingPunct="0">
                        <a:lnSpc>
                          <a:spcPts val="2100"/>
                        </a:lnSpc>
                        <a:spcBef>
                          <a:spcPct val="0"/>
                        </a:spcBef>
                        <a:spcAft>
                          <a:spcPct val="40000"/>
                        </a:spcAft>
                        <a:buClr>
                          <a:schemeClr val="tx2"/>
                        </a:buClr>
                        <a:buSzPct val="100000"/>
                        <a:buFont typeface="Wingdings" pitchFamily="2" charset="2"/>
                        <a:buChar char="q"/>
                        <a:tabLst/>
                      </a:pPr>
                      <a:r>
                        <a:rPr kumimoji="0" lang="en-GB" sz="16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DIN Pro"/>
                        </a:rPr>
                        <a:t>Maximum loan / lease amount  ≤ </a:t>
                      </a:r>
                      <a:r>
                        <a:rPr kumimoji="0" lang="en-GB" sz="1600" b="1" u="none" strike="noStrike" cap="none" normalizeH="0" baseline="0" dirty="0">
                          <a:ln>
                            <a:noFill/>
                          </a:ln>
                          <a:solidFill>
                            <a:srgbClr val="1796A0"/>
                          </a:solidFill>
                          <a:effectLst/>
                          <a:latin typeface="DIN Pro"/>
                        </a:rPr>
                        <a:t>EUR 100000 </a:t>
                      </a:r>
                      <a:r>
                        <a:rPr kumimoji="0" lang="en-GB" sz="16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DIN Pro"/>
                        </a:rPr>
                        <a:t>to individuals or group of individuals and ≤ </a:t>
                      </a:r>
                      <a:r>
                        <a:rPr kumimoji="0" lang="en-GB" sz="1600" b="1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1796A0"/>
                          </a:solidFill>
                          <a:effectLst/>
                          <a:latin typeface="DIN Pro"/>
                          <a:ea typeface="+mn-ea"/>
                          <a:cs typeface="+mn-cs"/>
                        </a:rPr>
                        <a:t>EUR  5 million to housing associations, service providers, vendors</a:t>
                      </a:r>
                      <a:r>
                        <a:rPr kumimoji="0" lang="en-GB" sz="16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DIN Pro"/>
                        </a:rPr>
                        <a:t>. </a:t>
                      </a:r>
                    </a:p>
                    <a:p>
                      <a:pPr marL="268288" marR="0" lvl="0" indent="-268288" algn="l" defTabSz="914400" rtl="0" eaLnBrk="0" fontAlgn="base" latinLnBrk="0" hangingPunct="0">
                        <a:lnSpc>
                          <a:spcPts val="2100"/>
                        </a:lnSpc>
                        <a:spcBef>
                          <a:spcPct val="0"/>
                        </a:spcBef>
                        <a:spcAft>
                          <a:spcPct val="40000"/>
                        </a:spcAft>
                        <a:buClr>
                          <a:schemeClr val="tx2"/>
                        </a:buClr>
                        <a:buSzPct val="100000"/>
                        <a:buFont typeface="Wingdings" pitchFamily="2" charset="2"/>
                        <a:buChar char="q"/>
                        <a:tabLst/>
                      </a:pPr>
                      <a:r>
                        <a:rPr kumimoji="0" lang="en-GB" sz="16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DIN Pro"/>
                        </a:rPr>
                        <a:t>Multiple loans / leases to one client are possible</a:t>
                      </a:r>
                    </a:p>
                    <a:p>
                      <a:pPr marL="268288" marR="0" lvl="0" indent="-268288" algn="l" defTabSz="914400" rtl="0" eaLnBrk="0" fontAlgn="base" latinLnBrk="0" hangingPunct="0">
                        <a:lnSpc>
                          <a:spcPts val="2100"/>
                        </a:lnSpc>
                        <a:spcBef>
                          <a:spcPct val="0"/>
                        </a:spcBef>
                        <a:spcAft>
                          <a:spcPct val="40000"/>
                        </a:spcAft>
                        <a:buClr>
                          <a:schemeClr val="tx2"/>
                        </a:buClr>
                        <a:buSzPct val="100000"/>
                        <a:buFont typeface="Wingdings" pitchFamily="2" charset="2"/>
                        <a:buChar char="q"/>
                        <a:tabLst/>
                        <a:defRPr/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DIN Pro"/>
                        </a:rPr>
                        <a:t>Loans may be used </a:t>
                      </a:r>
                      <a:r>
                        <a:rPr kumimoji="0" lang="en-US" sz="1600" b="1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1796A0"/>
                          </a:solidFill>
                          <a:effectLst/>
                          <a:latin typeface="DIN Pro"/>
                          <a:ea typeface="+mn-ea"/>
                          <a:cs typeface="+mn-cs"/>
                        </a:rPr>
                        <a:t>to fund 50% of the Investment Cost </a:t>
                      </a:r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DIN Pro"/>
                        </a:rPr>
                        <a:t>of an Eligible Sub-project for vendors and service providers and </a:t>
                      </a:r>
                      <a:r>
                        <a:rPr lang="en-US" sz="1600" b="1" dirty="0">
                          <a:solidFill>
                            <a:srgbClr val="1796A0"/>
                          </a:solidFill>
                          <a:latin typeface="DIN Pro"/>
                        </a:rPr>
                        <a:t>20%</a:t>
                      </a:r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DIN Pro"/>
                        </a:rPr>
                        <a:t> for individuals</a:t>
                      </a:r>
                      <a:endParaRPr lang="en-GB" sz="1600" b="0" dirty="0">
                        <a:solidFill>
                          <a:schemeClr val="tx1"/>
                        </a:solidFill>
                        <a:latin typeface="DIN Pro"/>
                      </a:endParaRPr>
                    </a:p>
                  </a:txBody>
                  <a:tcPr marL="90000" marR="90000" marT="46793" marB="46793" horzOverflow="overflow"/>
                </a:tc>
                <a:extLst>
                  <a:ext uri="{0D108BD9-81ED-4DB2-BD59-A6C34878D82A}">
                    <a16:rowId xmlns:a16="http://schemas.microsoft.com/office/drawing/2014/main" val="430838570"/>
                  </a:ext>
                </a:extLst>
              </a:tr>
            </a:tbl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D3C8DEAD-0D73-4ABE-A46A-2DE4D8B9C1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4217" y="92181"/>
            <a:ext cx="1243692" cy="70110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1F5A640-D73C-4692-A348-5A466A357D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93323" y="122717"/>
            <a:ext cx="2698677" cy="690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963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1">
            <a:extLst>
              <a:ext uri="{FF2B5EF4-FFF2-40B4-BE49-F238E27FC236}">
                <a16:creationId xmlns:a16="http://schemas.microsoft.com/office/drawing/2014/main" id="{2C57AEBE-6D7C-4886-8EC3-1495CE1DAAFA}"/>
              </a:ext>
            </a:extLst>
          </p:cNvPr>
          <p:cNvSpPr txBox="1">
            <a:spLocks/>
          </p:cNvSpPr>
          <p:nvPr/>
        </p:nvSpPr>
        <p:spPr>
          <a:xfrm>
            <a:off x="126678" y="718402"/>
            <a:ext cx="10223124" cy="10706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R="0" lvl="0" indent="0" fontAlgn="auto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Sanchez" charset="0"/>
                <a:cs typeface="Sanchez" charset="0"/>
              </a:defRPr>
            </a:lvl1pPr>
          </a:lstStyle>
          <a:p>
            <a:pPr lvl="0">
              <a:defRPr/>
            </a:pPr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Eligible solutions – Residential and Retail sectors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 descr="\\ldn1dmv2\KimH$\Desktop\Untitled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015" y="128972"/>
            <a:ext cx="4310743" cy="55040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5099360" y="6024225"/>
            <a:ext cx="6807937" cy="2089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5" name="Picture 2" descr="Солнечные батареи для отопления частного дома и дачи">
            <a:extLst>
              <a:ext uri="{FF2B5EF4-FFF2-40B4-BE49-F238E27FC236}">
                <a16:creationId xmlns:a16="http://schemas.microsoft.com/office/drawing/2014/main" id="{36A34F2A-73F2-41FB-BE92-E2CDB7ED7E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39453" y="5138867"/>
            <a:ext cx="2217757" cy="1217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Строительство каменного дома. Из чего построить?">
            <a:extLst>
              <a:ext uri="{FF2B5EF4-FFF2-40B4-BE49-F238E27FC236}">
                <a16:creationId xmlns:a16="http://schemas.microsoft.com/office/drawing/2014/main" id="{E9485613-57A0-4D45-A9FD-A64BED538C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53627" y="2336854"/>
            <a:ext cx="2217702" cy="1196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Схема устройства вентиляции в многоэтажном многоквартирном доме">
            <a:extLst>
              <a:ext uri="{FF2B5EF4-FFF2-40B4-BE49-F238E27FC236}">
                <a16:creationId xmlns:a16="http://schemas.microsoft.com/office/drawing/2014/main" id="{BDFEE7B3-B205-4E76-8CF1-EF8BFA9149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63201" y="3345643"/>
            <a:ext cx="2314525" cy="2136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8" name="Table 3">
            <a:extLst>
              <a:ext uri="{FF2B5EF4-FFF2-40B4-BE49-F238E27FC236}">
                <a16:creationId xmlns:a16="http://schemas.microsoft.com/office/drawing/2014/main" id="{D2DF90BF-A815-4DA4-80B8-CA4A9F84D7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5871618"/>
              </p:ext>
            </p:extLst>
          </p:nvPr>
        </p:nvGraphicFramePr>
        <p:xfrm>
          <a:off x="1239453" y="1649868"/>
          <a:ext cx="4471536" cy="619607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1888758">
                  <a:extLst>
                    <a:ext uri="{9D8B030D-6E8A-4147-A177-3AD203B41FA5}">
                      <a16:colId xmlns:a16="http://schemas.microsoft.com/office/drawing/2014/main" val="1118815541"/>
                    </a:ext>
                  </a:extLst>
                </a:gridCol>
                <a:gridCol w="2582778">
                  <a:extLst>
                    <a:ext uri="{9D8B030D-6E8A-4147-A177-3AD203B41FA5}">
                      <a16:colId xmlns:a16="http://schemas.microsoft.com/office/drawing/2014/main" val="1423544438"/>
                    </a:ext>
                  </a:extLst>
                </a:gridCol>
              </a:tblGrid>
              <a:tr h="619607">
                <a:tc>
                  <a:txBody>
                    <a:bodyPr/>
                    <a:lstStyle/>
                    <a:p>
                      <a:r>
                        <a:rPr lang="en-GB" sz="1400" kern="1200">
                          <a:solidFill>
                            <a:schemeClr val="tx1">
                              <a:lumMod val="75000"/>
                            </a:schemeClr>
                          </a:solidFill>
                          <a:latin typeface="DIN Pro"/>
                          <a:ea typeface="+mn-ea"/>
                        </a:rPr>
                        <a:t>Construction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400" b="0" kern="1200" dirty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DIN Pro"/>
                        </a:rPr>
                        <a:t>Energy efficient residential buildings construction</a:t>
                      </a:r>
                      <a:endParaRPr lang="en-GB" sz="1400" b="0" kern="1200" dirty="0">
                        <a:solidFill>
                          <a:schemeClr val="tx1">
                            <a:lumMod val="75000"/>
                          </a:schemeClr>
                        </a:solidFill>
                        <a:latin typeface="DIN Pro"/>
                        <a:ea typeface="+mn-ea"/>
                        <a:cs typeface="Bodoni MT" panose="02070603080606020203" pitchFamily="18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4033635"/>
                  </a:ext>
                </a:extLst>
              </a:tr>
            </a:tbl>
          </a:graphicData>
        </a:graphic>
      </p:graphicFrame>
      <p:graphicFrame>
        <p:nvGraphicFramePr>
          <p:cNvPr id="19" name="Table 3">
            <a:extLst>
              <a:ext uri="{FF2B5EF4-FFF2-40B4-BE49-F238E27FC236}">
                <a16:creationId xmlns:a16="http://schemas.microsoft.com/office/drawing/2014/main" id="{6DB2BD14-6E83-4678-A824-9B7441B1158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8930555"/>
              </p:ext>
            </p:extLst>
          </p:nvPr>
        </p:nvGraphicFramePr>
        <p:xfrm>
          <a:off x="1253627" y="3681293"/>
          <a:ext cx="4457362" cy="137160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1890626">
                  <a:extLst>
                    <a:ext uri="{9D8B030D-6E8A-4147-A177-3AD203B41FA5}">
                      <a16:colId xmlns:a16="http://schemas.microsoft.com/office/drawing/2014/main" val="1118815541"/>
                    </a:ext>
                  </a:extLst>
                </a:gridCol>
                <a:gridCol w="2566736">
                  <a:extLst>
                    <a:ext uri="{9D8B030D-6E8A-4147-A177-3AD203B41FA5}">
                      <a16:colId xmlns:a16="http://schemas.microsoft.com/office/drawing/2014/main" val="1423544438"/>
                    </a:ext>
                  </a:extLst>
                </a:gridCol>
              </a:tblGrid>
              <a:tr h="723356">
                <a:tc>
                  <a:txBody>
                    <a:bodyPr/>
                    <a:lstStyle/>
                    <a:p>
                      <a:pPr indent="-184150"/>
                      <a:r>
                        <a:rPr lang="en-GB" sz="1400" b="1" kern="1200">
                          <a:solidFill>
                            <a:schemeClr val="tx1">
                              <a:lumMod val="75000"/>
                            </a:schemeClr>
                          </a:solidFill>
                          <a:latin typeface="DIN Pro"/>
                          <a:ea typeface="+mn-ea"/>
                          <a:cs typeface="+mn-cs"/>
                        </a:rPr>
                        <a:t>Dwelling-level</a:t>
                      </a:r>
                      <a:r>
                        <a:rPr lang="en-GB" sz="1600" b="1" kern="1200">
                          <a:solidFill>
                            <a:schemeClr val="tx1">
                              <a:lumMod val="75000"/>
                            </a:schemeClr>
                          </a:solidFill>
                          <a:latin typeface="DIN Pro"/>
                          <a:ea typeface="+mn-ea"/>
                          <a:cs typeface="+mn-cs"/>
                        </a:rPr>
                        <a:t>  </a:t>
                      </a:r>
                      <a:r>
                        <a:rPr lang="en-GB" sz="1400" b="1" kern="1200">
                          <a:solidFill>
                            <a:schemeClr val="tx1">
                              <a:lumMod val="75000"/>
                            </a:schemeClr>
                          </a:solidFill>
                          <a:latin typeface="DIN Pro"/>
                          <a:ea typeface="+mn-ea"/>
                          <a:cs typeface="+mn-cs"/>
                        </a:rPr>
                        <a:t>measures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80975" indent="-180975">
                        <a:buFont typeface="Arial" panose="020B0604020202020204" pitchFamily="34" charset="0"/>
                        <a:buChar char="•"/>
                      </a:pPr>
                      <a:r>
                        <a:rPr lang="en-GB" sz="1400" b="0" kern="1200">
                          <a:solidFill>
                            <a:schemeClr val="tx1">
                              <a:lumMod val="75000"/>
                            </a:schemeClr>
                          </a:solidFill>
                          <a:latin typeface="DIN Pro"/>
                          <a:ea typeface="+mn-ea"/>
                          <a:cs typeface="+mn-cs"/>
                        </a:rPr>
                        <a:t>Insulation of walls, roof and floor </a:t>
                      </a:r>
                    </a:p>
                    <a:p>
                      <a:pPr marL="180975" indent="-180975">
                        <a:buFont typeface="Arial" panose="020B0604020202020204" pitchFamily="34" charset="0"/>
                        <a:buChar char="•"/>
                      </a:pPr>
                      <a:r>
                        <a:rPr lang="en-GB" sz="1400" b="0" kern="1200">
                          <a:solidFill>
                            <a:schemeClr val="tx1">
                              <a:lumMod val="75000"/>
                            </a:schemeClr>
                          </a:solidFill>
                          <a:latin typeface="DIN Pro"/>
                          <a:ea typeface="+mn-ea"/>
                          <a:cs typeface="+mn-cs"/>
                        </a:rPr>
                        <a:t>Glazing of windows and door</a:t>
                      </a:r>
                    </a:p>
                    <a:p>
                      <a:pPr marL="180975" indent="-180975">
                        <a:buFont typeface="Arial" panose="020B0604020202020204" pitchFamily="34" charset="0"/>
                        <a:buChar char="•"/>
                      </a:pPr>
                      <a:r>
                        <a:rPr lang="en-GB" sz="1400" b="0" kern="1200">
                          <a:solidFill>
                            <a:schemeClr val="tx1">
                              <a:lumMod val="75000"/>
                            </a:schemeClr>
                          </a:solidFill>
                          <a:latin typeface="DIN Pro"/>
                          <a:ea typeface="+mn-ea"/>
                          <a:cs typeface="+mn-cs"/>
                        </a:rPr>
                        <a:t>Heating system</a:t>
                      </a:r>
                    </a:p>
                    <a:p>
                      <a:pPr marL="180975" indent="-180975">
                        <a:buFont typeface="Arial" panose="020B0604020202020204" pitchFamily="34" charset="0"/>
                        <a:buChar char="•"/>
                      </a:pPr>
                      <a:r>
                        <a:rPr lang="en-GB" sz="1400" b="0" kern="1200">
                          <a:solidFill>
                            <a:schemeClr val="tx1">
                              <a:lumMod val="75000"/>
                            </a:schemeClr>
                          </a:solidFill>
                          <a:latin typeface="DIN Pro"/>
                          <a:ea typeface="+mn-ea"/>
                          <a:cs typeface="+mn-cs"/>
                        </a:rPr>
                        <a:t>Water efficiency solutions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4033635"/>
                  </a:ext>
                </a:extLst>
              </a:tr>
            </a:tbl>
          </a:graphicData>
        </a:graphic>
      </p:graphicFrame>
      <p:graphicFrame>
        <p:nvGraphicFramePr>
          <p:cNvPr id="20" name="Table 3">
            <a:extLst>
              <a:ext uri="{FF2B5EF4-FFF2-40B4-BE49-F238E27FC236}">
                <a16:creationId xmlns:a16="http://schemas.microsoft.com/office/drawing/2014/main" id="{B15FC38D-A242-4415-A924-BA6881FCC2E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1988703"/>
              </p:ext>
            </p:extLst>
          </p:nvPr>
        </p:nvGraphicFramePr>
        <p:xfrm>
          <a:off x="5970819" y="1597026"/>
          <a:ext cx="5499286" cy="158496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2467328">
                  <a:extLst>
                    <a:ext uri="{9D8B030D-6E8A-4147-A177-3AD203B41FA5}">
                      <a16:colId xmlns:a16="http://schemas.microsoft.com/office/drawing/2014/main" val="1118815541"/>
                    </a:ext>
                  </a:extLst>
                </a:gridCol>
                <a:gridCol w="3031958">
                  <a:extLst>
                    <a:ext uri="{9D8B030D-6E8A-4147-A177-3AD203B41FA5}">
                      <a16:colId xmlns:a16="http://schemas.microsoft.com/office/drawing/2014/main" val="1423544438"/>
                    </a:ext>
                  </a:extLst>
                </a:gridCol>
              </a:tblGrid>
              <a:tr h="619607">
                <a:tc>
                  <a:txBody>
                    <a:bodyPr/>
                    <a:lstStyle/>
                    <a:p>
                      <a:pPr indent="-184150"/>
                      <a:r>
                        <a:rPr lang="en-GB" sz="1400">
                          <a:solidFill>
                            <a:schemeClr val="tx1">
                              <a:lumMod val="75000"/>
                            </a:schemeClr>
                          </a:solidFill>
                          <a:latin typeface="DIN Pro"/>
                          <a:cs typeface="Bodoni MT" panose="02070603080606020203" pitchFamily="18" charset="0"/>
                        </a:rPr>
                        <a:t>Building-level measures</a:t>
                      </a:r>
                    </a:p>
                    <a:p>
                      <a:pPr indent="-184150"/>
                      <a:r>
                        <a:rPr lang="en-GB" sz="1400">
                          <a:solidFill>
                            <a:schemeClr val="tx1">
                              <a:lumMod val="75000"/>
                            </a:schemeClr>
                          </a:solidFill>
                          <a:latin typeface="DIN Pro"/>
                          <a:cs typeface="Bodoni MT" panose="02070603080606020203" pitchFamily="18" charset="0"/>
                        </a:rPr>
                        <a:t>(residential and commercial buildings)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80975" indent="-180975">
                        <a:buFont typeface="Arial" panose="020B0604020202020204" pitchFamily="34" charset="0"/>
                        <a:buChar char="•"/>
                      </a:pPr>
                      <a:r>
                        <a:rPr lang="en-GB" sz="1400" b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DIN Pro"/>
                          <a:cs typeface="Bodoni MT" panose="02070603080606020203" pitchFamily="18" charset="0"/>
                        </a:rPr>
                        <a:t>Thermal insulation of buildings</a:t>
                      </a:r>
                    </a:p>
                    <a:p>
                      <a:pPr marL="180975" indent="-180975">
                        <a:buFont typeface="Arial" panose="020B0604020202020204" pitchFamily="34" charset="0"/>
                        <a:buChar char="•"/>
                      </a:pPr>
                      <a:r>
                        <a:rPr lang="en-GB" sz="1400" b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DIN Pro"/>
                          <a:cs typeface="Bodoni MT" panose="02070603080606020203" pitchFamily="18" charset="0"/>
                        </a:rPr>
                        <a:t>Heating, Ventilation, Air- conditioning and Cooling (HVAC)</a:t>
                      </a:r>
                    </a:p>
                    <a:p>
                      <a:pPr marL="180975" indent="-180975">
                        <a:buFont typeface="Arial" panose="020B0604020202020204" pitchFamily="34" charset="0"/>
                        <a:buChar char="•"/>
                      </a:pPr>
                      <a:r>
                        <a:rPr lang="en-GB" sz="1400" b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DIN Pro"/>
                          <a:cs typeface="Bodoni MT" panose="02070603080606020203" pitchFamily="18" charset="0"/>
                        </a:rPr>
                        <a:t>Renewable energy such as solar water heaters and PV</a:t>
                      </a:r>
                    </a:p>
                    <a:p>
                      <a:pPr marL="180975" indent="-180975">
                        <a:buFont typeface="Arial" panose="020B0604020202020204" pitchFamily="34" charset="0"/>
                        <a:buChar char="•"/>
                      </a:pPr>
                      <a:r>
                        <a:rPr lang="en-GB" sz="1400" b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DIN Pro"/>
                          <a:cs typeface="Bodoni MT" panose="02070603080606020203" pitchFamily="18" charset="0"/>
                        </a:rPr>
                        <a:t>Lighting automation and control</a:t>
                      </a:r>
                    </a:p>
                    <a:p>
                      <a:pPr marL="180975" indent="-180975">
                        <a:buFont typeface="Arial" panose="020B0604020202020204" pitchFamily="34" charset="0"/>
                        <a:buChar char="•"/>
                      </a:pPr>
                      <a:r>
                        <a:rPr lang="en-GB" sz="1400" b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DIN Pro"/>
                          <a:cs typeface="Bodoni MT" panose="02070603080606020203" pitchFamily="18" charset="0"/>
                        </a:rPr>
                        <a:t>Water efficiency solutions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4033635"/>
                  </a:ext>
                </a:extLst>
              </a:tr>
            </a:tbl>
          </a:graphicData>
        </a:graphic>
      </p:graphicFrame>
      <p:graphicFrame>
        <p:nvGraphicFramePr>
          <p:cNvPr id="21" name="Table 3">
            <a:extLst>
              <a:ext uri="{FF2B5EF4-FFF2-40B4-BE49-F238E27FC236}">
                <a16:creationId xmlns:a16="http://schemas.microsoft.com/office/drawing/2014/main" id="{4A658DDB-D93D-4C28-A5AA-26BD997DDD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2131478"/>
              </p:ext>
            </p:extLst>
          </p:nvPr>
        </p:nvGraphicFramePr>
        <p:xfrm>
          <a:off x="5970819" y="5698079"/>
          <a:ext cx="5499286" cy="632689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2441626">
                  <a:extLst>
                    <a:ext uri="{9D8B030D-6E8A-4147-A177-3AD203B41FA5}">
                      <a16:colId xmlns:a16="http://schemas.microsoft.com/office/drawing/2014/main" val="1118815541"/>
                    </a:ext>
                  </a:extLst>
                </a:gridCol>
                <a:gridCol w="3057660">
                  <a:extLst>
                    <a:ext uri="{9D8B030D-6E8A-4147-A177-3AD203B41FA5}">
                      <a16:colId xmlns:a16="http://schemas.microsoft.com/office/drawing/2014/main" val="1423544438"/>
                    </a:ext>
                  </a:extLst>
                </a:gridCol>
              </a:tblGrid>
              <a:tr h="63268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>
                          <a:solidFill>
                            <a:schemeClr val="tx1">
                              <a:lumMod val="75000"/>
                            </a:schemeClr>
                          </a:solidFill>
                          <a:latin typeface="DIN Pro"/>
                          <a:cs typeface="Bodoni MT" panose="02070603080606020203" pitchFamily="18" charset="0"/>
                        </a:rPr>
                        <a:t>Businesses in the retail sector</a:t>
                      </a:r>
                      <a:endParaRPr lang="en-GB" sz="1400">
                        <a:solidFill>
                          <a:srgbClr val="FF0000"/>
                        </a:solidFill>
                        <a:latin typeface="DIN Pro"/>
                        <a:cs typeface="Bodoni MT" panose="020706030806060202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80975" indent="-180975">
                        <a:buFont typeface="Arial" panose="020B0604020202020204" pitchFamily="34" charset="0"/>
                        <a:buChar char="•"/>
                      </a:pPr>
                      <a:r>
                        <a:rPr lang="en-GB" sz="1400" b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DIN Pro"/>
                          <a:cs typeface="Bodoni MT" panose="02070603080606020203" pitchFamily="18" charset="0"/>
                        </a:rPr>
                        <a:t>Equipment replacement (chillers, boilers, HVAC)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4033635"/>
                  </a:ext>
                </a:extLst>
              </a:tr>
            </a:tbl>
          </a:graphicData>
        </a:graphic>
      </p:graphicFrame>
      <p:pic>
        <p:nvPicPr>
          <p:cNvPr id="23" name="Picture 22">
            <a:extLst>
              <a:ext uri="{FF2B5EF4-FFF2-40B4-BE49-F238E27FC236}">
                <a16:creationId xmlns:a16="http://schemas.microsoft.com/office/drawing/2014/main" id="{D3C8DEAD-0D73-4ABE-A46A-2DE4D8B9C1B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94217" y="92181"/>
            <a:ext cx="1243692" cy="70110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1F5A640-D73C-4692-A348-5A466A357D5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93323" y="122717"/>
            <a:ext cx="2698677" cy="690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780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1">
            <a:extLst>
              <a:ext uri="{FF2B5EF4-FFF2-40B4-BE49-F238E27FC236}">
                <a16:creationId xmlns:a16="http://schemas.microsoft.com/office/drawing/2014/main" id="{2C57AEBE-6D7C-4886-8EC3-1495CE1DAAFA}"/>
              </a:ext>
            </a:extLst>
          </p:cNvPr>
          <p:cNvSpPr txBox="1">
            <a:spLocks/>
          </p:cNvSpPr>
          <p:nvPr/>
        </p:nvSpPr>
        <p:spPr>
          <a:xfrm>
            <a:off x="126678" y="718402"/>
            <a:ext cx="9501766" cy="10706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R="0" lvl="0" indent="0" fontAlgn="auto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Sanchez" charset="0"/>
                <a:cs typeface="Sanchez" charset="0"/>
              </a:defRPr>
            </a:lvl1pPr>
          </a:lstStyle>
          <a:p>
            <a:pPr lvl="0">
              <a:defRPr/>
            </a:pPr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Green Technology Selector (GTS)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 descr="\\ldn1dmv2\KimH$\Desktop\Untitled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015" y="128972"/>
            <a:ext cx="4310743" cy="55040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5099360" y="6024225"/>
            <a:ext cx="6807937" cy="2089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3458CAF-8270-4FF0-84BA-08CFA5DD8B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4632" y="1825625"/>
            <a:ext cx="5830675" cy="4667250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just"/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DIN Pro"/>
              </a:rPr>
              <a:t>An </a:t>
            </a:r>
            <a:r>
              <a:rPr lang="en-US" sz="2000" dirty="0">
                <a:solidFill>
                  <a:srgbClr val="1796A0"/>
                </a:solidFill>
                <a:latin typeface="DIN Pro"/>
              </a:rPr>
              <a:t>on-line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DIN Pro"/>
              </a:rPr>
              <a:t> database of </a:t>
            </a:r>
            <a:r>
              <a:rPr lang="en-US" sz="2000" dirty="0">
                <a:solidFill>
                  <a:srgbClr val="1796A0"/>
                </a:solidFill>
                <a:latin typeface="DIN Pro"/>
              </a:rPr>
              <a:t>best-in-class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DIN Pro"/>
              </a:rPr>
              <a:t> green technologies, </a:t>
            </a:r>
            <a:r>
              <a:rPr lang="en-US" sz="2000" dirty="0">
                <a:solidFill>
                  <a:srgbClr val="1796A0"/>
                </a:solidFill>
                <a:latin typeface="DIN Pro"/>
              </a:rPr>
              <a:t>local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DIN Pro"/>
              </a:rPr>
              <a:t> vendors and manufacturers of eligible technologies</a:t>
            </a:r>
          </a:p>
          <a:p>
            <a:pPr algn="just"/>
            <a:r>
              <a:rPr lang="en-US" sz="2000" b="0" dirty="0">
                <a:latin typeface="DIN Pro"/>
              </a:rPr>
              <a:t>Products listed in the country-specific Green Technology Selector meet </a:t>
            </a:r>
            <a:r>
              <a:rPr lang="en-US" sz="2000" dirty="0">
                <a:solidFill>
                  <a:srgbClr val="17A096"/>
                </a:solidFill>
                <a:latin typeface="DIN Pro"/>
              </a:rPr>
              <a:t>technical performance criteria</a:t>
            </a:r>
            <a:r>
              <a:rPr lang="en-US" sz="2000" b="0" dirty="0">
                <a:latin typeface="DIN Pro"/>
              </a:rPr>
              <a:t> (“pre-approved”) and are considered </a:t>
            </a:r>
            <a:r>
              <a:rPr lang="en-US" sz="2000" dirty="0">
                <a:solidFill>
                  <a:srgbClr val="17A096"/>
                </a:solidFill>
                <a:latin typeface="DIN Pro"/>
              </a:rPr>
              <a:t>pre-approved for green financing</a:t>
            </a:r>
            <a:r>
              <a:rPr lang="en-US" sz="2000" b="0" dirty="0">
                <a:latin typeface="DIN Pro"/>
              </a:rPr>
              <a:t> via local financial institutions</a:t>
            </a:r>
            <a:endParaRPr lang="en-US" sz="2000" dirty="0"/>
          </a:p>
          <a:p>
            <a:pPr algn="just"/>
            <a:r>
              <a:rPr lang="en-US" sz="2000" dirty="0">
                <a:solidFill>
                  <a:srgbClr val="17A096"/>
                </a:solidFill>
                <a:latin typeface="DIN Pro"/>
              </a:rPr>
              <a:t>Local vendors of eligible products</a:t>
            </a:r>
            <a:r>
              <a:rPr lang="en-US" sz="2000" b="0" dirty="0">
                <a:latin typeface="DIN Pro"/>
              </a:rPr>
              <a:t> are encouraged to </a:t>
            </a:r>
            <a:r>
              <a:rPr lang="en-US" sz="2000" dirty="0">
                <a:solidFill>
                  <a:srgbClr val="17A096"/>
                </a:solidFill>
                <a:latin typeface="DIN Pro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register for free</a:t>
            </a:r>
            <a:r>
              <a:rPr lang="en-US" sz="2000" b="0" dirty="0">
                <a:latin typeface="DIN Pro"/>
              </a:rPr>
              <a:t> their technologies with this tool to make the best ones more visible to prospective local clients. </a:t>
            </a:r>
          </a:p>
        </p:txBody>
      </p:sp>
      <p:pic>
        <p:nvPicPr>
          <p:cNvPr id="10" name="Picture 6" descr="A picture containing indoor, electronics, game, remote&#10;&#10;Description automatically generated">
            <a:extLst>
              <a:ext uri="{FF2B5EF4-FFF2-40B4-BE49-F238E27FC236}">
                <a16:creationId xmlns:a16="http://schemas.microsoft.com/office/drawing/2014/main" id="{2AF1494F-F2FD-4CF7-9310-7EA40DFA34A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2595" y="3487773"/>
            <a:ext cx="2743200" cy="200118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965CE0D-E3B8-4178-A36B-79EA9EB3F6C8}"/>
              </a:ext>
            </a:extLst>
          </p:cNvPr>
          <p:cNvSpPr txBox="1"/>
          <p:nvPr/>
        </p:nvSpPr>
        <p:spPr>
          <a:xfrm>
            <a:off x="6750205" y="5625789"/>
            <a:ext cx="5475249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i="1">
                <a:latin typeface="DIN Pro"/>
              </a:rPr>
              <a:t>The Green Technology Selector was developed by the </a:t>
            </a:r>
            <a:r>
              <a:rPr lang="en-US" sz="1200" i="1">
                <a:solidFill>
                  <a:srgbClr val="17A096"/>
                </a:solidFill>
                <a:latin typeface="DIN Pro"/>
                <a:cs typeface="Segoe UI"/>
                <a:hlinkClick r:id="rId6"/>
              </a:rPr>
              <a:t>European Bank for Reconstruction and Development (EBRD)</a:t>
            </a:r>
            <a:r>
              <a:rPr lang="en-US" sz="1200" i="1">
                <a:latin typeface="DIN Pro"/>
              </a:rPr>
              <a:t> and supported by the </a:t>
            </a:r>
            <a:r>
              <a:rPr lang="en-US" sz="1200" i="1">
                <a:solidFill>
                  <a:srgbClr val="17A096"/>
                </a:solidFill>
                <a:latin typeface="DIN Pro"/>
                <a:cs typeface="Segoe UI"/>
                <a:hlinkClick r:id="rId7"/>
              </a:rPr>
              <a:t>Austrian Federal Ministry of Finance.</a:t>
            </a:r>
            <a:r>
              <a:rPr lang="en-US" sz="1200" i="1">
                <a:latin typeface="DIN Pro"/>
              </a:rPr>
              <a:t>​</a:t>
            </a:r>
            <a:endParaRPr lang="en-US" sz="1200" i="1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99816" y="1156768"/>
            <a:ext cx="5208447" cy="226942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3C8DEAD-0D73-4ABE-A46A-2DE4D8B9C1B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94217" y="92181"/>
            <a:ext cx="1243692" cy="70110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1F5A640-D73C-4692-A348-5A466A357D5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493323" y="122717"/>
            <a:ext cx="2698677" cy="690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878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1">
            <a:extLst>
              <a:ext uri="{FF2B5EF4-FFF2-40B4-BE49-F238E27FC236}">
                <a16:creationId xmlns:a16="http://schemas.microsoft.com/office/drawing/2014/main" id="{2C57AEBE-6D7C-4886-8EC3-1495CE1DAAFA}"/>
              </a:ext>
            </a:extLst>
          </p:cNvPr>
          <p:cNvSpPr txBox="1">
            <a:spLocks/>
          </p:cNvSpPr>
          <p:nvPr/>
        </p:nvSpPr>
        <p:spPr>
          <a:xfrm>
            <a:off x="126677" y="718402"/>
            <a:ext cx="12212699" cy="10706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R="0" lvl="0" indent="0" fontAlgn="auto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Sanchez" charset="0"/>
                <a:cs typeface="Sanchez" charset="0"/>
              </a:defRPr>
            </a:lvl1pPr>
          </a:lstStyle>
          <a:p>
            <a:pPr lvl="0"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EBRD Green Finance Academy</a:t>
            </a:r>
          </a:p>
        </p:txBody>
      </p:sp>
      <p:pic>
        <p:nvPicPr>
          <p:cNvPr id="12" name="Picture 11" descr="\\ldn1dmv2\KimH$\Desktop\Untitled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015" y="128972"/>
            <a:ext cx="4310743" cy="550408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1321E88B-1BEC-4137-B463-EF57355CB1FB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0" y="6356350"/>
            <a:ext cx="1219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lang="en-GB" sz="900" b="1" i="0" u="none" kern="1200">
                <a:solidFill>
                  <a:srgbClr val="00C000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PUBLIC</a:t>
            </a:r>
            <a:r>
              <a:rPr lang="en-US" dirty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D3458CAF-8270-4FF0-84BA-08CFA5DD8B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4248" y="1725145"/>
            <a:ext cx="6609504" cy="4667250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>
              <a:buNone/>
            </a:pPr>
            <a:r>
              <a:rPr lang="en-US" sz="2400" dirty="0">
                <a:solidFill>
                  <a:srgbClr val="17A096"/>
                </a:solidFill>
                <a:latin typeface="DIN Pro"/>
              </a:rPr>
              <a:t>Free online education platform for partner banks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sz="2100" b="0" dirty="0">
                <a:latin typeface="DIN Pro"/>
                <a:ea typeface="+mn-lt"/>
                <a:cs typeface="+mn-lt"/>
              </a:rPr>
              <a:t>draws on the extensive EBRD green finance knowledge and experience</a:t>
            </a:r>
            <a:br>
              <a:rPr lang="en-US" sz="2100" b="0" dirty="0">
                <a:latin typeface="DIN Pro"/>
                <a:ea typeface="+mn-lt"/>
                <a:cs typeface="+mn-lt"/>
              </a:rPr>
            </a:br>
            <a:endParaRPr lang="en-US" sz="2100" b="0" dirty="0">
              <a:latin typeface="DIN Pro"/>
              <a:ea typeface="+mn-lt"/>
              <a:cs typeface="+mn-lt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en-US" sz="2100" b="0" dirty="0">
                <a:latin typeface="DIN Pro"/>
                <a:ea typeface="+mn-lt"/>
                <a:cs typeface="+mn-lt"/>
              </a:rPr>
              <a:t>online animated modules that are easy to understand and provide an interactive learning opportunity for the audience. </a:t>
            </a:r>
            <a:br>
              <a:rPr lang="en-US" sz="2100" b="0" dirty="0">
                <a:latin typeface="DIN Pro"/>
                <a:ea typeface="+mn-lt"/>
                <a:cs typeface="+mn-lt"/>
              </a:rPr>
            </a:br>
            <a:endParaRPr lang="en-US" sz="2100" b="0" dirty="0">
              <a:latin typeface="DIN Pro"/>
              <a:ea typeface="+mn-lt"/>
              <a:cs typeface="+mn-lt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en-US" sz="2100" b="0" dirty="0">
                <a:latin typeface="DIN Pro"/>
                <a:ea typeface="+mn-lt"/>
                <a:cs typeface="+mn-lt"/>
              </a:rPr>
              <a:t>Courses cover green finance opportunities, sectors for financing, marketing messages, etc. </a:t>
            </a:r>
            <a:br>
              <a:rPr lang="en-US" sz="2100" b="0" dirty="0">
                <a:latin typeface="DIN Pro"/>
                <a:ea typeface="+mn-lt"/>
                <a:cs typeface="+mn-lt"/>
              </a:rPr>
            </a:br>
            <a:endParaRPr lang="en-US" sz="2100" b="0" dirty="0">
              <a:latin typeface="DIN Pro"/>
              <a:ea typeface="+mn-lt"/>
              <a:cs typeface="+mn-lt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en-US" sz="2100" b="0" dirty="0">
                <a:latin typeface="DIN Pro"/>
                <a:ea typeface="+mn-lt"/>
                <a:cs typeface="+mn-lt"/>
              </a:rPr>
              <a:t>e-learners obtain their personalized </a:t>
            </a:r>
            <a:r>
              <a:rPr lang="en-US" sz="2100" b="0" i="1" dirty="0">
                <a:latin typeface="DIN Pro"/>
                <a:ea typeface="+mn-lt"/>
                <a:cs typeface="+mn-lt"/>
              </a:rPr>
              <a:t>EBRD Green Finance Academy Certificate</a:t>
            </a:r>
            <a:r>
              <a:rPr lang="en-US" sz="2100" b="0" dirty="0">
                <a:latin typeface="DIN Pro"/>
                <a:ea typeface="+mn-lt"/>
                <a:cs typeface="+mn-lt"/>
              </a:rPr>
              <a:t>. </a:t>
            </a:r>
            <a:endParaRPr lang="en-US" sz="2100" b="0" dirty="0">
              <a:latin typeface="DIN Pro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97727" y="1063989"/>
            <a:ext cx="3593181" cy="2921520"/>
          </a:xfrm>
          <a:prstGeom prst="rect">
            <a:avLst/>
          </a:prstGeom>
          <a:ln w="6350">
            <a:solidFill>
              <a:schemeClr val="bg1">
                <a:lumMod val="85000"/>
              </a:schemeClr>
            </a:solidFill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41793" y="3386134"/>
            <a:ext cx="3348539" cy="2457460"/>
          </a:xfrm>
          <a:prstGeom prst="rect">
            <a:avLst/>
          </a:prstGeom>
          <a:ln w="3175">
            <a:solidFill>
              <a:schemeClr val="bg1">
                <a:lumMod val="85000"/>
              </a:schemeClr>
            </a:solidFill>
          </a:ln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96214" y="4519727"/>
            <a:ext cx="2412500" cy="16954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3C8DEAD-0D73-4ABE-A46A-2DE4D8B9C1B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94217" y="92181"/>
            <a:ext cx="1243692" cy="70110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1F5A640-D73C-4692-A348-5A466A357D5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93323" y="122717"/>
            <a:ext cx="2698677" cy="690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825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A3A282E-1A5B-445D-A0BF-094635A158EE}"/>
              </a:ext>
            </a:extLst>
          </p:cNvPr>
          <p:cNvSpPr txBox="1"/>
          <p:nvPr/>
        </p:nvSpPr>
        <p:spPr>
          <a:xfrm>
            <a:off x="4187455" y="971257"/>
            <a:ext cx="8004545" cy="2945136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b="1" dirty="0">
                <a:latin typeface="DIN Pro"/>
              </a:rPr>
              <a:t>Please visit our websites: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>
                <a:latin typeface="DIN Pro"/>
              </a:rPr>
              <a:t> 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DIN Pro"/>
              </a:rPr>
              <a:t>Official Website of the Facility: </a:t>
            </a:r>
            <a:r>
              <a:rPr lang="en-GB" sz="2000" dirty="0">
                <a:ln w="0"/>
                <a:solidFill>
                  <a:srgbClr val="17A096"/>
                </a:solidFill>
                <a:latin typeface="DIN Pro"/>
                <a:hlinkClick r:id="rId3"/>
              </a:rPr>
              <a:t>https://ebrdgeff.com/romania/</a:t>
            </a:r>
            <a:r>
              <a:rPr lang="en-GB" sz="2000" dirty="0">
                <a:ln w="0"/>
                <a:solidFill>
                  <a:srgbClr val="17A096"/>
                </a:solidFill>
                <a:latin typeface="DIN Pro"/>
              </a:rPr>
              <a:t> </a:t>
            </a:r>
            <a:endParaRPr lang="en-GB" sz="2000" dirty="0">
              <a:ln w="0"/>
              <a:latin typeface="DIN Pro"/>
            </a:endParaRP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DIN Pro"/>
              </a:rPr>
              <a:t>Green Technology Selector: </a:t>
            </a:r>
            <a:r>
              <a:rPr lang="en-US" sz="2000" dirty="0">
                <a:latin typeface="DIN Pro"/>
                <a:hlinkClick r:id="rId4"/>
              </a:rPr>
              <a:t>https://techselector.com/romania-ro/</a:t>
            </a:r>
            <a:r>
              <a:rPr lang="en-US" sz="2000" dirty="0">
                <a:latin typeface="DIN Pro"/>
              </a:rPr>
              <a:t> 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DIN Pro"/>
              </a:rPr>
              <a:t>GEFF Resources: </a:t>
            </a:r>
            <a:r>
              <a:rPr lang="en-US" sz="2000" dirty="0">
                <a:latin typeface="DIN Pro"/>
                <a:hlinkClick r:id="rId5"/>
              </a:rPr>
              <a:t>http://ebrdgeff.com/romania/projects/</a:t>
            </a:r>
            <a:r>
              <a:rPr lang="en-US" sz="2000" dirty="0">
                <a:latin typeface="DIN Pro"/>
              </a:rPr>
              <a:t> 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b="1" dirty="0">
              <a:latin typeface="DIN Pro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b="1" dirty="0">
                <a:latin typeface="DIN Pro"/>
              </a:rPr>
              <a:t>Video case studies: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000" b="1" dirty="0">
              <a:latin typeface="DIN Pro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13236AA-E73D-4B7F-A065-B91669E4ACDE}"/>
              </a:ext>
            </a:extLst>
          </p:cNvPr>
          <p:cNvSpPr/>
          <p:nvPr/>
        </p:nvSpPr>
        <p:spPr>
          <a:xfrm>
            <a:off x="0" y="0"/>
            <a:ext cx="4107952" cy="6857999"/>
          </a:xfrm>
          <a:prstGeom prst="rect">
            <a:avLst/>
          </a:prstGeom>
          <a:solidFill>
            <a:srgbClr val="17A0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4592B77-3F5F-4D46-BDDD-1A4EC18C0EE3}"/>
              </a:ext>
            </a:extLst>
          </p:cNvPr>
          <p:cNvSpPr txBox="1">
            <a:spLocks/>
          </p:cNvSpPr>
          <p:nvPr/>
        </p:nvSpPr>
        <p:spPr>
          <a:xfrm>
            <a:off x="206780" y="789477"/>
            <a:ext cx="3668088" cy="338749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tx1"/>
                </a:solidFill>
                <a:latin typeface="Sanchez" charset="0"/>
                <a:ea typeface="Sanchez" charset="0"/>
                <a:cs typeface="Sanchez" charset="0"/>
              </a:defRPr>
            </a:lvl1pPr>
          </a:lstStyle>
          <a:p>
            <a:pPr algn="ctr"/>
            <a:r>
              <a:rPr lang="en-US" sz="3400" i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Are you willing to get a green loan for your apartment building?</a:t>
            </a:r>
          </a:p>
        </p:txBody>
      </p:sp>
      <p:pic>
        <p:nvPicPr>
          <p:cNvPr id="11" name="Picture 10">
            <a:hlinkClick r:id="rId6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14732" y="3825613"/>
            <a:ext cx="2247083" cy="2394213"/>
          </a:xfrm>
          <a:prstGeom prst="rect">
            <a:avLst/>
          </a:prstGeom>
        </p:spPr>
      </p:pic>
      <p:pic>
        <p:nvPicPr>
          <p:cNvPr id="12" name="Picture 11">
            <a:hlinkClick r:id="rId8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33092" y="3837849"/>
            <a:ext cx="2233768" cy="220733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3C8DEAD-0D73-4ABE-A46A-2DE4D8B9C1B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94217" y="92181"/>
            <a:ext cx="1243692" cy="70110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1F5A640-D73C-4692-A348-5A466A357D5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493323" y="122717"/>
            <a:ext cx="2698677" cy="690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804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9C1DB08-0A7F-45F3-88B9-904EAAE22177}"/>
              </a:ext>
            </a:extLst>
          </p:cNvPr>
          <p:cNvSpPr/>
          <p:nvPr/>
        </p:nvSpPr>
        <p:spPr>
          <a:xfrm>
            <a:off x="947537" y="1725103"/>
            <a:ext cx="9643687" cy="157191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 anchorCtr="0"/>
          <a:lstStyle/>
          <a:p>
            <a:pPr algn="ctr"/>
            <a:r>
              <a:rPr lang="en-US" sz="4800" dirty="0">
                <a:solidFill>
                  <a:schemeClr val="bg2">
                    <a:lumMod val="50000"/>
                  </a:schemeClr>
                </a:solidFill>
                <a:cs typeface="Arial"/>
              </a:rPr>
              <a:t>Thank you for your attention!</a:t>
            </a:r>
            <a:endParaRPr lang="ro-RO" sz="5400" b="1" dirty="0">
              <a:solidFill>
                <a:schemeClr val="bg2">
                  <a:lumMod val="50000"/>
                </a:schemeClr>
              </a:solidFill>
              <a:cs typeface="Arial" panose="020B0604020202020204" pitchFamily="34" charset="0"/>
            </a:endParaRPr>
          </a:p>
          <a:p>
            <a:endParaRPr lang="en-GB" sz="2000" dirty="0">
              <a:solidFill>
                <a:schemeClr val="bg2">
                  <a:lumMod val="50000"/>
                </a:schemeClr>
              </a:solidFill>
              <a:cs typeface="Arial"/>
            </a:endParaRPr>
          </a:p>
          <a:p>
            <a:pPr algn="ctr"/>
            <a:r>
              <a:rPr lang="en-GB" sz="2000" b="1" dirty="0">
                <a:solidFill>
                  <a:schemeClr val="bg2">
                    <a:lumMod val="50000"/>
                  </a:schemeClr>
                </a:solidFill>
                <a:cs typeface="Arial"/>
              </a:rPr>
              <a:t>Please contact us at</a:t>
            </a:r>
            <a:r>
              <a:rPr lang="en-GB" sz="2000" dirty="0">
                <a:solidFill>
                  <a:schemeClr val="bg2">
                    <a:lumMod val="50000"/>
                  </a:schemeClr>
                </a:solidFill>
                <a:cs typeface="Arial"/>
              </a:rPr>
              <a:t>:</a:t>
            </a:r>
          </a:p>
          <a:p>
            <a:pPr algn="ctr"/>
            <a:r>
              <a:rPr lang="en-GB" sz="2000" i="1" dirty="0">
                <a:solidFill>
                  <a:schemeClr val="bg2">
                    <a:lumMod val="50000"/>
                  </a:schemeClr>
                </a:solidFill>
                <a:cs typeface="Arial"/>
              </a:rPr>
              <a:t>6, Alexandru Constantinescu Str., Bucharest</a:t>
            </a:r>
          </a:p>
          <a:p>
            <a:pPr algn="ctr"/>
            <a:r>
              <a:rPr lang="en-GB" sz="2000" i="1" dirty="0">
                <a:solidFill>
                  <a:schemeClr val="bg1">
                    <a:lumMod val="50000"/>
                  </a:schemeClr>
                </a:solidFill>
                <a:cs typeface="Arial"/>
              </a:rPr>
              <a:t>031 224 8104</a:t>
            </a:r>
            <a:endParaRPr lang="en-GB" sz="2000" i="1" dirty="0">
              <a:solidFill>
                <a:schemeClr val="bg1">
                  <a:lumMod val="50000"/>
                </a:schemeClr>
              </a:solidFill>
              <a:cs typeface="Arial"/>
              <a:hlinkClick r:id="rId3">
                <a:extLst>
                  <a:ext uri="{A12FA001-AC4F-418D-AE19-62706E023703}">
                    <ahyp:hlinkClr xmlns="" xmlns:ahyp="http://schemas.microsoft.com/office/drawing/2018/hyperlinkcolor" val="tx"/>
                  </a:ext>
                </a:extLst>
              </a:hlinkClick>
            </a:endParaRPr>
          </a:p>
          <a:p>
            <a:pPr algn="ctr"/>
            <a:r>
              <a:rPr lang="en-GB" sz="2000" i="1" dirty="0">
                <a:solidFill>
                  <a:srgbClr val="0563C1"/>
                </a:solidFill>
                <a:cs typeface="Arial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romania@ebrdgeff.com</a:t>
            </a:r>
            <a:r>
              <a:rPr lang="en-GB" sz="2000" i="1" dirty="0">
                <a:solidFill>
                  <a:schemeClr val="bg2">
                    <a:lumMod val="50000"/>
                  </a:schemeClr>
                </a:solidFill>
                <a:cs typeface="Arial"/>
              </a:rPr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B02186B-6C3A-4AA7-ABB7-33EF81258C7E}"/>
              </a:ext>
            </a:extLst>
          </p:cNvPr>
          <p:cNvSpPr txBox="1"/>
          <p:nvPr/>
        </p:nvSpPr>
        <p:spPr>
          <a:xfrm>
            <a:off x="9127750" y="186025"/>
            <a:ext cx="146347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Supported by: </a:t>
            </a:r>
          </a:p>
        </p:txBody>
      </p:sp>
      <p:pic>
        <p:nvPicPr>
          <p:cNvPr id="16" name="Picture 15" descr="\\ldn1dmv2\KimH$\Desktop\Untitled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015" y="128972"/>
            <a:ext cx="4310743" cy="5504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40E8A68-8541-4A4B-93C4-19DA877210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98298" y="729977"/>
            <a:ext cx="1243692" cy="7011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20F885D-ED0A-44A3-AFE3-6FA8116139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05064" y="729977"/>
            <a:ext cx="2772319" cy="676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983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4B0FD8-681A-4B37-A720-9B09F04CD0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64676"/>
            <a:ext cx="10515600" cy="934534"/>
          </a:xfrm>
        </p:spPr>
        <p:txBody>
          <a:bodyPr>
            <a:norm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The EBRD business model</a:t>
            </a:r>
            <a:endParaRPr lang="en-GB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BE090E4-A979-4ECA-8937-7A8B5B041B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5915" y="1445296"/>
            <a:ext cx="9390579" cy="54127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789EA4C-412B-4483-94CF-B7E5AFE73F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319" y="90780"/>
            <a:ext cx="4310246" cy="5486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C6DFD23-AFBF-4BC3-B812-596AB47971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992" y="90781"/>
            <a:ext cx="4310246" cy="54868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3C8DEAD-0D73-4ABE-A46A-2DE4D8B9C1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94217" y="92181"/>
            <a:ext cx="1243692" cy="70110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1F5A640-D73C-4692-A348-5A466A357D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93323" y="122717"/>
            <a:ext cx="2698677" cy="69088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613097" y="6289630"/>
            <a:ext cx="5928188" cy="3372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6662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1">
            <a:extLst>
              <a:ext uri="{FF2B5EF4-FFF2-40B4-BE49-F238E27FC236}">
                <a16:creationId xmlns:a16="http://schemas.microsoft.com/office/drawing/2014/main" id="{2C57AEBE-6D7C-4886-8EC3-1495CE1DAAFA}"/>
              </a:ext>
            </a:extLst>
          </p:cNvPr>
          <p:cNvSpPr txBox="1">
            <a:spLocks/>
          </p:cNvSpPr>
          <p:nvPr/>
        </p:nvSpPr>
        <p:spPr>
          <a:xfrm>
            <a:off x="126677" y="728458"/>
            <a:ext cx="10524575" cy="10706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R="0" lvl="0" indent="0" fontAlgn="auto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Sanchez" charset="0"/>
                <a:cs typeface="Sanchez" charset="0"/>
              </a:defRPr>
            </a:lvl1pPr>
          </a:lstStyle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EBRD Green Economy Transition (GET) approach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E6906B5-E810-4B2E-A372-9E74FBEF06E2}"/>
              </a:ext>
            </a:extLst>
          </p:cNvPr>
          <p:cNvSpPr txBox="1"/>
          <p:nvPr/>
        </p:nvSpPr>
        <p:spPr>
          <a:xfrm>
            <a:off x="337693" y="1678524"/>
            <a:ext cx="5962623" cy="38625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0000"/>
              </a:lnSpc>
              <a:spcBef>
                <a:spcPts val="0"/>
              </a:spcBef>
            </a:pPr>
            <a:endParaRPr lang="en-US" sz="2000" b="0" dirty="0">
              <a:latin typeface="DIN Pro"/>
            </a:endParaRPr>
          </a:p>
          <a:p>
            <a:pPr marL="342900" indent="-342900" algn="just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DIN Pro"/>
              </a:rPr>
              <a:t>€35 billion in 2,000 green projects since 2006</a:t>
            </a:r>
          </a:p>
          <a:p>
            <a:pPr marL="342900" indent="-342900" algn="just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DIN Pro"/>
              </a:rPr>
              <a:t>GET aims to accelerate the transition to a green, low-carbon and resilient economy and to contribute to achieving a net zero carbon world by 2050.</a:t>
            </a:r>
          </a:p>
          <a:p>
            <a:pPr marL="342900" indent="-342900" algn="just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DIN Pro"/>
              </a:rPr>
              <a:t>GET eligible financing to achieve </a:t>
            </a:r>
            <a:r>
              <a:rPr lang="en-GB" sz="2000" dirty="0">
                <a:latin typeface="DIN Pro"/>
              </a:rPr>
              <a:t>over 50% of the Bank’s annual investments by 2025</a:t>
            </a:r>
            <a:r>
              <a:rPr lang="en-US" sz="2000" dirty="0">
                <a:latin typeface="DIN Pro"/>
              </a:rPr>
              <a:t>;</a:t>
            </a:r>
            <a:endParaRPr lang="en-GB" sz="2000" dirty="0">
              <a:latin typeface="DIN Pro"/>
            </a:endParaRPr>
          </a:p>
          <a:p>
            <a:pPr marL="342900" indent="-342900" algn="just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DIN Pro"/>
              </a:rPr>
              <a:t>at least 25 million tonnes of emissions to be avoided over the same period.</a:t>
            </a:r>
          </a:p>
        </p:txBody>
      </p:sp>
      <p:pic>
        <p:nvPicPr>
          <p:cNvPr id="12" name="Picture 11" descr="\\ldn1dmv2\KimH$\Desktop\Untitled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015" y="128972"/>
            <a:ext cx="4310743" cy="5504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0" name="Picture 6" descr="https://www.ebrd.com/image/139529586936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4503" y="1678524"/>
            <a:ext cx="4579077" cy="2161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www.ebrd.com/image/139529621523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4870" y="3930616"/>
            <a:ext cx="4578710" cy="2161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3C8DEAD-0D73-4ABE-A46A-2DE4D8B9C1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94217" y="92181"/>
            <a:ext cx="1243692" cy="70110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1F5A640-D73C-4692-A348-5A466A357D5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93323" y="122717"/>
            <a:ext cx="2698677" cy="690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609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 preferRelativeResize="0"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"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4089"/>
          <a:stretch/>
        </p:blipFill>
        <p:spPr>
          <a:xfrm>
            <a:off x="0" y="1641876"/>
            <a:ext cx="12192000" cy="5256584"/>
          </a:xfrm>
          <a:prstGeom prst="rect">
            <a:avLst/>
          </a:prstGeom>
          <a:effectLst/>
        </p:spPr>
      </p:pic>
      <p:sp>
        <p:nvSpPr>
          <p:cNvPr id="10" name="Text Placeholder 8"/>
          <p:cNvSpPr txBox="1">
            <a:spLocks/>
          </p:cNvSpPr>
          <p:nvPr/>
        </p:nvSpPr>
        <p:spPr>
          <a:xfrm>
            <a:off x="1285582" y="2482264"/>
            <a:ext cx="9624060" cy="72008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53000">
                <a:schemeClr val="bg1">
                  <a:alpha val="5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  <a:tileRect/>
          </a:gradFill>
          <a:ln w="2540">
            <a:noFill/>
          </a:ln>
        </p:spPr>
        <p:txBody>
          <a:bodyPr anchor="t" anchorCtr="0"/>
          <a:lstStyle>
            <a:lvl1pPr marL="0" indent="0" algn="l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FontTx/>
              <a:buNone/>
              <a:defRPr lang="en-US" sz="2000" kern="1200" smtClean="0">
                <a:solidFill>
                  <a:schemeClr val="tx1">
                    <a:lumMod val="50000"/>
                  </a:schemeClr>
                </a:solidFill>
                <a:latin typeface="Franklin Gothic Book"/>
                <a:ea typeface="ＭＳ Ｐゴシック" charset="0"/>
                <a:cs typeface="Franklin Gothic Book"/>
              </a:defRPr>
            </a:lvl1pPr>
            <a:lvl2pPr marL="179388" marR="0" indent="-179388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539B"/>
              </a:buClr>
              <a:buSzTx/>
              <a:buFont typeface="Arial" charset="0"/>
              <a:buChar char="•"/>
              <a:tabLst/>
              <a:defRPr lang="en-US" sz="2000" kern="1200" smtClean="0">
                <a:solidFill>
                  <a:schemeClr val="tx1">
                    <a:lumMod val="50000"/>
                  </a:schemeClr>
                </a:solidFill>
                <a:latin typeface="Franklin Gothic Book"/>
                <a:ea typeface="Franklin Gothic Book"/>
                <a:cs typeface="Franklin Gothic Book"/>
              </a:defRPr>
            </a:lvl2pPr>
            <a:lvl3pPr marL="360000" marR="0" indent="-1800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/>
              <a:buChar char="•"/>
              <a:tabLst/>
              <a:defRPr lang="en-US" sz="2000" kern="1200" smtClean="0">
                <a:solidFill>
                  <a:schemeClr val="tx1">
                    <a:lumMod val="50000"/>
                  </a:schemeClr>
                </a:solidFill>
                <a:latin typeface="Franklin Gothic Book"/>
                <a:ea typeface="Franklin Gothic Book"/>
                <a:cs typeface="Franklin Gothic Book"/>
              </a:defRPr>
            </a:lvl3pPr>
            <a:lvl4pPr marL="540000" marR="0" indent="-1800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‒"/>
              <a:tabLst/>
              <a:defRPr lang="en-US" sz="2000" kern="1200" baseline="0" smtClean="0">
                <a:solidFill>
                  <a:schemeClr val="tx1">
                    <a:lumMod val="50000"/>
                  </a:schemeClr>
                </a:solidFill>
                <a:latin typeface="Franklin Gothic Book"/>
                <a:ea typeface="Franklin Gothic Book"/>
                <a:cs typeface="Franklin Gothic Book"/>
              </a:defRPr>
            </a:lvl4pPr>
            <a:lvl5pPr marL="2057400" indent="0" algn="l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charset="0"/>
              <a:buNone/>
              <a:defRPr sz="1200" kern="1200">
                <a:solidFill>
                  <a:srgbClr val="929395"/>
                </a:solidFill>
                <a:latin typeface="Arial" pitchFamily="34" charset="0"/>
                <a:ea typeface="Arial" charset="0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algn="ctr">
              <a:spcAft>
                <a:spcPts val="400"/>
              </a:spcAft>
              <a:buClr>
                <a:srgbClr val="0079C1"/>
              </a:buClr>
              <a:buNone/>
              <a:defRPr/>
            </a:pPr>
            <a:endParaRPr lang="en-GB" sz="1600" dirty="0">
              <a:solidFill>
                <a:srgbClr val="000000"/>
              </a:solidFill>
              <a:latin typeface="Franklin Gothic Book" panose="020B0503020102020204" pitchFamily="34" charset="0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016" y="359596"/>
            <a:ext cx="10438543" cy="1602768"/>
          </a:xfrm>
        </p:spPr>
        <p:txBody>
          <a:bodyPr vert="horz" lIns="0" tIns="0" rIns="0" bIns="0" rtlCol="0" anchor="ctr">
            <a:norm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EBRD Energy and Climate Action </a:t>
            </a:r>
            <a:b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Cumulative Results 2006 – 2021 YTD – all COOs</a:t>
            </a:r>
            <a:endParaRPr lang="en-GB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205100" y="1259352"/>
            <a:ext cx="7848872" cy="5112568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fontAlgn="base">
              <a:spcBef>
                <a:spcPct val="0"/>
              </a:spcBef>
              <a:spcAft>
                <a:spcPts val="600"/>
              </a:spcAft>
              <a:defRPr/>
            </a:pPr>
            <a:endParaRPr lang="en-GB" sz="120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7586209" y="1644574"/>
            <a:ext cx="2965349" cy="2556543"/>
          </a:xfrm>
          <a:prstGeom prst="rect">
            <a:avLst/>
          </a:prstGeom>
          <a:solidFill>
            <a:srgbClr val="00AE9E">
              <a:alpha val="95000"/>
            </a:srgbClr>
          </a:solidFill>
          <a:ln w="127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54000" rIns="54000" rtlCol="0" anchor="t"/>
          <a:lstStyle/>
          <a:p>
            <a:pPr algn="ctr" fontAlgn="base">
              <a:defRPr/>
            </a:pPr>
            <a:r>
              <a:rPr lang="en-GB" sz="1600" dirty="0">
                <a:solidFill>
                  <a:srgbClr val="FFFFFF"/>
                </a:solidFill>
                <a:latin typeface="Franklin Gothic Book" panose="020B0503020102020204" pitchFamily="34" charset="0"/>
              </a:rPr>
              <a:t>AVOIDED</a:t>
            </a:r>
          </a:p>
          <a:p>
            <a:pPr algn="ctr" fontAlgn="base">
              <a:spcBef>
                <a:spcPct val="0"/>
              </a:spcBef>
              <a:defRPr/>
            </a:pPr>
            <a:r>
              <a:rPr lang="en-GB" sz="2800" b="1" dirty="0">
                <a:solidFill>
                  <a:srgbClr val="FFFFFF"/>
                </a:solidFill>
                <a:latin typeface="Franklin Gothic Book" panose="020B0503020102020204" pitchFamily="34" charset="0"/>
              </a:rPr>
              <a:t>106 million</a:t>
            </a:r>
          </a:p>
          <a:p>
            <a:pPr algn="ctr" fontAlgn="base">
              <a:spcBef>
                <a:spcPct val="0"/>
              </a:spcBef>
              <a:defRPr/>
            </a:pPr>
            <a:r>
              <a:rPr lang="en-GB" sz="1600" dirty="0">
                <a:solidFill>
                  <a:srgbClr val="FFFFFF"/>
                </a:solidFill>
                <a:latin typeface="Franklin Gothic Book" panose="020B0503020102020204" pitchFamily="34" charset="0"/>
              </a:rPr>
              <a:t>tonnes of CO</a:t>
            </a:r>
            <a:r>
              <a:rPr lang="en-GB" sz="1600" baseline="-25000" dirty="0">
                <a:solidFill>
                  <a:srgbClr val="FFFFFF"/>
                </a:solidFill>
                <a:latin typeface="Franklin Gothic Book" panose="020B0503020102020204" pitchFamily="34" charset="0"/>
              </a:rPr>
              <a:t>2</a:t>
            </a:r>
            <a:r>
              <a:rPr lang="en-GB" sz="1600" dirty="0">
                <a:solidFill>
                  <a:srgbClr val="FFFFFF"/>
                </a:solidFill>
                <a:latin typeface="Franklin Gothic Book" panose="020B0503020102020204" pitchFamily="34" charset="0"/>
              </a:rPr>
              <a:t>/year</a:t>
            </a:r>
          </a:p>
          <a:p>
            <a:pPr algn="ctr" fontAlgn="base">
              <a:defRPr/>
            </a:pPr>
            <a:endParaRPr lang="en-GB" sz="1200" dirty="0">
              <a:solidFill>
                <a:srgbClr val="000000"/>
              </a:solidFill>
              <a:latin typeface="Franklin Gothic Book" panose="020B0503020102020204" pitchFamily="34" charset="0"/>
            </a:endParaRPr>
          </a:p>
          <a:p>
            <a:pPr algn="ctr" fontAlgn="base">
              <a:defRPr/>
            </a:pPr>
            <a:endParaRPr lang="en-GB" sz="1200" dirty="0">
              <a:solidFill>
                <a:srgbClr val="000000"/>
              </a:solidFill>
              <a:latin typeface="Franklin Gothic Book" panose="020B0503020102020204" pitchFamily="34" charset="0"/>
            </a:endParaRPr>
          </a:p>
          <a:p>
            <a:pPr algn="ctr" fontAlgn="base">
              <a:spcAft>
                <a:spcPts val="500"/>
              </a:spcAft>
              <a:defRPr/>
            </a:pPr>
            <a:r>
              <a:rPr lang="en-GB" sz="1200" dirty="0">
                <a:solidFill>
                  <a:srgbClr val="000000"/>
                </a:solidFill>
                <a:latin typeface="Franklin Gothic Book" panose="020B0503020102020204" pitchFamily="34" charset="0"/>
              </a:rPr>
              <a:t>More than the annual energy use related emissions of </a:t>
            </a:r>
            <a:r>
              <a:rPr lang="en-GB" sz="1200" b="1" dirty="0">
                <a:solidFill>
                  <a:schemeClr val="bg1"/>
                </a:solidFill>
                <a:latin typeface="Franklin Gothic Book" panose="020B0503020102020204" pitchFamily="34" charset="0"/>
              </a:rPr>
              <a:t>Romania</a:t>
            </a:r>
          </a:p>
          <a:p>
            <a:pPr algn="ctr" fontAlgn="base">
              <a:defRPr/>
            </a:pPr>
            <a:r>
              <a:rPr lang="en-GB" sz="1200" dirty="0">
                <a:solidFill>
                  <a:srgbClr val="000000"/>
                </a:solidFill>
                <a:latin typeface="Franklin Gothic Book" panose="020B0503020102020204" pitchFamily="34" charset="0"/>
              </a:rPr>
              <a:t>+ since 2013, helped reduce 430 million m</a:t>
            </a:r>
            <a:r>
              <a:rPr lang="en-GB" sz="1200" baseline="30000" dirty="0">
                <a:solidFill>
                  <a:srgbClr val="000000"/>
                </a:solidFill>
                <a:latin typeface="Franklin Gothic Book" panose="020B0503020102020204" pitchFamily="34" charset="0"/>
              </a:rPr>
              <a:t>3</a:t>
            </a:r>
            <a:r>
              <a:rPr lang="en-GB" sz="1200" dirty="0">
                <a:solidFill>
                  <a:srgbClr val="000000"/>
                </a:solidFill>
                <a:latin typeface="Franklin Gothic Book" panose="020B0503020102020204" pitchFamily="34" charset="0"/>
              </a:rPr>
              <a:t> in water consumed/year = &gt;1/2 of London’s annual water use.</a:t>
            </a:r>
          </a:p>
        </p:txBody>
      </p:sp>
      <p:sp>
        <p:nvSpPr>
          <p:cNvPr id="40" name="Rectangle 39"/>
          <p:cNvSpPr/>
          <p:nvPr/>
        </p:nvSpPr>
        <p:spPr>
          <a:xfrm>
            <a:off x="1707513" y="1641768"/>
            <a:ext cx="2776829" cy="2599479"/>
          </a:xfrm>
          <a:prstGeom prst="rect">
            <a:avLst/>
          </a:prstGeom>
          <a:solidFill>
            <a:srgbClr val="00AE9E">
              <a:alpha val="95000"/>
            </a:srgbClr>
          </a:solidFill>
          <a:ln w="127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54000" rIns="54000" rtlCol="0" anchor="t"/>
          <a:lstStyle/>
          <a:p>
            <a:pPr algn="ctr" fontAlgn="base">
              <a:defRPr/>
            </a:pPr>
            <a:r>
              <a:rPr lang="en-GB" sz="1600" dirty="0">
                <a:solidFill>
                  <a:srgbClr val="FFFFFF"/>
                </a:solidFill>
                <a:latin typeface="Franklin Gothic Book" panose="020B0503020102020204" pitchFamily="34" charset="0"/>
              </a:rPr>
              <a:t>FINANCED</a:t>
            </a:r>
          </a:p>
          <a:p>
            <a:pPr algn="ctr" fontAlgn="base">
              <a:spcBef>
                <a:spcPct val="0"/>
              </a:spcBef>
              <a:defRPr/>
            </a:pPr>
            <a:r>
              <a:rPr lang="en-GB" sz="2800" b="1" dirty="0">
                <a:solidFill>
                  <a:srgbClr val="FFFFFF"/>
                </a:solidFill>
                <a:latin typeface="Franklin Gothic Book" panose="020B0503020102020204" pitchFamily="34" charset="0"/>
              </a:rPr>
              <a:t>2,130+</a:t>
            </a:r>
          </a:p>
          <a:p>
            <a:pPr algn="ctr" fontAlgn="base">
              <a:spcBef>
                <a:spcPct val="0"/>
              </a:spcBef>
              <a:defRPr/>
            </a:pPr>
            <a:r>
              <a:rPr lang="en-GB" sz="1600" dirty="0">
                <a:solidFill>
                  <a:srgbClr val="FFFFFF"/>
                </a:solidFill>
                <a:latin typeface="Franklin Gothic Book" panose="020B0503020102020204" pitchFamily="34" charset="0"/>
              </a:rPr>
              <a:t>green projects</a:t>
            </a:r>
          </a:p>
          <a:p>
            <a:pPr algn="ctr" fontAlgn="base">
              <a:defRPr/>
            </a:pPr>
            <a:endParaRPr lang="en-GB" sz="1200" dirty="0">
              <a:solidFill>
                <a:srgbClr val="FFFFFF"/>
              </a:solidFill>
              <a:latin typeface="Franklin Gothic Book" panose="020B0503020102020204" pitchFamily="34" charset="0"/>
            </a:endParaRPr>
          </a:p>
          <a:p>
            <a:pPr algn="ctr" fontAlgn="base">
              <a:defRPr/>
            </a:pPr>
            <a:endParaRPr lang="en-GB" sz="1200" dirty="0">
              <a:solidFill>
                <a:srgbClr val="000000"/>
              </a:solidFill>
              <a:latin typeface="Franklin Gothic Book" panose="020B0503020102020204" pitchFamily="34" charset="0"/>
            </a:endParaRPr>
          </a:p>
          <a:p>
            <a:pPr algn="ctr" fontAlgn="base">
              <a:defRPr/>
            </a:pPr>
            <a:r>
              <a:rPr lang="en-GB" sz="1200" dirty="0">
                <a:solidFill>
                  <a:srgbClr val="000000"/>
                </a:solidFill>
                <a:latin typeface="Franklin Gothic Book" panose="020B0503020102020204" pitchFamily="34" charset="0"/>
              </a:rPr>
              <a:t>600+ credit lines to </a:t>
            </a:r>
          </a:p>
          <a:p>
            <a:pPr algn="ctr" fontAlgn="base">
              <a:defRPr/>
            </a:pPr>
            <a:r>
              <a:rPr lang="en-GB" sz="1200" dirty="0">
                <a:solidFill>
                  <a:srgbClr val="000000"/>
                </a:solidFill>
                <a:latin typeface="Franklin Gothic Book" panose="020B0503020102020204" pitchFamily="34" charset="0"/>
              </a:rPr>
              <a:t>local financial institutions </a:t>
            </a:r>
          </a:p>
          <a:p>
            <a:pPr algn="ctr" fontAlgn="base">
              <a:defRPr/>
            </a:pPr>
            <a:r>
              <a:rPr lang="en-GB" sz="1200" dirty="0">
                <a:solidFill>
                  <a:srgbClr val="000000"/>
                </a:solidFill>
                <a:latin typeface="Franklin Gothic Book" panose="020B0503020102020204" pitchFamily="34" charset="0"/>
              </a:rPr>
              <a:t>for on-lending to smaller projects.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770111" y="1644574"/>
            <a:ext cx="2500269" cy="2556543"/>
          </a:xfrm>
          <a:prstGeom prst="rect">
            <a:avLst/>
          </a:prstGeom>
          <a:solidFill>
            <a:srgbClr val="00AE9E">
              <a:alpha val="95000"/>
            </a:srgbClr>
          </a:solidFill>
          <a:ln w="127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fontAlgn="base">
              <a:defRPr/>
            </a:pPr>
            <a:r>
              <a:rPr lang="en-GB" sz="1600" dirty="0">
                <a:solidFill>
                  <a:srgbClr val="FFFFFF"/>
                </a:solidFill>
                <a:latin typeface="Franklin Gothic Book" panose="020B0503020102020204" pitchFamily="34" charset="0"/>
              </a:rPr>
              <a:t>SIGNED</a:t>
            </a:r>
          </a:p>
          <a:p>
            <a:pPr algn="ctr" fontAlgn="base">
              <a:spcBef>
                <a:spcPct val="0"/>
              </a:spcBef>
              <a:defRPr/>
            </a:pPr>
            <a:r>
              <a:rPr lang="en-GB" sz="2800" b="1" dirty="0">
                <a:solidFill>
                  <a:srgbClr val="FFFFFF"/>
                </a:solidFill>
                <a:latin typeface="Franklin Gothic Book" panose="020B0503020102020204" pitchFamily="34" charset="0"/>
              </a:rPr>
              <a:t>€37.8 billion</a:t>
            </a:r>
          </a:p>
          <a:p>
            <a:pPr algn="ctr" fontAlgn="base">
              <a:spcBef>
                <a:spcPct val="0"/>
              </a:spcBef>
              <a:defRPr/>
            </a:pPr>
            <a:r>
              <a:rPr lang="en-GB" sz="1600" dirty="0">
                <a:solidFill>
                  <a:srgbClr val="FFFFFF"/>
                </a:solidFill>
                <a:latin typeface="Franklin Gothic Book" panose="020B0503020102020204" pitchFamily="34" charset="0"/>
              </a:rPr>
              <a:t>of green financing</a:t>
            </a:r>
          </a:p>
          <a:p>
            <a:pPr algn="ctr" fontAlgn="base">
              <a:defRPr/>
            </a:pPr>
            <a:endParaRPr lang="en-GB" sz="1200" dirty="0">
              <a:solidFill>
                <a:srgbClr val="000000"/>
              </a:solidFill>
              <a:latin typeface="Franklin Gothic Book" panose="020B0503020102020204" pitchFamily="34" charset="0"/>
            </a:endParaRPr>
          </a:p>
          <a:p>
            <a:pPr algn="ctr" fontAlgn="base">
              <a:defRPr/>
            </a:pPr>
            <a:endParaRPr lang="en-GB" sz="1200" dirty="0">
              <a:solidFill>
                <a:srgbClr val="000000"/>
              </a:solidFill>
              <a:latin typeface="Franklin Gothic Book" panose="020B0503020102020204" pitchFamily="34" charset="0"/>
            </a:endParaRPr>
          </a:p>
          <a:p>
            <a:pPr algn="ctr" fontAlgn="base">
              <a:defRPr/>
            </a:pPr>
            <a:r>
              <a:rPr lang="en-GB" sz="1200" dirty="0">
                <a:solidFill>
                  <a:srgbClr val="000000"/>
                </a:solidFill>
                <a:latin typeface="Franklin Gothic Book" panose="020B0503020102020204" pitchFamily="34" charset="0"/>
              </a:rPr>
              <a:t>For projects with a total value of €235 billion. Average green financing share was 30% reaching </a:t>
            </a:r>
            <a:r>
              <a:rPr lang="en-GB" sz="2800" b="1" dirty="0">
                <a:solidFill>
                  <a:srgbClr val="FFFFFF"/>
                </a:solidFill>
                <a:latin typeface="Franklin Gothic Book" panose="020B0503020102020204" pitchFamily="34" charset="0"/>
              </a:rPr>
              <a:t>46% </a:t>
            </a:r>
          </a:p>
          <a:p>
            <a:pPr algn="ctr" fontAlgn="base">
              <a:defRPr/>
            </a:pPr>
            <a:r>
              <a:rPr lang="en-GB" sz="1200" dirty="0">
                <a:solidFill>
                  <a:srgbClr val="000000"/>
                </a:solidFill>
                <a:latin typeface="Franklin Gothic Book" panose="020B0503020102020204" pitchFamily="34" charset="0"/>
              </a:rPr>
              <a:t>of EBRD’s total business in 2019. </a:t>
            </a:r>
          </a:p>
        </p:txBody>
      </p:sp>
      <p:pic>
        <p:nvPicPr>
          <p:cNvPr id="13" name="Picture 12" descr="\\ldn1dmv2\KimH$\Desktop\Untitled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015" y="128972"/>
            <a:ext cx="4310743" cy="5504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3C8DEAD-0D73-4ABE-A46A-2DE4D8B9C1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94217" y="92181"/>
            <a:ext cx="1243692" cy="70110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1F5A640-D73C-4692-A348-5A466A357D5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93323" y="122717"/>
            <a:ext cx="2698677" cy="690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884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48355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EBRD’s Focus in Romania</a:t>
            </a:r>
            <a:endParaRPr lang="en-GB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dirty="0">
                <a:solidFill>
                  <a:srgbClr val="00539B"/>
                </a:solidFill>
              </a:rPr>
              <a:t>Mary 2021</a:t>
            </a:r>
            <a:endParaRPr lang="en-GB" dirty="0">
              <a:solidFill>
                <a:srgbClr val="00539B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1F9F866-B438-9445-8D9F-1F8FF6608833}" type="slidenum">
              <a:rPr lang="en-GB" smtClean="0">
                <a:solidFill>
                  <a:srgbClr val="00539B"/>
                </a:solidFill>
              </a:rPr>
              <a:pPr/>
              <a:t>5</a:t>
            </a:fld>
            <a:endParaRPr lang="en-GB" dirty="0">
              <a:solidFill>
                <a:srgbClr val="00539B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452170" y="2000503"/>
            <a:ext cx="5507759" cy="4252912"/>
          </a:xfrm>
        </p:spPr>
        <p:txBody>
          <a:bodyPr>
            <a:normAutofit fontScale="92500" lnSpcReduction="20000"/>
          </a:bodyPr>
          <a:lstStyle/>
          <a:p>
            <a:pPr lvl="1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</a:pPr>
            <a:r>
              <a:rPr lang="en-GB" sz="2400" dirty="0">
                <a:latin typeface="DIN Pro"/>
              </a:rPr>
              <a:t>Country of operation since 1992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</a:pPr>
            <a:r>
              <a:rPr lang="en-GB" sz="2400" dirty="0">
                <a:solidFill>
                  <a:srgbClr val="17A096"/>
                </a:solidFill>
                <a:latin typeface="DIN Pro"/>
              </a:rPr>
              <a:t>€9.0 billion</a:t>
            </a:r>
            <a:r>
              <a:rPr lang="en-GB" sz="2400" dirty="0">
                <a:latin typeface="DIN Pro"/>
              </a:rPr>
              <a:t> invested in Romania in more than </a:t>
            </a:r>
            <a:r>
              <a:rPr lang="en-GB" sz="2400" dirty="0">
                <a:solidFill>
                  <a:srgbClr val="17A096"/>
                </a:solidFill>
                <a:latin typeface="DIN Pro"/>
              </a:rPr>
              <a:t>460</a:t>
            </a:r>
            <a:r>
              <a:rPr lang="en-GB" sz="2400" dirty="0">
                <a:latin typeface="DIN Pro"/>
              </a:rPr>
              <a:t> projects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</a:pPr>
            <a:r>
              <a:rPr lang="en-US" sz="2400" dirty="0">
                <a:solidFill>
                  <a:srgbClr val="17A096"/>
                </a:solidFill>
                <a:latin typeface="DIN Pro"/>
              </a:rPr>
              <a:t>66%</a:t>
            </a:r>
            <a:r>
              <a:rPr lang="en-US" sz="2400" dirty="0">
                <a:latin typeface="DIN Pro"/>
              </a:rPr>
              <a:t> </a:t>
            </a:r>
            <a:r>
              <a:rPr lang="en-GB" sz="2400" dirty="0">
                <a:latin typeface="DIN Pro"/>
              </a:rPr>
              <a:t>of the EBRD’s cumulative investments in Romania in the private sector 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</a:pPr>
            <a:r>
              <a:rPr lang="en-US" sz="2400" dirty="0">
                <a:solidFill>
                  <a:srgbClr val="17A096"/>
                </a:solidFill>
                <a:latin typeface="DIN Pro"/>
              </a:rPr>
              <a:t>19%</a:t>
            </a:r>
            <a:r>
              <a:rPr lang="en-US" sz="2400" dirty="0">
                <a:latin typeface="DIN Pro"/>
              </a:rPr>
              <a:t> </a:t>
            </a:r>
            <a:r>
              <a:rPr lang="en-GB" sz="2400" dirty="0">
                <a:latin typeface="DIN Pro"/>
              </a:rPr>
              <a:t>of the EBRD’s current portfolio in Romania in </a:t>
            </a:r>
            <a:r>
              <a:rPr lang="en-US" sz="2400" dirty="0">
                <a:latin typeface="DIN Pro"/>
              </a:rPr>
              <a:t>equity</a:t>
            </a:r>
            <a:endParaRPr lang="en-GB" sz="2400" dirty="0">
              <a:latin typeface="DIN Pro"/>
            </a:endParaRPr>
          </a:p>
          <a:p>
            <a:pPr lvl="1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</a:pPr>
            <a:r>
              <a:rPr lang="en-GB" sz="2400" dirty="0">
                <a:solidFill>
                  <a:srgbClr val="17A096"/>
                </a:solidFill>
                <a:latin typeface="DIN Pro"/>
              </a:rPr>
              <a:t>€1.9 billion</a:t>
            </a:r>
            <a:r>
              <a:rPr lang="en-GB" sz="2400" dirty="0">
                <a:solidFill>
                  <a:schemeClr val="accent1"/>
                </a:solidFill>
                <a:latin typeface="DIN Pro"/>
              </a:rPr>
              <a:t> </a:t>
            </a:r>
            <a:r>
              <a:rPr lang="en-GB" sz="2400" dirty="0">
                <a:latin typeface="DIN Pro"/>
              </a:rPr>
              <a:t>current portfolio of projects, comprised of </a:t>
            </a:r>
            <a:r>
              <a:rPr lang="en-GB" sz="2400" dirty="0">
                <a:solidFill>
                  <a:srgbClr val="17A096"/>
                </a:solidFill>
                <a:latin typeface="DIN Pro"/>
              </a:rPr>
              <a:t>168</a:t>
            </a:r>
            <a:r>
              <a:rPr lang="en-GB" sz="2400" dirty="0">
                <a:latin typeface="DIN Pro"/>
              </a:rPr>
              <a:t> active operations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</a:pPr>
            <a:r>
              <a:rPr lang="en-GB" sz="2400" dirty="0">
                <a:latin typeface="DIN Pro"/>
              </a:rPr>
              <a:t>Team of </a:t>
            </a:r>
            <a:r>
              <a:rPr lang="en-GB" sz="2400" dirty="0">
                <a:solidFill>
                  <a:srgbClr val="17A096"/>
                </a:solidFill>
                <a:latin typeface="DIN Pro"/>
              </a:rPr>
              <a:t>20 bankers</a:t>
            </a:r>
            <a:r>
              <a:rPr lang="en-GB" sz="2400" dirty="0">
                <a:solidFill>
                  <a:schemeClr val="accent1"/>
                </a:solidFill>
                <a:latin typeface="DIN Pro"/>
              </a:rPr>
              <a:t> </a:t>
            </a:r>
            <a:r>
              <a:rPr lang="en-GB" sz="2400" dirty="0">
                <a:latin typeface="DIN Pro"/>
              </a:rPr>
              <a:t>in Resident Office in </a:t>
            </a:r>
            <a:r>
              <a:rPr lang="en-GB" sz="2400" dirty="0">
                <a:solidFill>
                  <a:srgbClr val="17A096"/>
                </a:solidFill>
                <a:latin typeface="DIN Pro"/>
              </a:rPr>
              <a:t>Bucharest</a:t>
            </a:r>
          </a:p>
          <a:p>
            <a:endParaRPr lang="en-GB" dirty="0"/>
          </a:p>
        </p:txBody>
      </p:sp>
      <p:pic>
        <p:nvPicPr>
          <p:cNvPr id="7" name="Picture 6" descr="\\ldn1dmv2\KimH$\Desktop\Untitled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015" y="128972"/>
            <a:ext cx="4310743" cy="5504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0291" y="2000503"/>
            <a:ext cx="5349297" cy="399449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3C8DEAD-0D73-4ABE-A46A-2DE4D8B9C1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94217" y="92181"/>
            <a:ext cx="1243692" cy="70110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1F5A640-D73C-4692-A348-5A466A357D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93323" y="122717"/>
            <a:ext cx="2698677" cy="690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211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80CEF7-8C91-4D6A-9083-42B68E5620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61167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Green Economy Transition Investments in Romania</a:t>
            </a:r>
            <a:endParaRPr lang="en-GB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74E5824-B358-4623-B602-DD8E484573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2220" y="1464834"/>
            <a:ext cx="8835776" cy="555706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83AF8CC-AEBD-4D25-AE63-9D459767D6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089" y="106008"/>
            <a:ext cx="4310246" cy="5486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3C8DEAD-0D73-4ABE-A46A-2DE4D8B9C1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94217" y="92181"/>
            <a:ext cx="1243692" cy="70110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1F5A640-D73C-4692-A348-5A466A357D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93323" y="122717"/>
            <a:ext cx="2698677" cy="690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28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F30814-6803-41B5-9564-29DED0E0CA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87976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EBRD Financing in buildings</a:t>
            </a:r>
            <a:endParaRPr lang="en-GB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E2252AE-5ED5-41B6-976A-5C31831D4C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624633" y="1462966"/>
            <a:ext cx="9091314" cy="5204961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34E49BE-DE13-4B6C-AB87-AB33FED264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992" y="90781"/>
            <a:ext cx="4310246" cy="54868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3C8DEAD-0D73-4ABE-A46A-2DE4D8B9C1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94217" y="92181"/>
            <a:ext cx="1243692" cy="70110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1F5A640-D73C-4692-A348-5A466A357D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93323" y="122717"/>
            <a:ext cx="2698677" cy="690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623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6793" y="745559"/>
            <a:ext cx="11036511" cy="613168"/>
          </a:xfrm>
        </p:spPr>
        <p:txBody>
          <a:bodyPr vert="horz" lIns="0" tIns="0" rIns="0" bIns="0" rtlCol="0" anchor="ctr">
            <a:normAutofit fontScale="90000"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Introducing EBRD's Green Economy Financing Facilities (GEFFs)</a:t>
            </a:r>
            <a:endParaRPr lang="en-GB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1039587" y="6381719"/>
            <a:ext cx="480003" cy="378000"/>
          </a:xfrm>
        </p:spPr>
        <p:txBody>
          <a:bodyPr/>
          <a:lstStyle/>
          <a:p>
            <a:fld id="{71F9F866-B438-9445-8D9F-1F8FF6608833}" type="slidenum">
              <a:rPr lang="en-GB" smtClean="0">
                <a:solidFill>
                  <a:srgbClr val="00539B"/>
                </a:solidFill>
              </a:rPr>
              <a:pPr/>
              <a:t>8</a:t>
            </a:fld>
            <a:endParaRPr lang="en-GB" dirty="0">
              <a:solidFill>
                <a:srgbClr val="00539B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276693" y="1265221"/>
            <a:ext cx="11486404" cy="26930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GB" sz="1600" kern="0" dirty="0">
                <a:latin typeface="DIN Pro"/>
                <a:ea typeface="ＭＳ Ｐゴシック" charset="0"/>
                <a:cs typeface="Franklin Gothic Book"/>
              </a:rPr>
              <a:t>GEFF programmes combine:</a:t>
            </a:r>
          </a:p>
          <a:p>
            <a:pPr indent="-342900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GB" sz="1600" b="1" kern="0" dirty="0">
                <a:solidFill>
                  <a:srgbClr val="17A096"/>
                </a:solidFill>
                <a:latin typeface="DIN Pro"/>
                <a:ea typeface="ＭＳ Ｐゴシック" charset="0"/>
                <a:cs typeface="Franklin Gothic Book"/>
              </a:rPr>
              <a:t>Technical know-how transfer </a:t>
            </a:r>
            <a:r>
              <a:rPr lang="en-GB" sz="1600" kern="0" dirty="0">
                <a:latin typeface="DIN Pro"/>
                <a:ea typeface="ＭＳ Ｐゴシック" charset="0"/>
                <a:cs typeface="Franklin Gothic Book"/>
              </a:rPr>
              <a:t>through dedicated </a:t>
            </a:r>
            <a:r>
              <a:rPr lang="en-GB" sz="1600" b="1" kern="0" dirty="0">
                <a:solidFill>
                  <a:srgbClr val="17A096"/>
                </a:solidFill>
                <a:latin typeface="DIN Pro"/>
                <a:ea typeface="ＭＳ Ｐゴシック" charset="0"/>
                <a:cs typeface="Franklin Gothic Book"/>
              </a:rPr>
              <a:t>Technical Assistance</a:t>
            </a:r>
            <a:r>
              <a:rPr lang="en-GB" sz="1600" kern="0" dirty="0">
                <a:latin typeface="DIN Pro"/>
                <a:ea typeface="ＭＳ Ｐゴシック" charset="0"/>
                <a:cs typeface="Franklin Gothic Book"/>
              </a:rPr>
              <a:t>: </a:t>
            </a:r>
          </a:p>
          <a:p>
            <a:pPr lvl="2" indent="-34290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GB" sz="1600" kern="0" dirty="0">
                <a:latin typeface="DIN Pro"/>
                <a:ea typeface="ＭＳ Ｐゴシック" charset="0"/>
                <a:cs typeface="Franklin Gothic Book"/>
              </a:rPr>
              <a:t>Capacity building: training staff to recognise green opportunities,</a:t>
            </a:r>
          </a:p>
          <a:p>
            <a:pPr lvl="2" indent="-34290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GB" sz="1600" kern="0" dirty="0">
                <a:latin typeface="DIN Pro"/>
                <a:ea typeface="ＭＳ Ｐゴシック" charset="0"/>
                <a:cs typeface="Franklin Gothic Book"/>
              </a:rPr>
              <a:t>Project development support: direct assessment of larger-scale projects; online databases of pre-approved technologies for small-scale projects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GB" sz="1600" b="1" kern="0" dirty="0">
                <a:solidFill>
                  <a:srgbClr val="17A096"/>
                </a:solidFill>
                <a:latin typeface="DIN Pro"/>
                <a:ea typeface="ＭＳ Ｐゴシック" charset="0"/>
                <a:cs typeface="Franklin Gothic Book"/>
              </a:rPr>
              <a:t>Green finance</a:t>
            </a:r>
            <a:r>
              <a:rPr lang="en-GB" sz="1600" kern="0" dirty="0">
                <a:solidFill>
                  <a:srgbClr val="17A096"/>
                </a:solidFill>
                <a:latin typeface="DIN Pro"/>
                <a:ea typeface="ＭＳ Ｐゴシック" charset="0"/>
                <a:cs typeface="Franklin Gothic Book"/>
              </a:rPr>
              <a:t> </a:t>
            </a:r>
            <a:r>
              <a:rPr lang="en-GB" sz="1600" kern="0" dirty="0">
                <a:latin typeface="DIN Pro"/>
                <a:ea typeface="ＭＳ Ｐゴシック" charset="0"/>
                <a:cs typeface="Franklin Gothic Book"/>
              </a:rPr>
              <a:t>through credit lines for on-lending to sustainable activities to support end-borrowers’ investments in green projects,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GB" sz="1600" kern="0" dirty="0">
                <a:latin typeface="DIN Pro"/>
                <a:ea typeface="ＭＳ Ｐゴシック" charset="0"/>
                <a:cs typeface="Franklin Gothic Book"/>
              </a:rPr>
              <a:t>Thus leveraging the reach and network of EBRD’s Participating Financing Institutions, GEFFs can reach Mid-Caps, SMEs and households for green investments.</a:t>
            </a:r>
          </a:p>
        </p:txBody>
      </p:sp>
      <p:sp>
        <p:nvSpPr>
          <p:cNvPr id="32" name="Flowchart: Process 31"/>
          <p:cNvSpPr/>
          <p:nvPr/>
        </p:nvSpPr>
        <p:spPr>
          <a:xfrm>
            <a:off x="3657318" y="4610851"/>
            <a:ext cx="4814618" cy="2595316"/>
          </a:xfrm>
          <a:prstGeom prst="flowChartProcess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spcAft>
                <a:spcPts val="600"/>
              </a:spcAft>
            </a:pPr>
            <a:endParaRPr lang="en-GB" sz="1200" dirty="0"/>
          </a:p>
        </p:txBody>
      </p:sp>
      <p:sp>
        <p:nvSpPr>
          <p:cNvPr id="33" name="Rectangle 32"/>
          <p:cNvSpPr>
            <a:spLocks noChangeAspect="1"/>
          </p:cNvSpPr>
          <p:nvPr/>
        </p:nvSpPr>
        <p:spPr>
          <a:xfrm>
            <a:off x="3570592" y="4977180"/>
            <a:ext cx="1425389" cy="540000"/>
          </a:xfrm>
          <a:prstGeom prst="rect">
            <a:avLst/>
          </a:prstGeom>
          <a:solidFill>
            <a:srgbClr val="80D646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GB" sz="1200" b="1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  <a:cs typeface="Arial" pitchFamily="34" charset="0"/>
              </a:rPr>
              <a:t>Technical expertise</a:t>
            </a:r>
          </a:p>
        </p:txBody>
      </p:sp>
      <p:sp>
        <p:nvSpPr>
          <p:cNvPr id="34" name="Rectangle 33"/>
          <p:cNvSpPr>
            <a:spLocks noChangeAspect="1"/>
          </p:cNvSpPr>
          <p:nvPr/>
        </p:nvSpPr>
        <p:spPr>
          <a:xfrm>
            <a:off x="7086908" y="4972015"/>
            <a:ext cx="1425389" cy="540000"/>
          </a:xfrm>
          <a:prstGeom prst="rect">
            <a:avLst/>
          </a:prstGeom>
          <a:solidFill>
            <a:srgbClr val="80D646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GB" sz="1200" b="1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  <a:cs typeface="Arial" pitchFamily="34" charset="0"/>
              </a:rPr>
              <a:t>Financial institution</a:t>
            </a:r>
          </a:p>
        </p:txBody>
      </p:sp>
      <p:sp>
        <p:nvSpPr>
          <p:cNvPr id="35" name="Rectangle 34"/>
          <p:cNvSpPr>
            <a:spLocks noChangeAspect="1"/>
          </p:cNvSpPr>
          <p:nvPr/>
        </p:nvSpPr>
        <p:spPr>
          <a:xfrm>
            <a:off x="5314149" y="4118258"/>
            <a:ext cx="1425389" cy="540000"/>
          </a:xfrm>
          <a:prstGeom prst="rect">
            <a:avLst/>
          </a:prstGeom>
          <a:solidFill>
            <a:srgbClr val="80D646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GB" sz="1200" b="1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  <a:cs typeface="Arial" pitchFamily="34" charset="0"/>
              </a:rPr>
              <a:t>EBRD</a:t>
            </a:r>
          </a:p>
        </p:txBody>
      </p:sp>
      <p:sp>
        <p:nvSpPr>
          <p:cNvPr id="36" name="Rectangle 35"/>
          <p:cNvSpPr>
            <a:spLocks noChangeAspect="1"/>
          </p:cNvSpPr>
          <p:nvPr/>
        </p:nvSpPr>
        <p:spPr>
          <a:xfrm>
            <a:off x="5300252" y="5734803"/>
            <a:ext cx="1439286" cy="540000"/>
          </a:xfrm>
          <a:prstGeom prst="rect">
            <a:avLst/>
          </a:prstGeom>
          <a:solidFill>
            <a:srgbClr val="80D646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GB" sz="1200" b="1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  <a:cs typeface="Arial" pitchFamily="34" charset="0"/>
              </a:rPr>
              <a:t>Beneficiaries</a:t>
            </a:r>
          </a:p>
        </p:txBody>
      </p:sp>
      <p:cxnSp>
        <p:nvCxnSpPr>
          <p:cNvPr id="37" name="Straight Arrow Connector 36"/>
          <p:cNvCxnSpPr>
            <a:cxnSpLocks noChangeAspect="1"/>
            <a:stCxn id="33" idx="3"/>
            <a:endCxn id="34" idx="1"/>
          </p:cNvCxnSpPr>
          <p:nvPr/>
        </p:nvCxnSpPr>
        <p:spPr>
          <a:xfrm flipV="1">
            <a:off x="4995981" y="5242015"/>
            <a:ext cx="2090927" cy="5165"/>
          </a:xfrm>
          <a:prstGeom prst="straightConnector1">
            <a:avLst/>
          </a:prstGeom>
          <a:noFill/>
          <a:ln w="19050" cap="flat" cmpd="sng" algn="ctr">
            <a:solidFill>
              <a:schemeClr val="bg1">
                <a:lumMod val="50000"/>
              </a:schemeClr>
            </a:solidFill>
            <a:prstDash val="solid"/>
            <a:tailEnd type="triangle" w="lg" len="lg"/>
          </a:ln>
          <a:effectLst/>
        </p:spPr>
      </p:cxnSp>
      <p:cxnSp>
        <p:nvCxnSpPr>
          <p:cNvPr id="38" name="Straight Arrow Connector 37"/>
          <p:cNvCxnSpPr>
            <a:cxnSpLocks noChangeAspect="1"/>
          </p:cNvCxnSpPr>
          <p:nvPr/>
        </p:nvCxnSpPr>
        <p:spPr>
          <a:xfrm>
            <a:off x="4400251" y="4364053"/>
            <a:ext cx="0" cy="613128"/>
          </a:xfrm>
          <a:prstGeom prst="straightConnector1">
            <a:avLst/>
          </a:prstGeom>
          <a:noFill/>
          <a:ln w="19050" cap="flat" cmpd="sng" algn="ctr">
            <a:solidFill>
              <a:schemeClr val="bg1">
                <a:lumMod val="50000"/>
              </a:schemeClr>
            </a:solidFill>
            <a:prstDash val="solid"/>
            <a:tailEnd type="triangle" w="lg" len="lg"/>
          </a:ln>
          <a:effectLst/>
        </p:spPr>
      </p:cxnSp>
      <p:cxnSp>
        <p:nvCxnSpPr>
          <p:cNvPr id="39" name="Straight Connector 38"/>
          <p:cNvCxnSpPr>
            <a:cxnSpLocks noChangeAspect="1"/>
          </p:cNvCxnSpPr>
          <p:nvPr/>
        </p:nvCxnSpPr>
        <p:spPr>
          <a:xfrm>
            <a:off x="4400251" y="4364053"/>
            <a:ext cx="900000" cy="0"/>
          </a:xfrm>
          <a:prstGeom prst="line">
            <a:avLst/>
          </a:prstGeom>
          <a:noFill/>
          <a:ln w="19050" cap="flat" cmpd="sng" algn="ctr">
            <a:solidFill>
              <a:schemeClr val="bg1">
                <a:lumMod val="50000"/>
              </a:schemeClr>
            </a:solidFill>
            <a:prstDash val="solid"/>
          </a:ln>
          <a:effectLst/>
        </p:spPr>
      </p:cxnSp>
      <p:cxnSp>
        <p:nvCxnSpPr>
          <p:cNvPr id="40" name="Straight Arrow Connector 39"/>
          <p:cNvCxnSpPr>
            <a:cxnSpLocks noChangeAspect="1"/>
          </p:cNvCxnSpPr>
          <p:nvPr/>
        </p:nvCxnSpPr>
        <p:spPr>
          <a:xfrm flipH="1">
            <a:off x="4400251" y="6004803"/>
            <a:ext cx="900000" cy="0"/>
          </a:xfrm>
          <a:prstGeom prst="straightConnector1">
            <a:avLst/>
          </a:prstGeom>
          <a:noFill/>
          <a:ln w="19050" cap="flat" cmpd="sng" algn="ctr">
            <a:solidFill>
              <a:schemeClr val="bg1">
                <a:lumMod val="50000"/>
              </a:schemeClr>
            </a:solidFill>
            <a:prstDash val="solid"/>
            <a:headEnd type="triangle" w="lg" len="lg"/>
            <a:tailEnd type="none"/>
          </a:ln>
          <a:effectLst/>
        </p:spPr>
      </p:cxnSp>
      <p:cxnSp>
        <p:nvCxnSpPr>
          <p:cNvPr id="41" name="Straight Arrow Connector 40"/>
          <p:cNvCxnSpPr>
            <a:cxnSpLocks noChangeAspect="1"/>
          </p:cNvCxnSpPr>
          <p:nvPr/>
        </p:nvCxnSpPr>
        <p:spPr>
          <a:xfrm>
            <a:off x="6741659" y="6004803"/>
            <a:ext cx="900000" cy="0"/>
          </a:xfrm>
          <a:prstGeom prst="straightConnector1">
            <a:avLst/>
          </a:prstGeom>
          <a:noFill/>
          <a:ln w="19050" cap="flat" cmpd="sng" algn="ctr">
            <a:solidFill>
              <a:schemeClr val="bg1">
                <a:lumMod val="50000"/>
              </a:schemeClr>
            </a:solidFill>
            <a:prstDash val="solid"/>
            <a:headEnd type="triangle" w="lg" len="lg"/>
            <a:tailEnd type="none"/>
          </a:ln>
          <a:effectLst/>
        </p:spPr>
      </p:cxnSp>
      <p:sp>
        <p:nvSpPr>
          <p:cNvPr id="42" name="Rectangle 41"/>
          <p:cNvSpPr>
            <a:spLocks/>
          </p:cNvSpPr>
          <p:nvPr/>
        </p:nvSpPr>
        <p:spPr>
          <a:xfrm>
            <a:off x="5051444" y="4963168"/>
            <a:ext cx="1980000" cy="540000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GB" sz="1200" b="1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  <a:cs typeface="Arial" pitchFamily="34" charset="0"/>
              </a:rPr>
              <a:t>Client outreach and </a:t>
            </a:r>
            <a:r>
              <a:rPr lang="en-GB" sz="1200" b="1" kern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  <a:cs typeface="Arial" pitchFamily="34" charset="0"/>
              </a:rPr>
              <a:t>project assessment </a:t>
            </a:r>
            <a:r>
              <a:rPr lang="en-GB" sz="1200" b="1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  <a:cs typeface="Arial" pitchFamily="34" charset="0"/>
              </a:rPr>
              <a:t>support</a:t>
            </a:r>
          </a:p>
        </p:txBody>
      </p:sp>
      <p:sp>
        <p:nvSpPr>
          <p:cNvPr id="43" name="Rectangle 42"/>
          <p:cNvSpPr>
            <a:spLocks/>
          </p:cNvSpPr>
          <p:nvPr/>
        </p:nvSpPr>
        <p:spPr>
          <a:xfrm>
            <a:off x="6753434" y="3826540"/>
            <a:ext cx="1467056" cy="540000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GB" sz="1100" b="1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  <a:cs typeface="Arial" pitchFamily="34" charset="0"/>
              </a:rPr>
              <a:t>Credit line with eligibility criteria</a:t>
            </a:r>
          </a:p>
        </p:txBody>
      </p:sp>
      <p:sp>
        <p:nvSpPr>
          <p:cNvPr id="44" name="Rectangle 43"/>
          <p:cNvSpPr>
            <a:spLocks/>
          </p:cNvSpPr>
          <p:nvPr/>
        </p:nvSpPr>
        <p:spPr>
          <a:xfrm>
            <a:off x="6570975" y="6007271"/>
            <a:ext cx="1980000" cy="540000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GB" sz="1100" b="1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  <a:cs typeface="Arial" pitchFamily="34" charset="0"/>
              </a:rPr>
              <a:t>Commercial finance opportunities</a:t>
            </a:r>
          </a:p>
        </p:txBody>
      </p:sp>
      <p:sp>
        <p:nvSpPr>
          <p:cNvPr id="45" name="Rectangle 44"/>
          <p:cNvSpPr>
            <a:spLocks/>
          </p:cNvSpPr>
          <p:nvPr/>
        </p:nvSpPr>
        <p:spPr>
          <a:xfrm>
            <a:off x="3888760" y="6004802"/>
            <a:ext cx="1501141" cy="640653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GB" sz="1100" b="1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  <a:cs typeface="Arial" pitchFamily="34" charset="0"/>
              </a:rPr>
              <a:t>Project development and optimisation tools</a:t>
            </a:r>
          </a:p>
        </p:txBody>
      </p:sp>
      <p:sp>
        <p:nvSpPr>
          <p:cNvPr id="46" name="Rectangle 45"/>
          <p:cNvSpPr>
            <a:spLocks/>
          </p:cNvSpPr>
          <p:nvPr/>
        </p:nvSpPr>
        <p:spPr>
          <a:xfrm>
            <a:off x="3539045" y="3834518"/>
            <a:ext cx="1761207" cy="640653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GB" sz="1100" b="1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  <a:cs typeface="Arial" pitchFamily="34" charset="0"/>
              </a:rPr>
              <a:t>Guidance and quality assurance management</a:t>
            </a:r>
          </a:p>
        </p:txBody>
      </p:sp>
      <p:cxnSp>
        <p:nvCxnSpPr>
          <p:cNvPr id="47" name="Straight Connector 46"/>
          <p:cNvCxnSpPr>
            <a:cxnSpLocks noChangeAspect="1"/>
          </p:cNvCxnSpPr>
          <p:nvPr/>
        </p:nvCxnSpPr>
        <p:spPr>
          <a:xfrm>
            <a:off x="6723732" y="4364053"/>
            <a:ext cx="900000" cy="0"/>
          </a:xfrm>
          <a:prstGeom prst="line">
            <a:avLst/>
          </a:prstGeom>
          <a:noFill/>
          <a:ln w="19050" cap="flat" cmpd="sng" algn="ctr">
            <a:solidFill>
              <a:schemeClr val="bg1">
                <a:lumMod val="50000"/>
              </a:schemeClr>
            </a:solidFill>
            <a:prstDash val="solid"/>
          </a:ln>
          <a:effectLst/>
        </p:spPr>
      </p:cxnSp>
      <p:cxnSp>
        <p:nvCxnSpPr>
          <p:cNvPr id="48" name="Straight Arrow Connector 47"/>
          <p:cNvCxnSpPr>
            <a:cxnSpLocks noChangeAspect="1"/>
          </p:cNvCxnSpPr>
          <p:nvPr/>
        </p:nvCxnSpPr>
        <p:spPr>
          <a:xfrm>
            <a:off x="7641659" y="4364053"/>
            <a:ext cx="0" cy="613128"/>
          </a:xfrm>
          <a:prstGeom prst="straightConnector1">
            <a:avLst/>
          </a:prstGeom>
          <a:noFill/>
          <a:ln w="19050" cap="flat" cmpd="sng" algn="ctr">
            <a:solidFill>
              <a:schemeClr val="bg1">
                <a:lumMod val="50000"/>
              </a:schemeClr>
            </a:solidFill>
            <a:prstDash val="solid"/>
            <a:tailEnd type="triangle" w="lg" len="lg"/>
          </a:ln>
          <a:effectLst/>
        </p:spPr>
      </p:cxnSp>
      <p:cxnSp>
        <p:nvCxnSpPr>
          <p:cNvPr id="49" name="Straight Arrow Connector 48"/>
          <p:cNvCxnSpPr>
            <a:cxnSpLocks noChangeAspect="1"/>
          </p:cNvCxnSpPr>
          <p:nvPr/>
        </p:nvCxnSpPr>
        <p:spPr>
          <a:xfrm flipV="1">
            <a:off x="4400251" y="5517181"/>
            <a:ext cx="0" cy="487622"/>
          </a:xfrm>
          <a:prstGeom prst="straightConnector1">
            <a:avLst/>
          </a:prstGeom>
          <a:noFill/>
          <a:ln w="19050" cap="flat" cmpd="sng" algn="ctr">
            <a:solidFill>
              <a:schemeClr val="bg1">
                <a:lumMod val="50000"/>
              </a:schemeClr>
            </a:solidFill>
            <a:prstDash val="solid"/>
            <a:tailEnd type="none"/>
          </a:ln>
          <a:effectLst/>
        </p:spPr>
      </p:cxnSp>
      <p:cxnSp>
        <p:nvCxnSpPr>
          <p:cNvPr id="50" name="Straight Arrow Connector 49"/>
          <p:cNvCxnSpPr>
            <a:cxnSpLocks noChangeAspect="1"/>
          </p:cNvCxnSpPr>
          <p:nvPr/>
        </p:nvCxnSpPr>
        <p:spPr>
          <a:xfrm flipV="1">
            <a:off x="7623732" y="5517181"/>
            <a:ext cx="0" cy="487622"/>
          </a:xfrm>
          <a:prstGeom prst="straightConnector1">
            <a:avLst/>
          </a:prstGeom>
          <a:noFill/>
          <a:ln w="19050" cap="flat" cmpd="sng" algn="ctr">
            <a:solidFill>
              <a:schemeClr val="bg1">
                <a:lumMod val="50000"/>
              </a:schemeClr>
            </a:solidFill>
            <a:prstDash val="solid"/>
            <a:tailEnd type="none"/>
          </a:ln>
          <a:effectLst/>
        </p:spPr>
      </p:cxnSp>
      <p:pic>
        <p:nvPicPr>
          <p:cNvPr id="27" name="Picture 26" descr="\\ldn1dmv2\KimH$\Desktop\Untitled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015" y="128972"/>
            <a:ext cx="4310743" cy="5504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D3C8DEAD-0D73-4ABE-A46A-2DE4D8B9C1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4217" y="92181"/>
            <a:ext cx="1243692" cy="701101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41F5A640-D73C-4692-A348-5A466A357D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93323" y="122717"/>
            <a:ext cx="2698677" cy="690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437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1">
            <a:extLst>
              <a:ext uri="{FF2B5EF4-FFF2-40B4-BE49-F238E27FC236}">
                <a16:creationId xmlns:a16="http://schemas.microsoft.com/office/drawing/2014/main" id="{2C57AEBE-6D7C-4886-8EC3-1495CE1DAAFA}"/>
              </a:ext>
            </a:extLst>
          </p:cNvPr>
          <p:cNvSpPr txBox="1">
            <a:spLocks/>
          </p:cNvSpPr>
          <p:nvPr/>
        </p:nvSpPr>
        <p:spPr>
          <a:xfrm>
            <a:off x="126678" y="728450"/>
            <a:ext cx="9501766" cy="10706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R="0" lvl="0" indent="0" fontAlgn="auto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Sanchez" charset="0"/>
                <a:cs typeface="Sanchez" charset="0"/>
              </a:defRPr>
            </a:lvl1pPr>
          </a:lstStyle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GEFF is a successful regional franchise</a:t>
            </a:r>
          </a:p>
        </p:txBody>
      </p:sp>
      <p:pic>
        <p:nvPicPr>
          <p:cNvPr id="12" name="Picture 11" descr="\\ldn1dmv2\KimH$\Desktop\Untitled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015" y="128972"/>
            <a:ext cx="4310743" cy="5504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9181CBB-46AC-42D4-A538-665BAEC00DE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48998" y="3240263"/>
            <a:ext cx="5040204" cy="2631457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0" name="Rounded Rectangle 8">
            <a:extLst>
              <a:ext uri="{FF2B5EF4-FFF2-40B4-BE49-F238E27FC236}">
                <a16:creationId xmlns:a16="http://schemas.microsoft.com/office/drawing/2014/main" id="{6490D231-C594-4B2E-A3D3-0A1E81161630}"/>
              </a:ext>
            </a:extLst>
          </p:cNvPr>
          <p:cNvSpPr>
            <a:spLocks noChangeAspect="1"/>
          </p:cNvSpPr>
          <p:nvPr/>
        </p:nvSpPr>
        <p:spPr>
          <a:xfrm>
            <a:off x="243871" y="1739266"/>
            <a:ext cx="2056967" cy="1440000"/>
          </a:xfrm>
          <a:prstGeom prst="roundRect">
            <a:avLst>
              <a:gd name="adj" fmla="val 7222"/>
            </a:avLst>
          </a:prstGeom>
          <a:solidFill>
            <a:srgbClr val="0C9F94"/>
          </a:solidFill>
          <a:ln w="28575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defTabSz="685800" fontAlgn="base">
              <a:spcBef>
                <a:spcPct val="0"/>
              </a:spcBef>
              <a:defRPr/>
            </a:pPr>
            <a:endParaRPr lang="en-GB" sz="1200" dirty="0">
              <a:solidFill>
                <a:srgbClr val="FFFFFF"/>
              </a:solidFill>
              <a:latin typeface="+mj-lt"/>
            </a:endParaRPr>
          </a:p>
          <a:p>
            <a:pPr algn="ctr" defTabSz="685800" fontAlgn="base">
              <a:spcBef>
                <a:spcPct val="0"/>
              </a:spcBef>
              <a:defRPr/>
            </a:pPr>
            <a:r>
              <a:rPr lang="en-GB" sz="2400" b="1" dirty="0">
                <a:solidFill>
                  <a:srgbClr val="FFFFFF"/>
                </a:solidFill>
                <a:latin typeface="+mj-lt"/>
              </a:rPr>
              <a:t>155</a:t>
            </a:r>
          </a:p>
          <a:p>
            <a:pPr algn="ctr" defTabSz="685800" fontAlgn="base">
              <a:spcBef>
                <a:spcPct val="0"/>
              </a:spcBef>
              <a:defRPr/>
            </a:pPr>
            <a:r>
              <a:rPr lang="en-GB" sz="1050" dirty="0">
                <a:solidFill>
                  <a:schemeClr val="bg1"/>
                </a:solidFill>
                <a:latin typeface="+mj-lt"/>
              </a:rPr>
              <a:t>participating financial institutions</a:t>
            </a:r>
            <a:endParaRPr lang="en-GB" sz="21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3" name="Rounded Rectangle 9">
            <a:extLst>
              <a:ext uri="{FF2B5EF4-FFF2-40B4-BE49-F238E27FC236}">
                <a16:creationId xmlns:a16="http://schemas.microsoft.com/office/drawing/2014/main" id="{4E9B8973-E680-4D4B-B48D-AFC9B254DEED}"/>
              </a:ext>
            </a:extLst>
          </p:cNvPr>
          <p:cNvSpPr>
            <a:spLocks noChangeAspect="1"/>
          </p:cNvSpPr>
          <p:nvPr/>
        </p:nvSpPr>
        <p:spPr>
          <a:xfrm>
            <a:off x="2478369" y="1753262"/>
            <a:ext cx="2155024" cy="1440000"/>
          </a:xfrm>
          <a:prstGeom prst="roundRect">
            <a:avLst>
              <a:gd name="adj" fmla="val 8166"/>
            </a:avLst>
          </a:prstGeom>
          <a:solidFill>
            <a:srgbClr val="0C9F94"/>
          </a:solidFill>
          <a:ln w="28575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defTabSz="685800" fontAlgn="base">
              <a:spcBef>
                <a:spcPct val="0"/>
              </a:spcBef>
              <a:spcAft>
                <a:spcPts val="375"/>
              </a:spcAft>
              <a:defRPr/>
            </a:pPr>
            <a:endParaRPr lang="en-GB" sz="1050" dirty="0">
              <a:solidFill>
                <a:srgbClr val="58595B">
                  <a:lumMod val="75000"/>
                </a:srgbClr>
              </a:solidFill>
              <a:latin typeface="Franklin Gothic Book" panose="020B0503020102020204" pitchFamily="34" charset="0"/>
            </a:endParaRPr>
          </a:p>
          <a:p>
            <a:pPr algn="ctr" defTabSz="685800" fontAlgn="base">
              <a:spcBef>
                <a:spcPct val="0"/>
              </a:spcBef>
              <a:spcAft>
                <a:spcPts val="375"/>
              </a:spcAft>
              <a:defRPr/>
            </a:pPr>
            <a:r>
              <a:rPr lang="en-GB" sz="1050" dirty="0">
                <a:solidFill>
                  <a:schemeClr val="bg1"/>
                </a:solidFill>
                <a:latin typeface="+mj-lt"/>
              </a:rPr>
              <a:t>GEFF financing in</a:t>
            </a:r>
          </a:p>
          <a:p>
            <a:pPr algn="ctr" defTabSz="685800" fontAlgn="base">
              <a:spcBef>
                <a:spcPct val="0"/>
              </a:spcBef>
              <a:spcAft>
                <a:spcPts val="375"/>
              </a:spcAft>
              <a:defRPr/>
            </a:pPr>
            <a:r>
              <a:rPr lang="en-GB" sz="2400" b="1" dirty="0">
                <a:solidFill>
                  <a:srgbClr val="FFFFFF"/>
                </a:solidFill>
                <a:latin typeface="+mj-lt"/>
              </a:rPr>
              <a:t>27 countries</a:t>
            </a:r>
          </a:p>
        </p:txBody>
      </p:sp>
      <p:sp>
        <p:nvSpPr>
          <p:cNvPr id="14" name="Rounded Rectangle 10">
            <a:extLst>
              <a:ext uri="{FF2B5EF4-FFF2-40B4-BE49-F238E27FC236}">
                <a16:creationId xmlns:a16="http://schemas.microsoft.com/office/drawing/2014/main" id="{76BA20FD-F8FB-4506-A0C8-51A7EAC7AB76}"/>
              </a:ext>
            </a:extLst>
          </p:cNvPr>
          <p:cNvSpPr>
            <a:spLocks noChangeAspect="1"/>
          </p:cNvSpPr>
          <p:nvPr/>
        </p:nvSpPr>
        <p:spPr>
          <a:xfrm>
            <a:off x="4784196" y="3321433"/>
            <a:ext cx="2057424" cy="1440000"/>
          </a:xfrm>
          <a:prstGeom prst="roundRect">
            <a:avLst>
              <a:gd name="adj" fmla="val 7694"/>
            </a:avLst>
          </a:prstGeom>
          <a:solidFill>
            <a:srgbClr val="0C9F94"/>
          </a:solidFill>
          <a:ln w="28575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defTabSz="685800" fontAlgn="base">
              <a:spcBef>
                <a:spcPct val="0"/>
              </a:spcBef>
              <a:spcAft>
                <a:spcPts val="375"/>
              </a:spcAft>
              <a:defRPr/>
            </a:pPr>
            <a:endParaRPr lang="en-GB" sz="1200" dirty="0">
              <a:solidFill>
                <a:srgbClr val="FFFFFF"/>
              </a:solidFill>
              <a:latin typeface="+mj-lt"/>
            </a:endParaRPr>
          </a:p>
          <a:p>
            <a:pPr algn="ctr" defTabSz="685800" fontAlgn="base">
              <a:spcBef>
                <a:spcPct val="0"/>
              </a:spcBef>
              <a:spcAft>
                <a:spcPts val="375"/>
              </a:spcAft>
              <a:defRPr/>
            </a:pPr>
            <a:r>
              <a:rPr lang="en-GB" sz="1200" dirty="0">
                <a:solidFill>
                  <a:srgbClr val="FFFFFF"/>
                </a:solidFill>
                <a:latin typeface="+mj-lt"/>
              </a:rPr>
              <a:t>Reduced almost</a:t>
            </a:r>
          </a:p>
          <a:p>
            <a:pPr algn="ctr" defTabSz="685800" fontAlgn="base">
              <a:spcBef>
                <a:spcPct val="0"/>
              </a:spcBef>
              <a:spcAft>
                <a:spcPts val="375"/>
              </a:spcAft>
              <a:defRPr/>
            </a:pPr>
            <a:r>
              <a:rPr lang="en-GB" sz="2400" b="1" dirty="0">
                <a:solidFill>
                  <a:srgbClr val="FFFFFF"/>
                </a:solidFill>
                <a:latin typeface="+mj-lt"/>
              </a:rPr>
              <a:t>9 million</a:t>
            </a:r>
          </a:p>
          <a:p>
            <a:pPr algn="ctr" defTabSz="685800" fontAlgn="base">
              <a:spcBef>
                <a:spcPct val="0"/>
              </a:spcBef>
              <a:spcAft>
                <a:spcPts val="225"/>
              </a:spcAft>
              <a:defRPr/>
            </a:pPr>
            <a:r>
              <a:rPr lang="en-GB" sz="1050" dirty="0">
                <a:solidFill>
                  <a:schemeClr val="bg1"/>
                </a:solidFill>
                <a:latin typeface="+mj-lt"/>
              </a:rPr>
              <a:t>tonnes of CO</a:t>
            </a:r>
            <a:r>
              <a:rPr lang="en-GB" sz="1050" baseline="-25000" dirty="0">
                <a:solidFill>
                  <a:schemeClr val="bg1"/>
                </a:solidFill>
                <a:latin typeface="+mj-lt"/>
              </a:rPr>
              <a:t>2</a:t>
            </a:r>
            <a:r>
              <a:rPr lang="en-GB" sz="1050" dirty="0">
                <a:solidFill>
                  <a:schemeClr val="bg1"/>
                </a:solidFill>
                <a:latin typeface="+mj-lt"/>
              </a:rPr>
              <a:t> emissions</a:t>
            </a:r>
          </a:p>
          <a:p>
            <a:pPr algn="ctr" defTabSz="685800" fontAlgn="base">
              <a:spcBef>
                <a:spcPct val="0"/>
              </a:spcBef>
              <a:spcAft>
                <a:spcPts val="225"/>
              </a:spcAft>
              <a:defRPr/>
            </a:pPr>
            <a:r>
              <a:rPr lang="en-GB" sz="1050" dirty="0">
                <a:solidFill>
                  <a:schemeClr val="bg1"/>
                </a:solidFill>
                <a:latin typeface="+mj-lt"/>
              </a:rPr>
              <a:t>saved per year*</a:t>
            </a:r>
          </a:p>
        </p:txBody>
      </p:sp>
      <p:sp>
        <p:nvSpPr>
          <p:cNvPr id="15" name="Rounded Rectangle 11">
            <a:extLst>
              <a:ext uri="{FF2B5EF4-FFF2-40B4-BE49-F238E27FC236}">
                <a16:creationId xmlns:a16="http://schemas.microsoft.com/office/drawing/2014/main" id="{93148D1E-5C1D-4046-B68D-39D19EF3C1E6}"/>
              </a:ext>
            </a:extLst>
          </p:cNvPr>
          <p:cNvSpPr>
            <a:spLocks noChangeAspect="1"/>
          </p:cNvSpPr>
          <p:nvPr/>
        </p:nvSpPr>
        <p:spPr>
          <a:xfrm>
            <a:off x="243870" y="3321433"/>
            <a:ext cx="2056967" cy="1440000"/>
          </a:xfrm>
          <a:prstGeom prst="roundRect">
            <a:avLst>
              <a:gd name="adj" fmla="val 7222"/>
            </a:avLst>
          </a:prstGeom>
          <a:solidFill>
            <a:srgbClr val="0C9F94"/>
          </a:solidFill>
          <a:ln w="28575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defTabSz="685800" fontAlgn="base">
              <a:spcBef>
                <a:spcPct val="0"/>
              </a:spcBef>
              <a:spcAft>
                <a:spcPts val="375"/>
              </a:spcAft>
              <a:defRPr/>
            </a:pPr>
            <a:endParaRPr lang="en-GB" sz="1200" dirty="0">
              <a:solidFill>
                <a:srgbClr val="FFFFFF"/>
              </a:solidFill>
              <a:latin typeface="+mj-lt"/>
            </a:endParaRPr>
          </a:p>
          <a:p>
            <a:pPr algn="ctr" defTabSz="685800" fontAlgn="base">
              <a:spcBef>
                <a:spcPct val="0"/>
              </a:spcBef>
              <a:spcAft>
                <a:spcPts val="375"/>
              </a:spcAft>
              <a:defRPr/>
            </a:pPr>
            <a:r>
              <a:rPr lang="en-GB" sz="1200" dirty="0">
                <a:solidFill>
                  <a:srgbClr val="FFFFFF"/>
                </a:solidFill>
                <a:latin typeface="+mj-lt"/>
              </a:rPr>
              <a:t>Nearly</a:t>
            </a:r>
          </a:p>
          <a:p>
            <a:pPr algn="ctr" defTabSz="685800" fontAlgn="base">
              <a:spcBef>
                <a:spcPct val="0"/>
              </a:spcBef>
              <a:spcAft>
                <a:spcPts val="375"/>
              </a:spcAft>
              <a:defRPr/>
            </a:pPr>
            <a:r>
              <a:rPr lang="en-GB" sz="2400" b="1" dirty="0">
                <a:solidFill>
                  <a:srgbClr val="FFFFFF"/>
                </a:solidFill>
                <a:latin typeface="+mj-lt"/>
              </a:rPr>
              <a:t>€5 billion</a:t>
            </a:r>
          </a:p>
          <a:p>
            <a:pPr algn="ctr" defTabSz="685800" fontAlgn="base">
              <a:spcBef>
                <a:spcPct val="0"/>
              </a:spcBef>
              <a:spcAft>
                <a:spcPts val="225"/>
              </a:spcAft>
              <a:defRPr/>
            </a:pPr>
            <a:r>
              <a:rPr lang="en-GB" sz="1050" dirty="0">
                <a:solidFill>
                  <a:schemeClr val="bg1"/>
                </a:solidFill>
                <a:latin typeface="+mj-lt"/>
              </a:rPr>
              <a:t>Of finance provided</a:t>
            </a:r>
          </a:p>
        </p:txBody>
      </p:sp>
      <p:sp>
        <p:nvSpPr>
          <p:cNvPr id="16" name="Rounded Rectangle 12">
            <a:extLst>
              <a:ext uri="{FF2B5EF4-FFF2-40B4-BE49-F238E27FC236}">
                <a16:creationId xmlns:a16="http://schemas.microsoft.com/office/drawing/2014/main" id="{8451318E-3A95-4452-9813-E7D539740A93}"/>
              </a:ext>
            </a:extLst>
          </p:cNvPr>
          <p:cNvSpPr>
            <a:spLocks noChangeAspect="1"/>
          </p:cNvSpPr>
          <p:nvPr/>
        </p:nvSpPr>
        <p:spPr>
          <a:xfrm>
            <a:off x="2478370" y="3351765"/>
            <a:ext cx="2056967" cy="1440000"/>
          </a:xfrm>
          <a:prstGeom prst="roundRect">
            <a:avLst>
              <a:gd name="adj" fmla="val 8166"/>
            </a:avLst>
          </a:prstGeom>
          <a:solidFill>
            <a:srgbClr val="0C9F94"/>
          </a:solidFill>
          <a:ln w="28575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defTabSz="685800" fontAlgn="base">
              <a:spcBef>
                <a:spcPct val="0"/>
              </a:spcBef>
              <a:spcAft>
                <a:spcPts val="375"/>
              </a:spcAft>
              <a:defRPr/>
            </a:pPr>
            <a:endParaRPr lang="en-GB" sz="1200" dirty="0">
              <a:solidFill>
                <a:srgbClr val="FFFFFF"/>
              </a:solidFill>
              <a:latin typeface="+mj-lt"/>
            </a:endParaRPr>
          </a:p>
          <a:p>
            <a:pPr algn="ctr" defTabSz="685800" fontAlgn="base">
              <a:spcBef>
                <a:spcPct val="0"/>
              </a:spcBef>
              <a:spcAft>
                <a:spcPts val="375"/>
              </a:spcAft>
              <a:defRPr/>
            </a:pPr>
            <a:r>
              <a:rPr lang="en-GB" sz="1200" dirty="0">
                <a:solidFill>
                  <a:srgbClr val="FFFFFF"/>
                </a:solidFill>
                <a:latin typeface="+mj-lt"/>
              </a:rPr>
              <a:t>Almost</a:t>
            </a:r>
          </a:p>
          <a:p>
            <a:pPr algn="ctr" defTabSz="685800" fontAlgn="base">
              <a:spcBef>
                <a:spcPct val="0"/>
              </a:spcBef>
              <a:spcAft>
                <a:spcPts val="375"/>
              </a:spcAft>
              <a:defRPr/>
            </a:pPr>
            <a:r>
              <a:rPr lang="en-GB" sz="2400" b="1" dirty="0">
                <a:solidFill>
                  <a:srgbClr val="FFFFFF"/>
                </a:solidFill>
                <a:latin typeface="+mj-lt"/>
              </a:rPr>
              <a:t>33 million</a:t>
            </a:r>
          </a:p>
          <a:p>
            <a:pPr algn="ctr" defTabSz="685800" fontAlgn="base">
              <a:spcBef>
                <a:spcPct val="0"/>
              </a:spcBef>
              <a:spcAft>
                <a:spcPts val="225"/>
              </a:spcAft>
              <a:defRPr/>
            </a:pPr>
            <a:r>
              <a:rPr lang="en-GB" sz="1050" dirty="0">
                <a:solidFill>
                  <a:schemeClr val="bg1"/>
                </a:solidFill>
                <a:latin typeface="+mj-lt"/>
              </a:rPr>
              <a:t>MWh of energy saved</a:t>
            </a:r>
          </a:p>
          <a:p>
            <a:pPr algn="ctr" defTabSz="685800" fontAlgn="base">
              <a:spcBef>
                <a:spcPct val="0"/>
              </a:spcBef>
              <a:spcAft>
                <a:spcPts val="225"/>
              </a:spcAft>
              <a:defRPr/>
            </a:pPr>
            <a:r>
              <a:rPr lang="en-GB" sz="1050" dirty="0">
                <a:solidFill>
                  <a:schemeClr val="bg1"/>
                </a:solidFill>
                <a:latin typeface="+mj-lt"/>
              </a:rPr>
              <a:t>per year*</a:t>
            </a:r>
          </a:p>
        </p:txBody>
      </p:sp>
      <p:sp>
        <p:nvSpPr>
          <p:cNvPr id="17" name="Rounded Rectangle 14">
            <a:extLst>
              <a:ext uri="{FF2B5EF4-FFF2-40B4-BE49-F238E27FC236}">
                <a16:creationId xmlns:a16="http://schemas.microsoft.com/office/drawing/2014/main" id="{4D45D4C1-BF4B-49D2-90A9-F5ABDDD5421D}"/>
              </a:ext>
            </a:extLst>
          </p:cNvPr>
          <p:cNvSpPr>
            <a:spLocks noChangeAspect="1"/>
          </p:cNvSpPr>
          <p:nvPr/>
        </p:nvSpPr>
        <p:spPr>
          <a:xfrm>
            <a:off x="4779598" y="1741374"/>
            <a:ext cx="2056967" cy="1440000"/>
          </a:xfrm>
          <a:prstGeom prst="roundRect">
            <a:avLst>
              <a:gd name="adj" fmla="val 8166"/>
            </a:avLst>
          </a:prstGeom>
          <a:solidFill>
            <a:srgbClr val="0C9F94"/>
          </a:solidFill>
          <a:ln w="28575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defTabSz="685800" fontAlgn="base">
              <a:spcBef>
                <a:spcPct val="0"/>
              </a:spcBef>
              <a:spcAft>
                <a:spcPts val="375"/>
              </a:spcAft>
              <a:buClr>
                <a:srgbClr val="00998E"/>
              </a:buClr>
              <a:buSzPct val="150000"/>
              <a:defRPr/>
            </a:pPr>
            <a:endParaRPr lang="en-GB" sz="800" dirty="0">
              <a:solidFill>
                <a:srgbClr val="FFFFFF"/>
              </a:solidFill>
              <a:latin typeface="+mj-lt"/>
            </a:endParaRPr>
          </a:p>
          <a:p>
            <a:pPr algn="ctr" defTabSz="685800" fontAlgn="base">
              <a:spcBef>
                <a:spcPct val="0"/>
              </a:spcBef>
              <a:spcAft>
                <a:spcPts val="375"/>
              </a:spcAft>
              <a:buClr>
                <a:srgbClr val="00998E"/>
              </a:buClr>
              <a:buSzPct val="150000"/>
              <a:defRPr/>
            </a:pPr>
            <a:r>
              <a:rPr lang="en-GB" sz="1200" dirty="0">
                <a:solidFill>
                  <a:srgbClr val="FFFFFF"/>
                </a:solidFill>
                <a:latin typeface="+mj-lt"/>
              </a:rPr>
              <a:t>More than</a:t>
            </a:r>
            <a:endParaRPr lang="en-GB" sz="675" b="1" dirty="0">
              <a:solidFill>
                <a:srgbClr val="FFFFFF"/>
              </a:solidFill>
              <a:latin typeface="+mj-lt"/>
            </a:endParaRPr>
          </a:p>
          <a:p>
            <a:pPr algn="ctr" defTabSz="685800" fontAlgn="base">
              <a:spcBef>
                <a:spcPct val="0"/>
              </a:spcBef>
              <a:spcAft>
                <a:spcPts val="375"/>
              </a:spcAft>
              <a:buClr>
                <a:srgbClr val="00998E"/>
              </a:buClr>
              <a:buSzPct val="150000"/>
              <a:defRPr/>
            </a:pPr>
            <a:r>
              <a:rPr lang="en-GB" sz="2400" b="1" dirty="0">
                <a:solidFill>
                  <a:srgbClr val="FFFFFF"/>
                </a:solidFill>
                <a:latin typeface="+mj-lt"/>
              </a:rPr>
              <a:t>202,000</a:t>
            </a:r>
          </a:p>
          <a:p>
            <a:pPr algn="ctr" defTabSz="685800" fontAlgn="base">
              <a:spcBef>
                <a:spcPct val="0"/>
              </a:spcBef>
              <a:spcAft>
                <a:spcPts val="225"/>
              </a:spcAft>
              <a:buClr>
                <a:srgbClr val="00998E"/>
              </a:buClr>
              <a:buSzPct val="150000"/>
              <a:defRPr/>
            </a:pPr>
            <a:r>
              <a:rPr lang="en-GB" sz="1050" dirty="0">
                <a:solidFill>
                  <a:schemeClr val="bg1"/>
                </a:solidFill>
                <a:latin typeface="+mj-lt"/>
              </a:rPr>
              <a:t>Investments financed</a:t>
            </a:r>
            <a:r>
              <a:rPr lang="en-GB" sz="1050" dirty="0">
                <a:solidFill>
                  <a:schemeClr val="bg1"/>
                </a:solidFill>
                <a:latin typeface="Franklin Gothic Book" panose="020B0503020102020204" pitchFamily="34" charset="0"/>
              </a:rPr>
              <a:t>*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2D5E307-DCAD-4F6E-9AEC-9DE896921BBD}"/>
              </a:ext>
            </a:extLst>
          </p:cNvPr>
          <p:cNvSpPr txBox="1"/>
          <p:nvPr/>
        </p:nvSpPr>
        <p:spPr>
          <a:xfrm>
            <a:off x="400761" y="5617804"/>
            <a:ext cx="621218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GB" sz="1050" dirty="0">
                <a:solidFill>
                  <a:srgbClr val="FFFFFF">
                    <a:lumMod val="50000"/>
                  </a:srgbClr>
                </a:solidFill>
                <a:latin typeface="Arial" charset="0"/>
                <a:ea typeface="ＭＳ Ｐゴシック" charset="0"/>
                <a:cs typeface="Arial" charset="0"/>
              </a:rPr>
              <a:t>*The figures correspond to finance provided by the EBRD and its co-financing partners (April 2021)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162F379-85CF-412F-A723-12D217EA9CA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7404" y="1413501"/>
            <a:ext cx="1639879" cy="1506673"/>
          </a:xfrm>
          <a:prstGeom prst="rect">
            <a:avLst/>
          </a:prstGeom>
        </p:spPr>
      </p:pic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310F8B21-814E-4AEB-9A73-600CE36D5A75}"/>
              </a:ext>
            </a:extLst>
          </p:cNvPr>
          <p:cNvSpPr txBox="1">
            <a:spLocks/>
          </p:cNvSpPr>
          <p:nvPr/>
        </p:nvSpPr>
        <p:spPr>
          <a:xfrm>
            <a:off x="126678" y="1121550"/>
            <a:ext cx="9079291" cy="5035754"/>
          </a:xfrm>
          <a:prstGeom prst="rect">
            <a:avLst/>
          </a:prstGeom>
        </p:spPr>
        <p:txBody>
          <a:bodyPr/>
          <a:lstStyle>
            <a:lvl1pPr marL="0" indent="0" algn="l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FontTx/>
              <a:buNone/>
              <a:defRPr lang="en-US" sz="2000" kern="1200" smtClean="0">
                <a:solidFill>
                  <a:schemeClr val="tx1">
                    <a:lumMod val="50000"/>
                  </a:schemeClr>
                </a:solidFill>
                <a:latin typeface="Franklin Gothic Book"/>
                <a:ea typeface="ＭＳ Ｐゴシック" charset="0"/>
                <a:cs typeface="Franklin Gothic Book"/>
              </a:defRPr>
            </a:lvl1pPr>
            <a:lvl2pPr marL="179388" marR="0" indent="-179388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539B"/>
              </a:buClr>
              <a:buSzTx/>
              <a:buFont typeface="Arial" charset="0"/>
              <a:buChar char="•"/>
              <a:tabLst/>
              <a:defRPr lang="en-US" sz="2000" kern="1200" smtClean="0">
                <a:solidFill>
                  <a:schemeClr val="tx1">
                    <a:lumMod val="50000"/>
                  </a:schemeClr>
                </a:solidFill>
                <a:latin typeface="Franklin Gothic Book"/>
                <a:ea typeface="Franklin Gothic Book"/>
                <a:cs typeface="Franklin Gothic Book"/>
              </a:defRPr>
            </a:lvl2pPr>
            <a:lvl3pPr marL="360000" marR="0" indent="-1800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/>
              <a:buChar char="•"/>
              <a:tabLst/>
              <a:defRPr lang="en-US" sz="2000" kern="1200" smtClean="0">
                <a:solidFill>
                  <a:schemeClr val="tx1">
                    <a:lumMod val="50000"/>
                  </a:schemeClr>
                </a:solidFill>
                <a:latin typeface="Franklin Gothic Book"/>
                <a:ea typeface="Franklin Gothic Book"/>
                <a:cs typeface="Franklin Gothic Book"/>
              </a:defRPr>
            </a:lvl3pPr>
            <a:lvl4pPr marL="540000" marR="0" indent="-1800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‒"/>
              <a:tabLst/>
              <a:defRPr lang="en-US" sz="2000" kern="1200" baseline="0" smtClean="0">
                <a:solidFill>
                  <a:schemeClr val="tx1">
                    <a:lumMod val="50000"/>
                  </a:schemeClr>
                </a:solidFill>
                <a:latin typeface="Franklin Gothic Book"/>
                <a:ea typeface="Franklin Gothic Book"/>
                <a:cs typeface="Franklin Gothic Book"/>
              </a:defRPr>
            </a:lvl4pPr>
            <a:lvl5pPr marL="2057400" indent="0" algn="l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charset="0"/>
              <a:buNone/>
              <a:defRPr sz="1200" kern="1200">
                <a:solidFill>
                  <a:srgbClr val="929395"/>
                </a:solidFill>
                <a:latin typeface="Arial" pitchFamily="34" charset="0"/>
                <a:ea typeface="Arial" charset="0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31787" lvl="2" indent="0">
              <a:buClr>
                <a:srgbClr val="17A096"/>
              </a:buClr>
              <a:buSzPct val="80000"/>
              <a:buNone/>
              <a:defRPr/>
            </a:pPr>
            <a:endParaRPr lang="en-GB" sz="1600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D3C8DEAD-0D73-4ABE-A46A-2DE4D8B9C1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94217" y="92181"/>
            <a:ext cx="1243692" cy="70110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1F5A640-D73C-4692-A348-5A466A357D5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93323" y="122717"/>
            <a:ext cx="2698677" cy="690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573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  <p:tag name="BJHEADERFOOTERTEXTLABEL" val="PUBLIC "/>
</p:tagLst>
</file>

<file path=ppt/theme/theme1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DB1299990D5144A82CEAB81FF82B6A0" ma:contentTypeVersion="9" ma:contentTypeDescription="Create a new document." ma:contentTypeScope="" ma:versionID="77d9d7e78ddb8b823b0c33715db269fc">
  <xsd:schema xmlns:xsd="http://www.w3.org/2001/XMLSchema" xmlns:xs="http://www.w3.org/2001/XMLSchema" xmlns:p="http://schemas.microsoft.com/office/2006/metadata/properties" xmlns:ns2="8da60274-7981-4735-93fc-c3f7762c6751" targetNamespace="http://schemas.microsoft.com/office/2006/metadata/properties" ma:root="true" ma:fieldsID="16228d38d7b52764c7779199779e406f" ns2:_="">
    <xsd:import namespace="8da60274-7981-4735-93fc-c3f7762c675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da60274-7981-4735-93fc-c3f7762c675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sisl xmlns:xsi="http://www.w3.org/2001/XMLSchema-instance" xmlns:xsd="http://www.w3.org/2001/XMLSchema" xmlns="http://www.boldonjames.com/2008/01/sie/internal/label" sislVersion="0" policy="1d45786f-a737-4735-8af6-df12fb6939a2" origin="userSelected">
  <element uid="9c87da95-7b2f-439f-bfd9-321fc51f6870" value=""/>
  <element uid="214105f6-acd4-485a-afa0-a0b988f7534c" value=""/>
</sisl>
</file>

<file path=customXml/itemProps1.xml><?xml version="1.0" encoding="utf-8"?>
<ds:datastoreItem xmlns:ds="http://schemas.openxmlformats.org/officeDocument/2006/customXml" ds:itemID="{144EEE0E-B886-4451-ADF1-0ECD90539DE2}">
  <ds:schemaRefs>
    <ds:schemaRef ds:uri="8da60274-7981-4735-93fc-c3f7762c6751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EEB732A4-D0E4-4EF4-A770-10B1FFFE1FB0}">
  <ds:schemaRefs>
    <ds:schemaRef ds:uri="http://schemas.microsoft.com/office/infopath/2007/PartnerControls"/>
    <ds:schemaRef ds:uri="http://purl.org/dc/elements/1.1/"/>
    <ds:schemaRef ds:uri="http://schemas.microsoft.com/office/2006/metadata/properties"/>
    <ds:schemaRef ds:uri="8da60274-7981-4735-93fc-c3f7762c6751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0367EB1E-8188-42A1-BB86-1E932C0726A3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0ED08D72-6A42-4DAE-B326-3E7008C8D6F5}">
  <ds:schemaRefs>
    <ds:schemaRef ds:uri="http://www.w3.org/2001/XMLSchema"/>
    <ds:schemaRef ds:uri="http://www.boldonjames.com/2008/01/sie/internal/label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1030</TotalTime>
  <Words>1206</Words>
  <Application>Microsoft Office PowerPoint</Application>
  <PresentationFormat>Widescreen</PresentationFormat>
  <Paragraphs>186</Paragraphs>
  <Slides>17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31" baseType="lpstr">
      <vt:lpstr>ＭＳ Ｐゴシック</vt:lpstr>
      <vt:lpstr>Arial</vt:lpstr>
      <vt:lpstr>Bodoni MT</vt:lpstr>
      <vt:lpstr>Calibri</vt:lpstr>
      <vt:lpstr>Calibri Light</vt:lpstr>
      <vt:lpstr>Century Gothic</vt:lpstr>
      <vt:lpstr>DIN Pro</vt:lpstr>
      <vt:lpstr>Franklin Gothic Book</vt:lpstr>
      <vt:lpstr>Sanchez</vt:lpstr>
      <vt:lpstr>Segoe UI</vt:lpstr>
      <vt:lpstr>Times New Roman</vt:lpstr>
      <vt:lpstr>Wingdings</vt:lpstr>
      <vt:lpstr>1_Custom Design</vt:lpstr>
      <vt:lpstr>Custom Design</vt:lpstr>
      <vt:lpstr>PowerPoint Presentation</vt:lpstr>
      <vt:lpstr>The EBRD business model</vt:lpstr>
      <vt:lpstr>PowerPoint Presentation</vt:lpstr>
      <vt:lpstr>EBRD Energy and Climate Action  Cumulative Results 2006 – 2021 YTD – all COOs</vt:lpstr>
      <vt:lpstr>EBRD’s Focus in Romania</vt:lpstr>
      <vt:lpstr>Green Economy Transition Investments in Romania</vt:lpstr>
      <vt:lpstr>EBRD Financing in buildings</vt:lpstr>
      <vt:lpstr>Introducing EBRD's Green Economy Financing Facilities (GEFFs)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Anamaria STROIA-TILLEY</dc:creator>
  <cp:keywords>[EBRD/PERSONAL]</cp:keywords>
  <cp:lastModifiedBy>Inan, Yucel</cp:lastModifiedBy>
  <cp:revision>86</cp:revision>
  <dcterms:created xsi:type="dcterms:W3CDTF">2021-01-17T13:52:02Z</dcterms:created>
  <dcterms:modified xsi:type="dcterms:W3CDTF">2021-06-07T12:39:11Z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0x0101001DB1299990D5144A82CEAB81FF82B6A0</vt:lpwstr>
  </property>
  <property fmtid="{D5CDD505-2E9C-101B-9397-08002B2CF9AE}" pid="3" name="docIndexRef">
    <vt:lpwstr>74cc3b50-2bc0-41f9-b28d-6ae3bfc274e5</vt:lpwstr>
  </property>
  <property fmtid="{D5CDD505-2E9C-101B-9397-08002B2CF9AE}" pid="4" name="bjSaver">
    <vt:lpwstr>7WxE1Rco24vHmuIpV6dPI1u3my/qjNXO</vt:lpwstr>
  </property>
  <property fmtid="{D5CDD505-2E9C-101B-9397-08002B2CF9AE}" pid="5" name="MSIP_Label_a6175487-42af-4492-84fe-2b4054e011bd_Enabled">
    <vt:lpwstr>true</vt:lpwstr>
  </property>
  <property fmtid="{D5CDD505-2E9C-101B-9397-08002B2CF9AE}" pid="6" name="MSIP_Label_a6175487-42af-4492-84fe-2b4054e011bd_SetDate">
    <vt:lpwstr>2021-03-15T10:38:10Z</vt:lpwstr>
  </property>
  <property fmtid="{D5CDD505-2E9C-101B-9397-08002B2CF9AE}" pid="7" name="MSIP_Label_a6175487-42af-4492-84fe-2b4054e011bd_Method">
    <vt:lpwstr>Privileged</vt:lpwstr>
  </property>
  <property fmtid="{D5CDD505-2E9C-101B-9397-08002B2CF9AE}" pid="8" name="MSIP_Label_a6175487-42af-4492-84fe-2b4054e011bd_Name">
    <vt:lpwstr>Public</vt:lpwstr>
  </property>
  <property fmtid="{D5CDD505-2E9C-101B-9397-08002B2CF9AE}" pid="9" name="MSIP_Label_a6175487-42af-4492-84fe-2b4054e011bd_SiteId">
    <vt:lpwstr>76e3e3ff-fce0-45ec-a946-bc44d69a9b7e</vt:lpwstr>
  </property>
  <property fmtid="{D5CDD505-2E9C-101B-9397-08002B2CF9AE}" pid="10" name="MSIP_Label_a6175487-42af-4492-84fe-2b4054e011bd_ActionId">
    <vt:lpwstr>152ef1af-c83f-41d9-864b-1819b1ff023c</vt:lpwstr>
  </property>
  <property fmtid="{D5CDD505-2E9C-101B-9397-08002B2CF9AE}" pid="11" name="MSIP_Label_a6175487-42af-4492-84fe-2b4054e011bd_ContentBits">
    <vt:lpwstr>0</vt:lpwstr>
  </property>
  <property fmtid="{D5CDD505-2E9C-101B-9397-08002B2CF9AE}" pid="12" name="MSIP_Label_c135c4ba-2280-41f8-be7d-6f21d368baa3_Enabled">
    <vt:lpwstr>true</vt:lpwstr>
  </property>
  <property fmtid="{D5CDD505-2E9C-101B-9397-08002B2CF9AE}" pid="13" name="MSIP_Label_c135c4ba-2280-41f8-be7d-6f21d368baa3_SetDate">
    <vt:lpwstr>2021-05-28T08:30:50Z</vt:lpwstr>
  </property>
  <property fmtid="{D5CDD505-2E9C-101B-9397-08002B2CF9AE}" pid="14" name="MSIP_Label_c135c4ba-2280-41f8-be7d-6f21d368baa3_Method">
    <vt:lpwstr>Standard</vt:lpwstr>
  </property>
  <property fmtid="{D5CDD505-2E9C-101B-9397-08002B2CF9AE}" pid="15" name="MSIP_Label_c135c4ba-2280-41f8-be7d-6f21d368baa3_Name">
    <vt:lpwstr>c135c4ba-2280-41f8-be7d-6f21d368baa3</vt:lpwstr>
  </property>
  <property fmtid="{D5CDD505-2E9C-101B-9397-08002B2CF9AE}" pid="16" name="MSIP_Label_c135c4ba-2280-41f8-be7d-6f21d368baa3_SiteId">
    <vt:lpwstr>24139d14-c62c-4c47-8bdd-ce71ea1d50cf</vt:lpwstr>
  </property>
  <property fmtid="{D5CDD505-2E9C-101B-9397-08002B2CF9AE}" pid="17" name="MSIP_Label_c135c4ba-2280-41f8-be7d-6f21d368baa3_ActionId">
    <vt:lpwstr>ed93cf75-2dde-47c3-9e3b-4653e2fd57dd</vt:lpwstr>
  </property>
  <property fmtid="{D5CDD505-2E9C-101B-9397-08002B2CF9AE}" pid="18" name="MSIP_Label_c135c4ba-2280-41f8-be7d-6f21d368baa3_ContentBits">
    <vt:lpwstr>0</vt:lpwstr>
  </property>
  <property fmtid="{D5CDD505-2E9C-101B-9397-08002B2CF9AE}" pid="19" name="bjDocumentLabelXML">
    <vt:lpwstr>&lt;?xml version="1.0" encoding="us-ascii"?&gt;&lt;sisl xmlns:xsi="http://www.w3.org/2001/XMLSchema-instance" xmlns:xsd="http://www.w3.org/2001/XMLSchema" sislVersion="0" policy="1d45786f-a737-4735-8af6-df12fb6939a2" origin="userSelected" xmlns="http://www.boldonj</vt:lpwstr>
  </property>
  <property fmtid="{D5CDD505-2E9C-101B-9397-08002B2CF9AE}" pid="20" name="bjDocumentLabelXML-0">
    <vt:lpwstr>ames.com/2008/01/sie/internal/label"&gt;&lt;element uid="9c87da95-7b2f-439f-bfd9-321fc51f6870" value="" /&gt;&lt;element uid="214105f6-acd4-485a-afa0-a0b988f7534c" value="" /&gt;&lt;/sisl&gt;</vt:lpwstr>
  </property>
  <property fmtid="{D5CDD505-2E9C-101B-9397-08002B2CF9AE}" pid="21" name="bjDocumentSecurityLabel">
    <vt:lpwstr>PERSONAL</vt:lpwstr>
  </property>
</Properties>
</file>