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handoutMasterIdLst>
    <p:handoutMasterId r:id="rId20"/>
  </p:handoutMasterIdLst>
  <p:sldIdLst>
    <p:sldId id="321" r:id="rId2"/>
    <p:sldId id="291" r:id="rId3"/>
    <p:sldId id="305" r:id="rId4"/>
    <p:sldId id="314" r:id="rId5"/>
    <p:sldId id="352" r:id="rId6"/>
    <p:sldId id="909" r:id="rId7"/>
    <p:sldId id="910" r:id="rId8"/>
    <p:sldId id="908" r:id="rId9"/>
    <p:sldId id="841" r:id="rId10"/>
    <p:sldId id="847" r:id="rId11"/>
    <p:sldId id="840" r:id="rId12"/>
    <p:sldId id="851" r:id="rId13"/>
    <p:sldId id="852" r:id="rId14"/>
    <p:sldId id="854" r:id="rId15"/>
    <p:sldId id="893" r:id="rId16"/>
    <p:sldId id="912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4-470D-9682-AF88688F9A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B2-4C81-B2F3-AB3665945D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4-470D-9682-AF88688F9A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4-470D-9682-AF88688F9A5E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2-4C81-B2F3-AB3665945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73-4FB6-8F09-E82EDB47FB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73-4FB6-8F09-E82EDB47FB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73-4FB6-8F09-E82EDB47FB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73-4FB6-8F09-E82EDB47FB34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73-4FB6-8F09-E82EDB47F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E7-4359-97B3-808B24F565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E7-4359-97B3-808B24F565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E7-4359-97B3-808B24F565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E7-4359-97B3-808B24F56589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E7-4359-97B3-808B24F56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2-469E-B57D-93A5C6A8F3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42-469E-B57D-93A5C6A8F3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42-469E-B57D-93A5C6A8F3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42-469E-B57D-93A5C6A8F307}"/>
              </c:ext>
            </c:extLst>
          </c:dPt>
          <c:cat>
            <c:strRef>
              <c:f>Sheet1!$A$2:$A$5</c:f>
              <c:strCache>
                <c:ptCount val="2"/>
                <c:pt idx="0">
                  <c:v>RU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42-469E-B57D-93A5C6A8F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6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3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5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7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8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3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2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5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 efficiency part covers in some cases also energy poverty (to some extent).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4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897" y="592767"/>
            <a:ext cx="3662161" cy="3419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8173"/>
            <a:ext cx="11261559" cy="6720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3172028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rgbClr val="0356B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3172026"/>
            <a:ext cx="0" cy="368597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rgbClr val="90C85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03964" y="5640554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rgbClr val="0356B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67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901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6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62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6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1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2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68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38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5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4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60" y="618998"/>
            <a:ext cx="978411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7" y="1825627"/>
            <a:ext cx="4926841" cy="3769957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2"/>
            <a:ext cx="46692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3"/>
            <a:ext cx="6142383" cy="6964017"/>
          </a:xfrm>
          <a:solidFill>
            <a:srgbClr val="D3E8F9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7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3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3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7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9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18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rgbClr val="0356B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97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70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70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9" y="2159958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9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50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3" y="2159958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15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44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D3E8F9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5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5"/>
            <a:ext cx="10515600" cy="2035175"/>
          </a:xfrm>
        </p:spPr>
        <p:txBody>
          <a:bodyPr/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6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9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6450" y="6192577"/>
            <a:ext cx="2095499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5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4" r="-99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rgbClr val="0356B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59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90" y="1122363"/>
            <a:ext cx="10676039" cy="2387600"/>
          </a:xfrm>
        </p:spPr>
        <p:txBody>
          <a:bodyPr anchor="b">
            <a:noAutofit/>
          </a:bodyPr>
          <a:lstStyle>
            <a:lvl1pPr algn="l">
              <a:defRPr sz="4125" b="1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67603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1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3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2668483" y="-2669063"/>
            <a:ext cx="6858581" cy="12195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1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5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9" y="6045865"/>
            <a:ext cx="1697169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125" b="1">
                <a:solidFill>
                  <a:srgbClr val="373D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73D5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9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125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rgbClr val="373D5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08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2" y="-519894"/>
            <a:ext cx="3662161" cy="3419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261559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4125" b="0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9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90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ur-lex.europa.eu/legal-content/EN/TXT/?uri=COM%3A2022%3A221%3AFIN&amp;qid=1653034500503" TargetMode="External"/><Relationship Id="rId4" Type="http://schemas.openxmlformats.org/officeDocument/2006/relationships/hyperlink" Target="https://eur-lex.europa.eu/legal-content/EN/TXT/?uri=COM%3A2022%3A240%3AFIN&amp;qid=165303305393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c.europa.eu/economy_finance/recovery-and-resilience-scoreboard/index.html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755" y="4144739"/>
            <a:ext cx="7598051" cy="89492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000" b="1" dirty="0">
                <a:latin typeface="EC Square Sans Cond Pro Medium" panose="020B0606000000020004" pitchFamily="34" charset="0"/>
              </a:rPr>
              <a:t>The </a:t>
            </a:r>
            <a:r>
              <a:rPr lang="en-US" sz="3000" b="1" dirty="0" err="1">
                <a:latin typeface="EC Square Sans Cond Pro Medium" panose="020B0606000000020004" pitchFamily="34" charset="0"/>
              </a:rPr>
              <a:t>REPowerEU</a:t>
            </a:r>
            <a:r>
              <a:rPr lang="en-US" sz="3000" b="1" dirty="0">
                <a:latin typeface="EC Square Sans Cond Pro Medium" panose="020B0606000000020004" pitchFamily="34" charset="0"/>
              </a:rPr>
              <a:t> Plan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EC Square Sans Cond Pro Medium" panose="020B0606000000020004" pitchFamily="34" charset="0"/>
              </a:rPr>
              <a:t>Objectives and state of play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6242" y="6007062"/>
            <a:ext cx="50333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1350"/>
              </a:spcAft>
              <a:buClr>
                <a:srgbClr val="034EA2"/>
              </a:buClr>
            </a:pPr>
            <a:r>
              <a:rPr lang="en-IE" sz="1500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Pierluca Merola, Policy Officer, Energy Efficiency Unit - ENER.B2</a:t>
            </a:r>
            <a:endParaRPr lang="en-GB" sz="1500" dirty="0">
              <a:solidFill>
                <a:srgbClr val="373D59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56384" y="2899779"/>
            <a:ext cx="7128792" cy="76126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2100" i="0" kern="1200">
                <a:solidFill>
                  <a:srgbClr val="90C85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LIFE Platform Meeting 2024 – Brescia</a:t>
            </a:r>
          </a:p>
          <a:p>
            <a:pPr fontAlgn="auto">
              <a:spcAft>
                <a:spcPts val="0"/>
              </a:spcAft>
            </a:pPr>
            <a:r>
              <a:rPr lang="en-US" sz="1800" i="1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The </a:t>
            </a:r>
            <a:r>
              <a:rPr lang="en-US" sz="1800" i="1" dirty="0" err="1">
                <a:solidFill>
                  <a:srgbClr val="373D59"/>
                </a:solidFill>
                <a:latin typeface="EC Square Sans Cond Pro Medium" panose="020B0606000000020004" pitchFamily="34" charset="0"/>
              </a:rPr>
              <a:t>REPowerEU</a:t>
            </a:r>
            <a:r>
              <a:rPr lang="en-US" sz="1800" i="1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 Plan – Heating and Cooling solutions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61621" y="3764109"/>
            <a:ext cx="2295559" cy="76126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2100" i="0" kern="1200">
                <a:solidFill>
                  <a:srgbClr val="90C85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14 May 2024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73D59"/>
              </a:solidFill>
              <a:effectLst/>
              <a:uLnTx/>
              <a:uFillTx/>
              <a:latin typeface="EC Square Sans Cond Pro Medium" panose="020B060600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3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5462"/>
    </mc:Choice>
    <mc:Fallback xmlns="">
      <p:transition advTm="1654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43" y="212500"/>
            <a:ext cx="11056670" cy="782357"/>
          </a:xfrm>
        </p:spPr>
        <p:txBody>
          <a:bodyPr/>
          <a:lstStyle/>
          <a:p>
            <a:r>
              <a:rPr lang="en-IE" sz="28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amended RRF Regulation: legal basis for introduction of </a:t>
            </a:r>
            <a:r>
              <a:rPr lang="en-IE" sz="28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en-IE" sz="28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Chapters in RRPs</a:t>
            </a:r>
            <a:endParaRPr lang="en-IE" sz="28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B31CE-FD63-4E08-A634-D561439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D722-0B0B-45CB-8809-919807D0895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46C7DC-F8CC-40AF-8661-C63FFB2B73E7}"/>
              </a:ext>
            </a:extLst>
          </p:cNvPr>
          <p:cNvSpPr txBox="1"/>
          <p:nvPr/>
        </p:nvSpPr>
        <p:spPr>
          <a:xfrm>
            <a:off x="400051" y="1464000"/>
            <a:ext cx="10936642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600"/>
              </a:spcAft>
            </a:pPr>
            <a:r>
              <a:rPr lang="en-GB" sz="19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REPowerEU</a:t>
            </a:r>
            <a:r>
              <a:rPr lang="en-GB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Objectives</a:t>
            </a:r>
            <a:r>
              <a:rPr lang="en-GB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arenR"/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Improving </a:t>
            </a:r>
            <a:r>
              <a:rPr lang="en-GB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infrastructure </a:t>
            </a: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facilities to meet immediate security of supply needs for gas, including LNG;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arenR"/>
            </a:pP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Boosting energy efficiency 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buildings and critical energy infrastructure; </a:t>
            </a:r>
          </a:p>
          <a:p>
            <a:pPr marL="914400" lvl="1" indent="-457200" algn="just">
              <a:spcAft>
                <a:spcPts val="600"/>
              </a:spcAft>
              <a:buAutoNum type="alphaLcParenR" startAt="2"/>
            </a:pP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Decarbonisation: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industry; increase production and uptake of </a:t>
            </a: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biomethane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renewable hydrogen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1" algn="just">
              <a:spcAft>
                <a:spcPts val="600"/>
              </a:spcAft>
            </a:pPr>
            <a:r>
              <a:rPr lang="en-GB" sz="1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 RES</a:t>
            </a: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ncreasing share and accelerating deployment and integration of renewable energy;</a:t>
            </a:r>
          </a:p>
          <a:p>
            <a:pPr marL="914400" lvl="1" indent="-457200" algn="just">
              <a:spcAft>
                <a:spcPts val="600"/>
              </a:spcAft>
              <a:buAutoNum type="alphaLcParenR" startAt="3"/>
            </a:pP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</a:t>
            </a: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poverty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AutoNum type="alphaLcParenR" startAt="3"/>
            </a:pP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Incentivising </a:t>
            </a: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 of energy demand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914400" lvl="1" indent="-457200" algn="just">
              <a:spcAft>
                <a:spcPts val="600"/>
              </a:spcAft>
              <a:buAutoNum type="alphaLcParenR" startAt="3"/>
            </a:pP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</a:t>
            </a:r>
            <a:r>
              <a:rPr lang="en-GB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internal and cross-border energy transmission and distribution bottlenecks</a:t>
            </a:r>
            <a:r>
              <a:rPr lang="en-GB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supporting electricity storage and zero-emission transport and its infrastructure, including railways; 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600"/>
              </a:spcAft>
              <a:buAutoNum type="alphaLcParenR" startAt="3"/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the objectives set out in points above through accelerated </a:t>
            </a:r>
            <a:r>
              <a:rPr lang="en-GB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requalification of the workforce for green and related digital skills, </a:t>
            </a: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well as through </a:t>
            </a:r>
            <a:r>
              <a:rPr lang="en-GB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of </a:t>
            </a:r>
            <a:r>
              <a:rPr lang="en-GB" sz="1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value chains in critical raw materials and technologies linked to the green transition.</a:t>
            </a:r>
            <a:endParaRPr lang="en-US" sz="1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7AAC9CE-EE3C-E179-20CC-5736A5CC48BA}"/>
              </a:ext>
            </a:extLst>
          </p:cNvPr>
          <p:cNvSpPr/>
          <p:nvPr/>
        </p:nvSpPr>
        <p:spPr>
          <a:xfrm>
            <a:off x="626707" y="2728170"/>
            <a:ext cx="228600" cy="9525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119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93" y="231629"/>
            <a:ext cx="10793639" cy="782357"/>
          </a:xfrm>
        </p:spPr>
        <p:txBody>
          <a:bodyPr/>
          <a:lstStyle/>
          <a:p>
            <a:r>
              <a:rPr lang="en-IE" sz="4000" b="1" dirty="0">
                <a:solidFill>
                  <a:srgbClr val="034EA2"/>
                </a:solidFill>
                <a:latin typeface="Arial (Heading)"/>
                <a:cs typeface="Arial" panose="020B0604020202020204" pitchFamily="34" charset="0"/>
              </a:rPr>
              <a:t>Quick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B31CE-FD63-4E08-A634-D561439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D722-0B0B-45CB-8809-919807D0895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46C7DC-F8CC-40AF-8661-C63FFB2B73E7}"/>
              </a:ext>
            </a:extLst>
          </p:cNvPr>
          <p:cNvSpPr txBox="1"/>
          <p:nvPr/>
        </p:nvSpPr>
        <p:spPr>
          <a:xfrm>
            <a:off x="431322" y="1300240"/>
            <a:ext cx="11383810" cy="5902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RRF funding committed: EUR 653 billion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Grants: EUR 360 billion,  Loans (requested): EUR 293 billion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Energy: more than EUR 184bn (28.5% of total RRF),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EUR 108.1bn already committed prior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chapters and recent RRP amendments.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REPowerEU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chapters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Reforms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most target renewable energy (32), energy efficiency (16), &amp; improving energy networks &amp; storage (13)</a:t>
            </a:r>
          </a:p>
          <a:p>
            <a:pPr marL="742950" lvl="1" indent="-285750" algn="just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largest budgets are for energy efficiency (27.5%),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decarbonise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industry (18.6%), &amp; renewable energy (17.6%)  </a:t>
            </a:r>
          </a:p>
          <a:p>
            <a:pPr marL="742950" lvl="1" indent="-285750" algn="just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Fossil fuel infrastructures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only in Croatia, Italy and Poland, and less than 5% of total funds.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(other) amendments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Adjustments in RRPs following the update of the RRF grant allocation</a:t>
            </a:r>
          </a:p>
          <a:p>
            <a:pPr marL="742950" lvl="1" indent="-285750" algn="just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loans (for additional measures, including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financial instruments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just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changes related to inflation, higher costs, disruptions of supply chains etc.</a:t>
            </a:r>
          </a:p>
          <a:p>
            <a:pPr lvl="1" algn="just">
              <a:lnSpc>
                <a:spcPct val="108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146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92" y="532155"/>
            <a:ext cx="10793639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IE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en-IE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B31CE-FD63-4E08-A634-D561439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D722-0B0B-45CB-8809-919807D0895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504A3-FCD6-2099-753C-8813744B0E37}"/>
              </a:ext>
            </a:extLst>
          </p:cNvPr>
          <p:cNvSpPr txBox="1"/>
          <p:nvPr/>
        </p:nvSpPr>
        <p:spPr>
          <a:xfrm>
            <a:off x="1021492" y="1314512"/>
            <a:ext cx="10386435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89 Reforms by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REPowerEU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objectives</a:t>
            </a:r>
          </a:p>
          <a:p>
            <a:pPr marL="625475" lvl="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Not enabling conditions + DDL – infringements not excluded</a:t>
            </a:r>
          </a:p>
          <a:p>
            <a:pPr marL="342900" lvl="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29BA9-322D-BA6A-0C21-A493D65C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34" y="2345747"/>
            <a:ext cx="10063639" cy="4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9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92" y="532155"/>
            <a:ext cx="10793639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IE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en-IE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B31CE-FD63-4E08-A634-D561439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D722-0B0B-45CB-8809-919807D0895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504A3-FCD6-2099-753C-8813744B0E37}"/>
              </a:ext>
            </a:extLst>
          </p:cNvPr>
          <p:cNvSpPr txBox="1"/>
          <p:nvPr/>
        </p:nvSpPr>
        <p:spPr>
          <a:xfrm>
            <a:off x="1021492" y="1463172"/>
            <a:ext cx="10386435" cy="53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Costing by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REPowerEU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84E41-B6B6-10AA-1026-21036353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32" y="2148004"/>
            <a:ext cx="10015919" cy="4635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276" y="6192577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MS address it in buildings renovation (ex. ES, RO).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 varies share of support if for energy poor</a:t>
            </a:r>
          </a:p>
        </p:txBody>
      </p:sp>
    </p:spTree>
    <p:extLst>
      <p:ext uri="{BB962C8B-B14F-4D97-AF65-F5344CB8AC3E}">
        <p14:creationId xmlns:p14="http://schemas.microsoft.com/office/powerpoint/2010/main" val="216743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numbers and colored bars&#10;&#10;Description automatically generated with medium confidence">
            <a:extLst>
              <a:ext uri="{FF2B5EF4-FFF2-40B4-BE49-F238E27FC236}">
                <a16:creationId xmlns:a16="http://schemas.microsoft.com/office/drawing/2014/main" id="{DC5C12F6-F81A-8695-5D64-3034FCA3C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5" y="1973103"/>
            <a:ext cx="7948904" cy="47751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CAE4A-DB33-8191-3B3B-5AC8B640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E5F94-F07C-03C3-8C45-61342375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10" y="482860"/>
            <a:ext cx="10793639" cy="782357"/>
          </a:xfrm>
        </p:spPr>
        <p:txBody>
          <a:bodyPr/>
          <a:lstStyle/>
          <a:p>
            <a:r>
              <a:rPr lang="en-IE" sz="4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overview – contribution to energy objectives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9E25C-83E3-B179-4C22-51BF9306317E}"/>
              </a:ext>
            </a:extLst>
          </p:cNvPr>
          <p:cNvSpPr txBox="1"/>
          <p:nvPr/>
        </p:nvSpPr>
        <p:spPr>
          <a:xfrm>
            <a:off x="8476807" y="1973103"/>
            <a:ext cx="318729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Provisional data, considering 23 MS with submitted REPowerEU chapter.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Renewables is the most present objective, with almost all MS included.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Energy efficiency and Energy networks are also presents in many chapters.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43055-573F-A369-892E-3C9537EC33EE}"/>
              </a:ext>
            </a:extLst>
          </p:cNvPr>
          <p:cNvSpPr txBox="1"/>
          <p:nvPr/>
        </p:nvSpPr>
        <p:spPr>
          <a:xfrm>
            <a:off x="527901" y="1474767"/>
            <a:ext cx="7483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Countries with at least a reform/investment for objective 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4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58B1A-8831-7CFC-C8D5-22A796C5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275270"/>
            <a:ext cx="10905699" cy="4363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/>
              </a:rPr>
              <a:t>EUR 184 bn allocated to energy </a:t>
            </a:r>
            <a:r>
              <a:rPr lang="en-GB" sz="2400" b="1" dirty="0">
                <a:ea typeface="Times New Roman" panose="02020603050405020304" pitchFamily="18" charset="0"/>
                <a:cs typeface="Arial"/>
              </a:rPr>
              <a:t>reforms and investments</a:t>
            </a:r>
            <a:r>
              <a:rPr lang="en-GB" dirty="0">
                <a:ea typeface="Times New Roman" panose="02020603050405020304" pitchFamily="18" charset="0"/>
                <a:cs typeface="Arial"/>
              </a:rPr>
              <a:t>.</a:t>
            </a:r>
          </a:p>
          <a:p>
            <a:pPr marL="1371600" lvl="2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/>
              </a:rPr>
              <a:t>EUR 106.5bn </a:t>
            </a:r>
            <a:r>
              <a:rPr lang="en-GB" sz="2400" dirty="0">
                <a:ea typeface="Times New Roman" panose="02020603050405020304" pitchFamily="18" charset="0"/>
                <a:cs typeface="Arial"/>
              </a:rPr>
              <a:t>allocated to </a:t>
            </a:r>
            <a:r>
              <a:rPr lang="en-GB" sz="2400" b="1" dirty="0">
                <a:ea typeface="Times New Roman" panose="02020603050405020304" pitchFamily="18" charset="0"/>
                <a:cs typeface="Arial"/>
              </a:rPr>
              <a:t>energy efficiency</a:t>
            </a:r>
          </a:p>
          <a:p>
            <a:pPr marL="1371600" lvl="2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/>
              </a:rPr>
              <a:t>EUR 62bn </a:t>
            </a:r>
            <a:r>
              <a:rPr lang="en-GB" sz="2400" dirty="0">
                <a:ea typeface="Times New Roman" panose="02020603050405020304" pitchFamily="18" charset="0"/>
                <a:cs typeface="Arial"/>
              </a:rPr>
              <a:t>allocated to </a:t>
            </a:r>
            <a:r>
              <a:rPr lang="en-GB" sz="2400" b="1" dirty="0">
                <a:ea typeface="Times New Roman" panose="02020603050405020304" pitchFamily="18" charset="0"/>
                <a:cs typeface="Arial"/>
              </a:rPr>
              <a:t>RES &amp; electricity infrastructure</a:t>
            </a:r>
          </a:p>
          <a:p>
            <a:pPr marL="1828800" lvl="3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Times New Roman" panose="02020603050405020304" pitchFamily="18" charset="0"/>
                <a:cs typeface="Arial"/>
              </a:rPr>
              <a:t>Production of </a:t>
            </a:r>
            <a:r>
              <a:rPr lang="en-US" sz="2400" b="1" dirty="0">
                <a:ea typeface="Times New Roman" panose="02020603050405020304" pitchFamily="18" charset="0"/>
                <a:cs typeface="Arial"/>
              </a:rPr>
              <a:t>renewable energy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/>
              </a:rPr>
              <a:t>EUR 34.2 bn</a:t>
            </a:r>
            <a:r>
              <a:rPr lang="en-US" sz="2400" dirty="0">
                <a:ea typeface="Times New Roman" panose="02020603050405020304" pitchFamily="18" charset="0"/>
                <a:cs typeface="Arial"/>
              </a:rPr>
              <a:t>	</a:t>
            </a:r>
          </a:p>
          <a:p>
            <a:pPr marL="1828800" lvl="3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Times New Roman" panose="02020603050405020304" pitchFamily="18" charset="0"/>
                <a:cs typeface="Arial"/>
              </a:rPr>
              <a:t>Energy </a:t>
            </a:r>
            <a:r>
              <a:rPr lang="en-US" sz="2400" b="1" dirty="0">
                <a:ea typeface="Times New Roman" panose="02020603050405020304" pitchFamily="18" charset="0"/>
                <a:cs typeface="Arial"/>
              </a:rPr>
              <a:t>networks and infrastructure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/>
              </a:rPr>
              <a:t>EUR 27.9 bn</a:t>
            </a:r>
            <a:endParaRPr lang="en-GB" sz="2400" b="1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Arial"/>
            </a:endParaRPr>
          </a:p>
          <a:p>
            <a:pPr marL="1485900" lvl="2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cs typeface="Arial"/>
              </a:rPr>
              <a:t>Renewable and low-carbon </a:t>
            </a:r>
            <a:r>
              <a:rPr lang="en-US" sz="2400" b="1" dirty="0">
                <a:cs typeface="Arial"/>
              </a:rPr>
              <a:t>hydrogen</a:t>
            </a:r>
            <a:r>
              <a:rPr lang="en-US" sz="2400" dirty="0">
                <a:cs typeface="Arial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EUR 13.6 bn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More than </a:t>
            </a:r>
            <a:r>
              <a:rPr lang="en-US" b="1" dirty="0">
                <a:solidFill>
                  <a:srgbClr val="024B9C"/>
                </a:solidFill>
              </a:rPr>
              <a:t>EUR 60 billion</a:t>
            </a:r>
            <a:r>
              <a:rPr lang="en-US" b="1" dirty="0"/>
              <a:t> </a:t>
            </a:r>
            <a:r>
              <a:rPr lang="en-US" dirty="0"/>
              <a:t>from the 23 approved </a:t>
            </a:r>
            <a:r>
              <a:rPr lang="en-US" b="1" dirty="0" err="1">
                <a:solidFill>
                  <a:srgbClr val="024B9C"/>
                </a:solidFill>
              </a:rPr>
              <a:t>REPowerEU</a:t>
            </a:r>
            <a:r>
              <a:rPr lang="en-US" b="1" dirty="0">
                <a:solidFill>
                  <a:srgbClr val="024B9C"/>
                </a:solidFill>
              </a:rPr>
              <a:t> chapters</a:t>
            </a:r>
            <a:endParaRPr lang="en-US" b="1" dirty="0">
              <a:solidFill>
                <a:srgbClr val="024B9C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</a:pPr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: RES (</a:t>
            </a:r>
            <a:r>
              <a:rPr lang="pt-PT" dirty="0" err="1"/>
              <a:t>permitting</a:t>
            </a:r>
            <a:r>
              <a:rPr lang="pt-PT" dirty="0"/>
              <a:t>); EE (</a:t>
            </a:r>
            <a:r>
              <a:rPr lang="pt-PT" dirty="0" err="1"/>
              <a:t>renovation</a:t>
            </a:r>
            <a:r>
              <a:rPr lang="pt-PT" dirty="0"/>
              <a:t>, </a:t>
            </a:r>
            <a:r>
              <a:rPr lang="pt-PT" dirty="0" err="1"/>
              <a:t>heating</a:t>
            </a:r>
            <a:r>
              <a:rPr lang="pt-PT" dirty="0"/>
              <a:t> &amp; </a:t>
            </a:r>
            <a:r>
              <a:rPr lang="pt-PT" dirty="0" err="1"/>
              <a:t>cooling</a:t>
            </a:r>
            <a:r>
              <a:rPr lang="pt-PT" dirty="0"/>
              <a:t>); </a:t>
            </a:r>
            <a:r>
              <a:rPr lang="pt-PT" dirty="0" err="1"/>
              <a:t>boosting</a:t>
            </a:r>
            <a:r>
              <a:rPr lang="pt-PT" dirty="0"/>
              <a:t> </a:t>
            </a:r>
            <a:r>
              <a:rPr lang="pt-PT" dirty="0" err="1"/>
              <a:t>competitiveness</a:t>
            </a:r>
            <a:r>
              <a:rPr lang="pt-PT" dirty="0"/>
              <a:t>; secure </a:t>
            </a:r>
            <a:r>
              <a:rPr lang="pt-PT" dirty="0" err="1"/>
              <a:t>energy</a:t>
            </a:r>
            <a:r>
              <a:rPr lang="pt-PT" dirty="0"/>
              <a:t> networks (</a:t>
            </a:r>
            <a:r>
              <a:rPr lang="pt-PT" dirty="0" err="1"/>
              <a:t>grids</a:t>
            </a:r>
            <a:r>
              <a:rPr lang="pt-PT" dirty="0"/>
              <a:t>; </a:t>
            </a:r>
            <a:r>
              <a:rPr lang="pt-PT" dirty="0" err="1"/>
              <a:t>gas</a:t>
            </a:r>
            <a:r>
              <a:rPr lang="pt-PT" dirty="0"/>
              <a:t> </a:t>
            </a:r>
            <a:r>
              <a:rPr lang="pt-PT" dirty="0" err="1"/>
              <a:t>infrastructure</a:t>
            </a:r>
            <a:r>
              <a:rPr lang="pt-PT" dirty="0"/>
              <a:t>)  </a:t>
            </a:r>
            <a:endParaRPr lang="en-IE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0E142-382B-6D40-0928-159CE25B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RRP contribution to </a:t>
            </a:r>
            <a:r>
              <a:rPr lang="fr-BE" b="1" dirty="0" err="1"/>
              <a:t>energy</a:t>
            </a:r>
            <a:r>
              <a:rPr lang="fr-BE" b="1" dirty="0"/>
              <a:t> </a:t>
            </a:r>
            <a:r>
              <a:rPr lang="fr-BE" b="1" dirty="0" err="1"/>
              <a:t>policies</a:t>
            </a:r>
            <a:r>
              <a:rPr lang="fr-BE" b="1" dirty="0"/>
              <a:t>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7DB62-CEE1-D879-14DC-E12F4354C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31" y="3319096"/>
            <a:ext cx="808983" cy="808983"/>
          </a:xfrm>
          <a:prstGeom prst="rect">
            <a:avLst/>
          </a:prstGeom>
        </p:spPr>
      </p:pic>
      <p:pic>
        <p:nvPicPr>
          <p:cNvPr id="5" name="Picture 4" descr="A power line and solar panel&#10;&#10;Description automatically generated">
            <a:extLst>
              <a:ext uri="{FF2B5EF4-FFF2-40B4-BE49-F238E27FC236}">
                <a16:creationId xmlns:a16="http://schemas.microsoft.com/office/drawing/2014/main" id="{13DC36AE-AB88-990E-F402-60860DFB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29" y="2383663"/>
            <a:ext cx="828545" cy="827632"/>
          </a:xfrm>
          <a:prstGeom prst="rect">
            <a:avLst/>
          </a:prstGeom>
        </p:spPr>
      </p:pic>
      <p:pic>
        <p:nvPicPr>
          <p:cNvPr id="6" name="Picture 5" descr="A drawing of a building&#10;&#10;Description automatically generated">
            <a:extLst>
              <a:ext uri="{FF2B5EF4-FFF2-40B4-BE49-F238E27FC236}">
                <a16:creationId xmlns:a16="http://schemas.microsoft.com/office/drawing/2014/main" id="{81AEDB94-41A4-E8CF-8D9D-93F1AA244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67" y="1493142"/>
            <a:ext cx="645613" cy="8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8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36C1D-0D6F-49E9-398A-BB72CA0C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81" y="110071"/>
            <a:ext cx="4480381" cy="223045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43461-DEAA-2DD4-16CF-38D0B319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60" y="2109315"/>
            <a:ext cx="8760946" cy="3808107"/>
          </a:xfrm>
        </p:spPr>
        <p:txBody>
          <a:bodyPr/>
          <a:lstStyle/>
          <a:p>
            <a:r>
              <a:rPr lang="en-US" dirty="0"/>
              <a:t>Full complementarity between the </a:t>
            </a:r>
            <a:r>
              <a:rPr lang="en-US" b="1" dirty="0">
                <a:solidFill>
                  <a:srgbClr val="00B050"/>
                </a:solidFill>
              </a:rPr>
              <a:t>Fit-for-55 and </a:t>
            </a:r>
            <a:r>
              <a:rPr lang="en-US" b="1" dirty="0" err="1">
                <a:solidFill>
                  <a:srgbClr val="00B050"/>
                </a:solidFill>
              </a:rPr>
              <a:t>REPowerEU</a:t>
            </a:r>
            <a:r>
              <a:rPr lang="en-US" b="1" dirty="0">
                <a:solidFill>
                  <a:srgbClr val="00B050"/>
                </a:solidFill>
              </a:rPr>
              <a:t> Objectives </a:t>
            </a:r>
            <a:r>
              <a:rPr lang="en-US" dirty="0"/>
              <a:t>in promoting the clean energy transition, achieving the Energy and Climate targets, and phase out the imports and use of Russian natural gas.</a:t>
            </a:r>
          </a:p>
          <a:p>
            <a:r>
              <a:rPr lang="en-US" dirty="0"/>
              <a:t>The RRF is the largest EU </a:t>
            </a:r>
            <a:r>
              <a:rPr lang="en-US" dirty="0" err="1"/>
              <a:t>programme</a:t>
            </a:r>
            <a:r>
              <a:rPr lang="en-US" dirty="0"/>
              <a:t> providing funding for energy measures, </a:t>
            </a:r>
            <a:r>
              <a:rPr lang="en-US" b="1" dirty="0">
                <a:solidFill>
                  <a:srgbClr val="00B050"/>
                </a:solidFill>
              </a:rPr>
              <a:t>swift implementation of the RRPs is key </a:t>
            </a:r>
            <a:r>
              <a:rPr lang="en-US" dirty="0"/>
              <a:t>to foster a successful clean transition and contribute to </a:t>
            </a:r>
            <a:r>
              <a:rPr lang="en-US" dirty="0" err="1"/>
              <a:t>REPowerEU</a:t>
            </a:r>
            <a:r>
              <a:rPr lang="en-US" dirty="0"/>
              <a:t> objectives.</a:t>
            </a:r>
          </a:p>
          <a:p>
            <a:r>
              <a:rPr lang="en-US" dirty="0"/>
              <a:t>Two years ago, the </a:t>
            </a:r>
            <a:r>
              <a:rPr lang="en-US" dirty="0" err="1"/>
              <a:t>REPowerEU</a:t>
            </a:r>
            <a:r>
              <a:rPr lang="en-US" dirty="0"/>
              <a:t> Plan provides a strong short-term impetus to investments in clean energy transition and energy demand reduction… </a:t>
            </a:r>
          </a:p>
          <a:p>
            <a:r>
              <a:rPr lang="en-US" dirty="0"/>
              <a:t>…challenge now is to </a:t>
            </a:r>
            <a:r>
              <a:rPr lang="en-US" b="1" dirty="0">
                <a:solidFill>
                  <a:srgbClr val="00B050"/>
                </a:solidFill>
              </a:rPr>
              <a:t>maintain ambition in medium to long-term</a:t>
            </a:r>
            <a:r>
              <a:rPr lang="en-US" dirty="0"/>
              <a:t> to the 2030 Energy and Climate Targets and </a:t>
            </a:r>
            <a:r>
              <a:rPr lang="en-US" dirty="0" err="1"/>
              <a:t>REPowerEU</a:t>
            </a:r>
            <a:r>
              <a:rPr lang="en-US" dirty="0"/>
              <a:t> objectives.</a:t>
            </a:r>
          </a:p>
          <a:p>
            <a:r>
              <a:rPr lang="en-US" dirty="0"/>
              <a:t>Within this context, </a:t>
            </a:r>
            <a:r>
              <a:rPr lang="en-US" b="1" dirty="0">
                <a:solidFill>
                  <a:srgbClr val="00B050"/>
                </a:solidFill>
              </a:rPr>
              <a:t>the transposition and implementation of the FF55 regulatory revisions is now key </a:t>
            </a:r>
            <a:r>
              <a:rPr lang="en-US" dirty="0"/>
              <a:t>to provide the correct framework and certainty to market actors. 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00F23-ECFB-3091-8EAB-5E2EB45E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3875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6" name="Footer Placeholder 20"/>
          <p:cNvSpPr txBox="1">
            <a:spLocks/>
          </p:cNvSpPr>
          <p:nvPr/>
        </p:nvSpPr>
        <p:spPr>
          <a:xfrm>
            <a:off x="2152652" y="2420850"/>
            <a:ext cx="6714148" cy="6548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9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Pierluca Merola, Policy Officer, Energy Efficiency Unit - ENER.B2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26"/>
    </mc:Choice>
    <mc:Fallback xmlns="">
      <p:transition spd="slow" advTm="247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B9ADA5-64D1-4CE5-A812-633F0000DEEB}"/>
              </a:ext>
            </a:extLst>
          </p:cNvPr>
          <p:cNvGrpSpPr/>
          <p:nvPr/>
        </p:nvGrpSpPr>
        <p:grpSpPr>
          <a:xfrm>
            <a:off x="916029" y="643648"/>
            <a:ext cx="10665910" cy="4430811"/>
            <a:chOff x="1012477" y="985951"/>
            <a:chExt cx="10777793" cy="44987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1D35AE-44F9-42B4-9570-AC6E3BE3C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2"/>
            <a:stretch/>
          </p:blipFill>
          <p:spPr>
            <a:xfrm>
              <a:off x="6714233" y="985951"/>
              <a:ext cx="5076037" cy="44987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4FE45C-E839-4F82-9C71-495223B7E5B8}"/>
                </a:ext>
              </a:extLst>
            </p:cNvPr>
            <p:cNvSpPr txBox="1"/>
            <p:nvPr/>
          </p:nvSpPr>
          <p:spPr>
            <a:xfrm>
              <a:off x="1012477" y="2137334"/>
              <a:ext cx="5590520" cy="2769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 Medium" panose="020B0606000000020004" pitchFamily="34" charset="0"/>
                  <a:ea typeface="+mn-ea"/>
                  <a:cs typeface="+mn-cs"/>
                </a:rPr>
                <a:t>Independence from Russian fossil fuels by 2027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Increase imports of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liquefied natural gas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(LNG) by 50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bcm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Increase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pipeline gas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imports by 10 bcm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Increase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biomethane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production by 3.5 bcm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EU-wide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energy saving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to cut gas demand by 14 bcm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Rooftop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solar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to reduce gas demand by 2.5 bcm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Heat pumps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to reduce gas demand by 1.5 bcm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6C53"/>
                </a:buClr>
                <a:buSzTx/>
                <a:buFont typeface="Wingdings" panose="05000000000000000000" pitchFamily="2" charset="2"/>
                <a:buChar char="Ø"/>
                <a:tabLst>
                  <a:tab pos="265113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Reduce gas demand in the power sector by 20 bcm by deployment of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wind and solar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40235" y="301176"/>
            <a:ext cx="10289742" cy="684944"/>
          </a:xfrm>
        </p:spPr>
        <p:txBody>
          <a:bodyPr/>
          <a:lstStyle/>
          <a:p>
            <a:r>
              <a:rPr lang="en-GB" dirty="0" err="1">
                <a:latin typeface="EC Square Sans Cond Pro Medium"/>
              </a:rPr>
              <a:t>REPowerEU</a:t>
            </a:r>
            <a:r>
              <a:rPr lang="en-GB" dirty="0">
                <a:latin typeface="EC Square Sans Cond Pro Medium"/>
              </a:rPr>
              <a:t>: from goals to actions</a:t>
            </a:r>
            <a:endParaRPr lang="en-GB" dirty="0">
              <a:solidFill>
                <a:srgbClr val="FF000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8096B4-A920-40E4-A27A-4801DA6F9FB3}"/>
              </a:ext>
            </a:extLst>
          </p:cNvPr>
          <p:cNvSpPr/>
          <p:nvPr/>
        </p:nvSpPr>
        <p:spPr>
          <a:xfrm>
            <a:off x="654342" y="5074459"/>
            <a:ext cx="2578637" cy="9989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Increase the target of renewable energy from 40%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45%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by 2030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F3CEAF-A9A3-435C-9A48-E12BC1266BC2}"/>
              </a:ext>
            </a:extLst>
          </p:cNvPr>
          <p:cNvSpPr/>
          <p:nvPr/>
        </p:nvSpPr>
        <p:spPr>
          <a:xfrm>
            <a:off x="3606469" y="5074459"/>
            <a:ext cx="2578637" cy="9989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Increase the target of energy savings from 9%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13%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by 2030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0FB9C-75B1-2E4D-38FD-982560915FA0}"/>
              </a:ext>
            </a:extLst>
          </p:cNvPr>
          <p:cNvSpPr txBox="1"/>
          <p:nvPr/>
        </p:nvSpPr>
        <p:spPr>
          <a:xfrm>
            <a:off x="6448514" y="5442541"/>
            <a:ext cx="429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E76C53"/>
                </a:solidFill>
                <a:latin typeface="EC Square Sans Cond Pro" panose="020B0506040000020004" pitchFamily="34" charset="0"/>
              </a:rPr>
              <a:t>Complemented by: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hlinkClick r:id="rId4"/>
              </a:rPr>
              <a:t>EU Save Energy Communication</a:t>
            </a: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hlinkClick r:id="rId5"/>
              </a:rPr>
              <a:t>EU Solar Energy Strategy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80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63095" y="1098362"/>
            <a:ext cx="5697416" cy="535654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IE" dirty="0"/>
              <a:t>Overall objectives: </a:t>
            </a:r>
            <a:r>
              <a:rPr lang="en-IE" b="1" dirty="0"/>
              <a:t>phase-out EU dependence on Russia’s fossil fuels</a:t>
            </a:r>
            <a:r>
              <a:rPr lang="en-IE" dirty="0"/>
              <a:t> by 2027 </a:t>
            </a:r>
          </a:p>
          <a:p>
            <a:pPr marL="0" indent="0">
              <a:buNone/>
            </a:pPr>
            <a:r>
              <a:rPr lang="en-IE" dirty="0"/>
              <a:t>Three axis </a:t>
            </a:r>
            <a:r>
              <a:rPr lang="en-IE" b="1" dirty="0"/>
              <a:t>building on the </a:t>
            </a:r>
            <a:r>
              <a:rPr lang="en-US" b="1" dirty="0"/>
              <a:t>Fit for 55 package: </a:t>
            </a:r>
          </a:p>
          <a:p>
            <a:pPr marL="255600" indent="-255600">
              <a:buFont typeface="+mj-lt"/>
              <a:buAutoNum type="arabicPeriod"/>
            </a:pPr>
            <a:r>
              <a:rPr lang="en-IE" b="1" dirty="0">
                <a:cs typeface="Arial"/>
              </a:rPr>
              <a:t>Save Energy</a:t>
            </a:r>
            <a:r>
              <a:rPr lang="en-IE" dirty="0"/>
              <a:t> – short-term energy saving measures and medium-term energy efficiency structural improvements (EU-Save Energy Communication)</a:t>
            </a:r>
            <a:endParaRPr lang="en-IE" b="1" dirty="0">
              <a:cs typeface="Arial"/>
            </a:endParaRPr>
          </a:p>
          <a:p>
            <a:pPr marL="255600" indent="-255600">
              <a:buFont typeface="+mj-lt"/>
              <a:buAutoNum type="arabicPeriod"/>
            </a:pPr>
            <a:r>
              <a:rPr lang="en-IE" b="1" dirty="0">
                <a:cs typeface="Arial"/>
              </a:rPr>
              <a:t>Diversify supplies </a:t>
            </a:r>
            <a:r>
              <a:rPr lang="en-IE" dirty="0">
                <a:cs typeface="Arial"/>
              </a:rPr>
              <a:t>– EU </a:t>
            </a:r>
            <a:r>
              <a:rPr lang="en-US" dirty="0"/>
              <a:t>Energy Platform for the voluntary common purchase of gas, LNG and hydrogen </a:t>
            </a:r>
            <a:endParaRPr lang="en-IE" dirty="0">
              <a:cs typeface="Arial"/>
            </a:endParaRPr>
          </a:p>
          <a:p>
            <a:pPr marL="257175" indent="-257175">
              <a:buAutoNum type="arabicPeriod"/>
            </a:pPr>
            <a:r>
              <a:rPr lang="en-IE" b="1" dirty="0">
                <a:cs typeface="Arial"/>
              </a:rPr>
              <a:t>Accelerate the clean energy transition </a:t>
            </a:r>
            <a:r>
              <a:rPr lang="en-IE" dirty="0">
                <a:cs typeface="Arial"/>
              </a:rPr>
              <a:t>– boost renewable electricity, hydrogen, bio-methane, Solar strategy, accelerate energy efficiency improvements, heat-pumps roll-out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>
                <a:cs typeface="Arial"/>
              </a:rPr>
              <a:t> Smart investment Plan</a:t>
            </a:r>
            <a:r>
              <a:rPr lang="en-IE" dirty="0">
                <a:cs typeface="Arial"/>
              </a:rPr>
              <a:t>:</a:t>
            </a:r>
            <a:r>
              <a:rPr lang="en-IE" b="1" dirty="0">
                <a:cs typeface="Arial"/>
              </a:rPr>
              <a:t> </a:t>
            </a:r>
            <a:r>
              <a:rPr lang="en-IE" dirty="0">
                <a:cs typeface="Arial"/>
              </a:rPr>
              <a:t>Investment need </a:t>
            </a:r>
            <a:r>
              <a:rPr lang="en-US" dirty="0"/>
              <a:t>€210bn by the end of 2027 through </a:t>
            </a:r>
            <a:r>
              <a:rPr lang="en-IE" dirty="0">
                <a:cs typeface="Arial"/>
              </a:rPr>
              <a:t>anticipated ETS revenues – Innovation fund, RRF Loans, increase to 12.5% Cohesion policy and CAP transfer to RRPs.</a:t>
            </a:r>
            <a:endParaRPr lang="en-IE" b="1" dirty="0">
              <a:cs typeface="Arial"/>
            </a:endParaRPr>
          </a:p>
          <a:p>
            <a:endParaRPr lang="en-US" sz="1350" dirty="0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971" y="178552"/>
            <a:ext cx="9729594" cy="503190"/>
          </a:xfrm>
        </p:spPr>
        <p:txBody>
          <a:bodyPr/>
          <a:lstStyle/>
          <a:p>
            <a:r>
              <a:rPr lang="en-IE" sz="2700" dirty="0" err="1"/>
              <a:t>REPowerEU</a:t>
            </a:r>
            <a:r>
              <a:rPr lang="en-IE" sz="2700" dirty="0"/>
              <a:t> Communication – 18 May 2022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11" y="1558268"/>
            <a:ext cx="5531489" cy="39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7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757" y="768313"/>
            <a:ext cx="10905699" cy="5480989"/>
          </a:xfrm>
        </p:spPr>
        <p:txBody>
          <a:bodyPr/>
          <a:lstStyle/>
          <a:p>
            <a:r>
              <a:rPr lang="en-US" sz="1800" dirty="0"/>
              <a:t> </a:t>
            </a:r>
            <a:r>
              <a:rPr lang="en-US" sz="1600" dirty="0"/>
              <a:t>Legislative proposals </a:t>
            </a:r>
            <a:r>
              <a:rPr lang="en-US" sz="1600" b="1" dirty="0"/>
              <a:t>revising upward ambitions in the EED, RED and EPBD proposal 2021</a:t>
            </a:r>
            <a:r>
              <a:rPr lang="en-US" sz="1600" dirty="0"/>
              <a:t>:</a:t>
            </a:r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dirty="0"/>
              <a:t>Increase </a:t>
            </a:r>
            <a:r>
              <a:rPr lang="en-US" sz="1600" b="1" dirty="0"/>
              <a:t>Energy Efficiency 2030 Targets </a:t>
            </a:r>
            <a:r>
              <a:rPr lang="en-US" sz="1600" dirty="0"/>
              <a:t>from 9 to 13% primary and final energy consumption reduction (compared to 2020 reference scenario) in EED; </a:t>
            </a:r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dirty="0"/>
              <a:t>Increase</a:t>
            </a:r>
            <a:r>
              <a:rPr lang="en-US" sz="1600" b="1" dirty="0"/>
              <a:t> Renewable Energy 2030 Target </a:t>
            </a:r>
            <a:r>
              <a:rPr lang="en-US" sz="1600" dirty="0"/>
              <a:t>from 40 to 45% share of renewables in the energy mix (compared to 2007 reference scenario) + proposal to accelerate permitting: ‘Go-to areas’ and ‘Overriding public interest’ for renewables deployment in RED; </a:t>
            </a:r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dirty="0"/>
              <a:t>Introduce</a:t>
            </a:r>
            <a:r>
              <a:rPr lang="en-US" sz="1600" b="1" dirty="0"/>
              <a:t> provisions to ensure deployment of solar energy in buildings </a:t>
            </a:r>
            <a:r>
              <a:rPr lang="en-US" sz="1600" dirty="0"/>
              <a:t>(in public and commercial buildings with useful area larger than 250 </a:t>
            </a:r>
            <a:r>
              <a:rPr lang="en-US" sz="1600" dirty="0" err="1"/>
              <a:t>sqm</a:t>
            </a:r>
            <a:r>
              <a:rPr lang="en-US" sz="1600" dirty="0"/>
              <a:t> by 2027, and in new residential by 2029) in EPBD.</a:t>
            </a:r>
          </a:p>
          <a:p>
            <a:pPr marL="262350" indent="-342900"/>
            <a:r>
              <a:rPr lang="en-US" sz="1600" dirty="0"/>
              <a:t>Energy efficiency and local/on-site renewables in </a:t>
            </a:r>
            <a:r>
              <a:rPr lang="en-US" sz="1600" dirty="0" err="1"/>
              <a:t>REPowerEU</a:t>
            </a:r>
            <a:r>
              <a:rPr lang="en-US" sz="1600" dirty="0"/>
              <a:t>: </a:t>
            </a:r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b="1" dirty="0"/>
              <a:t>Energy efficiency and behavioral energy savings measures</a:t>
            </a:r>
            <a:r>
              <a:rPr lang="en-US" sz="1600" dirty="0"/>
              <a:t> at the junction between energy security and clean energy transition; </a:t>
            </a:r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b="1" dirty="0"/>
              <a:t>Accelerate roll-out of heat-pumps and energy efficiency expected to deliver 37 </a:t>
            </a:r>
            <a:r>
              <a:rPr lang="en-US" sz="1600" b="1" dirty="0" err="1"/>
              <a:t>bcm</a:t>
            </a:r>
            <a:r>
              <a:rPr lang="en-US" sz="1600" b="1" dirty="0"/>
              <a:t> of natural gas savings </a:t>
            </a:r>
            <a:r>
              <a:rPr lang="en-US" sz="1600" dirty="0"/>
              <a:t>for an investment need of 57 billion euro;</a:t>
            </a:r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b="1" dirty="0"/>
              <a:t>Solar rooftop initiative </a:t>
            </a:r>
            <a:r>
              <a:rPr lang="en-US" sz="1600" dirty="0"/>
              <a:t>– 58 </a:t>
            </a:r>
            <a:r>
              <a:rPr lang="en-US" sz="1600" dirty="0" err="1"/>
              <a:t>TWh</a:t>
            </a:r>
            <a:r>
              <a:rPr lang="en-US" sz="1600" dirty="0"/>
              <a:t> of additional electricity generated at an estimated investment cost of 26 billion euro, estimates indicate that potentially 25% of the EU’s electricity consumption; </a:t>
            </a:r>
            <a:endParaRPr lang="en-US" sz="1600" b="1" dirty="0"/>
          </a:p>
          <a:p>
            <a:pPr lvl="1" indent="-252000">
              <a:buFont typeface="Wingdings" panose="05000000000000000000" pitchFamily="2" charset="2"/>
              <a:buChar char="Ø"/>
            </a:pPr>
            <a:r>
              <a:rPr lang="en-US" sz="1600" b="1" dirty="0"/>
              <a:t>Industry Alliances</a:t>
            </a:r>
            <a:r>
              <a:rPr lang="en-US" sz="1600" dirty="0"/>
              <a:t> for solar PVs and heat pumps and </a:t>
            </a:r>
            <a:r>
              <a:rPr lang="en-US" sz="1600" b="1" dirty="0"/>
              <a:t>large-scale Skills Partnerships</a:t>
            </a:r>
            <a:r>
              <a:rPr lang="en-US" sz="16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560" y="113624"/>
            <a:ext cx="10905699" cy="568118"/>
          </a:xfrm>
        </p:spPr>
        <p:txBody>
          <a:bodyPr/>
          <a:lstStyle/>
          <a:p>
            <a:r>
              <a:rPr lang="en-IE" sz="2800" dirty="0" err="1"/>
              <a:t>REPowerEU</a:t>
            </a:r>
            <a:r>
              <a:rPr lang="en-IE" sz="2800" dirty="0"/>
              <a:t> – Energy Savings and Clean Energy Transition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86898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14982" y="277135"/>
            <a:ext cx="10515600" cy="988022"/>
          </a:xfrm>
        </p:spPr>
        <p:txBody>
          <a:bodyPr/>
          <a:lstStyle/>
          <a:p>
            <a:r>
              <a:rPr lang="en-GB" dirty="0">
                <a:latin typeface="EC Square Sans Cond Pro Medium" panose="020B0606000000020004" pitchFamily="34" charset="0"/>
              </a:rPr>
              <a:t>Diversification of gas supplies – Energy security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6D36F2-BAF1-4EDB-A76A-14ACADDD1156}"/>
              </a:ext>
            </a:extLst>
          </p:cNvPr>
          <p:cNvGrpSpPr/>
          <p:nvPr/>
        </p:nvGrpSpPr>
        <p:grpSpPr>
          <a:xfrm>
            <a:off x="2561532" y="1759200"/>
            <a:ext cx="3534468" cy="4418456"/>
            <a:chOff x="558328" y="1862124"/>
            <a:chExt cx="3534468" cy="4418456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C3C07AF-A774-4CA7-88FF-9A480ABA7CD3}"/>
                </a:ext>
              </a:extLst>
            </p:cNvPr>
            <p:cNvCxnSpPr>
              <a:cxnSpLocks/>
            </p:cNvCxnSpPr>
            <p:nvPr/>
          </p:nvCxnSpPr>
          <p:spPr>
            <a:xfrm>
              <a:off x="1257841" y="2201333"/>
              <a:ext cx="8468" cy="3935148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F6EFDA-084F-4F5C-8DA8-B4310CE0E786}"/>
                </a:ext>
              </a:extLst>
            </p:cNvPr>
            <p:cNvSpPr txBox="1"/>
            <p:nvPr/>
          </p:nvSpPr>
          <p:spPr>
            <a:xfrm>
              <a:off x="1728529" y="4659005"/>
              <a:ext cx="2259278" cy="70788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EU </a:t>
              </a:r>
              <a:r>
                <a:rPr lang="en-GB" sz="2000" dirty="0">
                  <a:latin typeface="EC Square Sans Cond Pro" panose="020B0506040000020004" pitchFamily="34" charset="0"/>
                  <a:ea typeface="Calibri" panose="020F0502020204030204" pitchFamily="34" charset="0"/>
                </a:rPr>
                <a:t>gas </a:t>
              </a: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imports from </a:t>
              </a:r>
              <a:r>
                <a:rPr lang="en-GB" sz="2000" b="1" dirty="0">
                  <a:solidFill>
                    <a:schemeClr val="accent3"/>
                  </a:solidFill>
                  <a:latin typeface="EC Square Sans Cond Pro" panose="020B0506040000020004" pitchFamily="34" charset="0"/>
                </a:rPr>
                <a:t>Norway</a:t>
              </a:r>
              <a:endParaRPr lang="en-IE" sz="2000" b="1" dirty="0">
                <a:solidFill>
                  <a:schemeClr val="accent3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42B88F-7F70-4CD8-8AF4-A6EA12FA38F6}"/>
                </a:ext>
              </a:extLst>
            </p:cNvPr>
            <p:cNvSpPr txBox="1"/>
            <p:nvPr/>
          </p:nvSpPr>
          <p:spPr>
            <a:xfrm>
              <a:off x="1728529" y="5476152"/>
              <a:ext cx="2364267" cy="70788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>
                <a:defRPr sz="200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EU </a:t>
              </a:r>
              <a:r>
                <a:rPr lang="en-GB" sz="2000" dirty="0">
                  <a:latin typeface="EC Square Sans Cond Pro" panose="020B0506040000020004" pitchFamily="34" charset="0"/>
                  <a:ea typeface="Calibri" panose="020F0502020204030204" pitchFamily="34" charset="0"/>
                </a:rPr>
                <a:t>gas </a:t>
              </a: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imports from </a:t>
              </a:r>
              <a:r>
                <a:rPr lang="en-GB" b="1" dirty="0">
                  <a:solidFill>
                    <a:schemeClr val="accent3"/>
                  </a:solidFill>
                  <a:ea typeface="+mn-ea"/>
                </a:rPr>
                <a:t>US</a:t>
              </a: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</a:rPr>
                <a:t> (LNG)</a:t>
              </a:r>
              <a:endParaRPr lang="en-IE" sz="2000" b="1" dirty="0">
                <a:solidFill>
                  <a:schemeClr val="accent3"/>
                </a:solidFill>
                <a:latin typeface="EC Square Sans Cond Pro" panose="020B05060400000200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625FDA-7094-40CD-B22B-E5AF4F2CD584}"/>
                </a:ext>
              </a:extLst>
            </p:cNvPr>
            <p:cNvGrpSpPr/>
            <p:nvPr/>
          </p:nvGrpSpPr>
          <p:grpSpPr>
            <a:xfrm>
              <a:off x="558328" y="1862124"/>
              <a:ext cx="1399025" cy="1566876"/>
              <a:chOff x="4560699" y="1830338"/>
              <a:chExt cx="1399025" cy="156687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7562B72-BE6D-4FAC-9DEE-F054EF5194B2}"/>
                  </a:ext>
                </a:extLst>
              </p:cNvPr>
              <p:cNvGrpSpPr/>
              <p:nvPr/>
            </p:nvGrpSpPr>
            <p:grpSpPr>
              <a:xfrm>
                <a:off x="4659221" y="2336073"/>
                <a:ext cx="1210449" cy="1061141"/>
                <a:chOff x="3084675" y="2003309"/>
                <a:chExt cx="1210449" cy="1061141"/>
              </a:xfrm>
            </p:grpSpPr>
            <p:graphicFrame>
              <p:nvGraphicFramePr>
                <p:cNvPr id="50" name="Chart 49">
                  <a:extLst>
                    <a:ext uri="{FF2B5EF4-FFF2-40B4-BE49-F238E27FC236}">
                      <a16:creationId xmlns:a16="http://schemas.microsoft.com/office/drawing/2014/main" id="{D6804067-B382-4388-ACD8-676B5095A6D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46882933"/>
                    </p:ext>
                  </p:extLst>
                </p:nvPr>
              </p:nvGraphicFramePr>
              <p:xfrm>
                <a:off x="3084675" y="2003309"/>
                <a:ext cx="1210449" cy="10611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BC2E116-6B6F-4CA0-8ABA-006B819E720E}"/>
                    </a:ext>
                  </a:extLst>
                </p:cNvPr>
                <p:cNvSpPr txBox="1"/>
                <p:nvPr/>
              </p:nvSpPr>
              <p:spPr>
                <a:xfrm>
                  <a:off x="3424025" y="2309976"/>
                  <a:ext cx="8329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8%</a:t>
                  </a:r>
                  <a:endParaRPr lang="en-IE" sz="2000" dirty="0">
                    <a:solidFill>
                      <a:schemeClr val="bg1"/>
                    </a:solidFill>
                    <a:latin typeface="EC Square Sans Cond Pro Medium" panose="020B0606000000020004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29CD3B3-9F08-4EB1-AA01-BB1426ACC848}"/>
                  </a:ext>
                </a:extLst>
              </p:cNvPr>
              <p:cNvSpPr txBox="1"/>
              <p:nvPr/>
            </p:nvSpPr>
            <p:spPr>
              <a:xfrm>
                <a:off x="4560699" y="1830338"/>
                <a:ext cx="1399025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000" b="1" dirty="0">
                    <a:latin typeface="EC Square Sans Cond Pro" panose="020B0506040000020004" pitchFamily="34" charset="0"/>
                  </a:rPr>
                  <a:t>May 2024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BD4E4E-DE63-4242-8ACF-4066ACB3E95C}"/>
                </a:ext>
              </a:extLst>
            </p:cNvPr>
            <p:cNvGrpSpPr/>
            <p:nvPr/>
          </p:nvGrpSpPr>
          <p:grpSpPr>
            <a:xfrm>
              <a:off x="683189" y="3347331"/>
              <a:ext cx="1158049" cy="1061141"/>
              <a:chOff x="1467256" y="1684865"/>
              <a:chExt cx="1158049" cy="1061141"/>
            </a:xfrm>
          </p:grpSpPr>
          <p:graphicFrame>
            <p:nvGraphicFramePr>
              <p:cNvPr id="68" name="Chart 67">
                <a:extLst>
                  <a:ext uri="{FF2B5EF4-FFF2-40B4-BE49-F238E27FC236}">
                    <a16:creationId xmlns:a16="http://schemas.microsoft.com/office/drawing/2014/main" id="{26F3D655-C841-4A31-9A71-5B248C7DB6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361492"/>
                  </p:ext>
                </p:extLst>
              </p:nvPr>
            </p:nvGraphicFramePr>
            <p:xfrm>
              <a:off x="1467256" y="1684865"/>
              <a:ext cx="1139001" cy="10611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7153205-AF01-4EBA-AB7B-80F2D31640C6}"/>
                  </a:ext>
                </a:extLst>
              </p:cNvPr>
              <p:cNvSpPr txBox="1"/>
              <p:nvPr/>
            </p:nvSpPr>
            <p:spPr>
              <a:xfrm>
                <a:off x="1792311" y="2010478"/>
                <a:ext cx="832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000" dirty="0">
                    <a:solidFill>
                      <a:schemeClr val="bg1"/>
                    </a:solidFill>
                    <a:latin typeface="EC Square Sans Cond Pro Medium" panose="020B0606000000020004" pitchFamily="34" charset="0"/>
                  </a:rPr>
                  <a:t>15%</a:t>
                </a:r>
                <a:endParaRPr lang="en-IE" sz="2000" dirty="0">
                  <a:solidFill>
                    <a:schemeClr val="bg1"/>
                  </a:solidFill>
                  <a:latin typeface="EC Square Sans Cond Pro Medium" panose="020B06060000000200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609E184-ED82-4CEE-BE0B-0316AED3BEA0}"/>
                </a:ext>
              </a:extLst>
            </p:cNvPr>
            <p:cNvGrpSpPr/>
            <p:nvPr/>
          </p:nvGrpSpPr>
          <p:grpSpPr>
            <a:xfrm>
              <a:off x="1807370" y="2515796"/>
              <a:ext cx="2269481" cy="1856953"/>
              <a:chOff x="9441712" y="981957"/>
              <a:chExt cx="2269481" cy="185695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4003F1-4D11-4BD9-9D27-5D14CFC090C1}"/>
                  </a:ext>
                </a:extLst>
              </p:cNvPr>
              <p:cNvSpPr txBox="1"/>
              <p:nvPr/>
            </p:nvSpPr>
            <p:spPr>
              <a:xfrm>
                <a:off x="9441712" y="981957"/>
                <a:ext cx="22694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Russian share of </a:t>
                </a:r>
                <a:r>
                  <a:rPr lang="en-GB" sz="2000" b="1" dirty="0">
                    <a:solidFill>
                      <a:schemeClr val="accent2"/>
                    </a:solidFill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pipeline</a:t>
                </a:r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 gas imports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F4FBB8-92CF-4E5D-8D0F-89B8D2F0C5E6}"/>
                  </a:ext>
                </a:extLst>
              </p:cNvPr>
              <p:cNvSpPr txBox="1"/>
              <p:nvPr/>
            </p:nvSpPr>
            <p:spPr>
              <a:xfrm>
                <a:off x="9475580" y="1823247"/>
                <a:ext cx="204709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Russian share of </a:t>
                </a:r>
                <a:r>
                  <a:rPr lang="en-GB" sz="2000" b="1" dirty="0">
                    <a:solidFill>
                      <a:schemeClr val="accent2"/>
                    </a:solidFill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total</a:t>
                </a:r>
                <a:r>
                  <a:rPr lang="en-GB" sz="2000" dirty="0">
                    <a:effectLst/>
                    <a:latin typeface="EC Square Sans Cond Pro" panose="020B0506040000020004" pitchFamily="34" charset="0"/>
                    <a:ea typeface="Calibri" panose="020F0502020204030204" pitchFamily="34" charset="0"/>
                  </a:rPr>
                  <a:t> gas imports (LNG + Pipelines)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B96F8C8-3540-4C5F-811E-EBE02FE35B48}"/>
                </a:ext>
              </a:extLst>
            </p:cNvPr>
            <p:cNvGrpSpPr/>
            <p:nvPr/>
          </p:nvGrpSpPr>
          <p:grpSpPr>
            <a:xfrm>
              <a:off x="702853" y="4617504"/>
              <a:ext cx="1209146" cy="1663076"/>
              <a:chOff x="6870798" y="1860103"/>
              <a:chExt cx="1209146" cy="1663076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882B607-4CC3-4D0A-8C4E-C647259DED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75940" y="1860103"/>
                <a:ext cx="749087" cy="749387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 sz="2000" dirty="0">
                  <a:solidFill>
                    <a:schemeClr val="bg1"/>
                  </a:solidFill>
                  <a:latin typeface="EC Square Sans Cond Pro Medium" panose="020B0606000000020004" pitchFamily="34" charset="0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D806135-2EE4-46A9-B15F-A70AB774078B}"/>
                  </a:ext>
                </a:extLst>
              </p:cNvPr>
              <p:cNvGrpSpPr/>
              <p:nvPr/>
            </p:nvGrpSpPr>
            <p:grpSpPr>
              <a:xfrm>
                <a:off x="6870798" y="2032338"/>
                <a:ext cx="1209146" cy="1490841"/>
                <a:chOff x="5841073" y="1900621"/>
                <a:chExt cx="1209146" cy="1490841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D74F8A9-DF74-40A3-B3F1-395ACAAF1A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46214" y="2642075"/>
                  <a:ext cx="749087" cy="749387"/>
                </a:xfrm>
                <a:prstGeom prst="ellipse">
                  <a:avLst/>
                </a:prstGeom>
                <a:solidFill>
                  <a:srgbClr val="1EC08A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GB" sz="2000" dirty="0">
                    <a:solidFill>
                      <a:schemeClr val="bg1"/>
                    </a:solidFill>
                    <a:latin typeface="EC Square Sans Cond Pro Medium" panose="020B0606000000020004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10A294-72AA-4A5B-AE16-DD6F2F17084B}"/>
                    </a:ext>
                  </a:extLst>
                </p:cNvPr>
                <p:cNvSpPr txBox="1"/>
                <p:nvPr/>
              </p:nvSpPr>
              <p:spPr>
                <a:xfrm>
                  <a:off x="5841073" y="2812959"/>
                  <a:ext cx="1198701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20 %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404C0CD-D5E0-4090-97F9-4845F4EADD4D}"/>
                    </a:ext>
                  </a:extLst>
                </p:cNvPr>
                <p:cNvSpPr txBox="1"/>
                <p:nvPr/>
              </p:nvSpPr>
              <p:spPr>
                <a:xfrm>
                  <a:off x="5851518" y="1900621"/>
                  <a:ext cx="119870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bg1"/>
                      </a:solidFill>
                      <a:latin typeface="EC Square Sans Cond Pro Medium" panose="020B0606000000020004" pitchFamily="34" charset="0"/>
                    </a:rPr>
                    <a:t>34%</a:t>
                  </a:r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163A0B-C19A-4B1E-9A6B-409F5CE13D05}"/>
              </a:ext>
            </a:extLst>
          </p:cNvPr>
          <p:cNvGrpSpPr/>
          <p:nvPr/>
        </p:nvGrpSpPr>
        <p:grpSpPr>
          <a:xfrm>
            <a:off x="6489005" y="1759200"/>
            <a:ext cx="5282562" cy="2719355"/>
            <a:chOff x="1659467" y="1669880"/>
            <a:chExt cx="5282562" cy="257019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AA5434F-1B42-4F94-8CAB-C3546921EC73}"/>
                </a:ext>
              </a:extLst>
            </p:cNvPr>
            <p:cNvGrpSpPr/>
            <p:nvPr/>
          </p:nvGrpSpPr>
          <p:grpSpPr>
            <a:xfrm>
              <a:off x="1659467" y="1669880"/>
              <a:ext cx="4770448" cy="2570192"/>
              <a:chOff x="1659467" y="1669880"/>
              <a:chExt cx="4770448" cy="257019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85E9BA7-99B8-4F8A-B1E0-6D4575150E6A}"/>
                  </a:ext>
                </a:extLst>
              </p:cNvPr>
              <p:cNvSpPr/>
              <p:nvPr/>
            </p:nvSpPr>
            <p:spPr>
              <a:xfrm>
                <a:off x="1659467" y="1669880"/>
                <a:ext cx="4699000" cy="24548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604D6F1-163B-439D-ACD8-395B8A579E7E}"/>
                  </a:ext>
                </a:extLst>
              </p:cNvPr>
              <p:cNvSpPr txBox="1"/>
              <p:nvPr/>
            </p:nvSpPr>
            <p:spPr>
              <a:xfrm>
                <a:off x="1806201" y="1752926"/>
                <a:ext cx="4623714" cy="248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>
                    <a:latin typeface="EC Square Sans Cond Pro" panose="020B0506040000020004" pitchFamily="34" charset="0"/>
                  </a:rPr>
                  <a:t>LNG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EU-US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 Joint Statement and Task Force on European Energy Security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EU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Energy Purchase Platform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Trilateral agreement with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Egypt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 and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Israel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Increased imports via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Japan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,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Korea</a:t>
                </a:r>
                <a:r>
                  <a:rPr lang="en-GB" sz="2000" dirty="0">
                    <a:latin typeface="EC Square Sans Cond Pro" panose="020B0506040000020004" pitchFamily="34" charset="0"/>
                  </a:rPr>
                  <a:t>,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Qatar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EC Square Sans Cond Pro" panose="020B0506040000020004" pitchFamily="34" charset="0"/>
                  </a:rPr>
                  <a:t>Untapped potential in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sub-Saharan Africa</a:t>
                </a:r>
              </a:p>
              <a:p>
                <a:pPr marL="285750" indent="-28575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  <a:latin typeface="EC Square Sans Cond Pro" panose="020B0506040000020004" pitchFamily="34" charset="0"/>
                  </a:rPr>
                  <a:t>Other sources: </a:t>
                </a:r>
                <a:r>
                  <a:rPr lang="en-GB" sz="2000" b="1" dirty="0">
                    <a:solidFill>
                      <a:schemeClr val="accent3"/>
                    </a:solidFill>
                    <a:latin typeface="EC Square Sans Cond Pro" panose="020B0506040000020004" pitchFamily="34" charset="0"/>
                  </a:rPr>
                  <a:t>UK</a:t>
                </a:r>
              </a:p>
            </p:txBody>
          </p:sp>
        </p:grp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BB0452D1-2518-413E-860E-39BFB048A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430" y="2228518"/>
              <a:ext cx="784599" cy="78459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40882B1-932D-4C63-A074-E994CAF002D9}"/>
              </a:ext>
            </a:extLst>
          </p:cNvPr>
          <p:cNvGrpSpPr/>
          <p:nvPr/>
        </p:nvGrpSpPr>
        <p:grpSpPr>
          <a:xfrm>
            <a:off x="6489005" y="4635379"/>
            <a:ext cx="2313322" cy="1585779"/>
            <a:chOff x="7238083" y="1365622"/>
            <a:chExt cx="2313322" cy="1413271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720D1A1-CA2A-4C4D-873D-EEFCE96840B2}"/>
                </a:ext>
              </a:extLst>
            </p:cNvPr>
            <p:cNvGrpSpPr/>
            <p:nvPr/>
          </p:nvGrpSpPr>
          <p:grpSpPr>
            <a:xfrm>
              <a:off x="7238083" y="1365622"/>
              <a:ext cx="1713698" cy="1413271"/>
              <a:chOff x="7935019" y="1292264"/>
              <a:chExt cx="1713698" cy="1413271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F2F35F1-9A76-4E11-83DE-D35EF10DDCEA}"/>
                  </a:ext>
                </a:extLst>
              </p:cNvPr>
              <p:cNvSpPr txBox="1"/>
              <p:nvPr/>
            </p:nvSpPr>
            <p:spPr>
              <a:xfrm>
                <a:off x="8006466" y="1397485"/>
                <a:ext cx="1642251" cy="130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>
                    <a:latin typeface="EC Square Sans Cond Pro" panose="020B0506040000020004" pitchFamily="34" charset="0"/>
                  </a:defRPr>
                </a:lvl1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b="1" dirty="0"/>
                  <a:t>Pipelines</a:t>
                </a:r>
              </a:p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GB" dirty="0"/>
                  <a:t>Norway</a:t>
                </a:r>
              </a:p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GB" dirty="0"/>
                  <a:t>Algeria</a:t>
                </a:r>
              </a:p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GB" sz="2000" dirty="0"/>
                  <a:t>Azerbaijan</a:t>
                </a:r>
                <a:endParaRPr lang="en-GB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EAA8A51-2279-4884-8C77-083E79CD9DB6}"/>
                  </a:ext>
                </a:extLst>
              </p:cNvPr>
              <p:cNvSpPr/>
              <p:nvPr/>
            </p:nvSpPr>
            <p:spPr>
              <a:xfrm>
                <a:off x="7935019" y="1292264"/>
                <a:ext cx="1654086" cy="13782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pic>
          <p:nvPicPr>
            <p:cNvPr id="97" name="Picture 96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91385328-EE3F-4C7E-9A87-18A1EAD79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05334" y="1877765"/>
              <a:ext cx="746071" cy="74607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7B425-7501-4C16-906A-E429BC0500BB}"/>
              </a:ext>
            </a:extLst>
          </p:cNvPr>
          <p:cNvGrpSpPr/>
          <p:nvPr/>
        </p:nvGrpSpPr>
        <p:grpSpPr>
          <a:xfrm>
            <a:off x="992820" y="1759200"/>
            <a:ext cx="1635088" cy="2565891"/>
            <a:chOff x="944974" y="1759200"/>
            <a:chExt cx="1635088" cy="25658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783ACDB-2672-4555-A8D5-C07AF320FCB1}"/>
                </a:ext>
              </a:extLst>
            </p:cNvPr>
            <p:cNvCxnSpPr>
              <a:cxnSpLocks/>
            </p:cNvCxnSpPr>
            <p:nvPr/>
          </p:nvCxnSpPr>
          <p:spPr>
            <a:xfrm>
              <a:off x="1610191" y="1811103"/>
              <a:ext cx="0" cy="208174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91311660-EC26-436C-885B-F82CAB2AE9A1}"/>
                </a:ext>
              </a:extLst>
            </p:cNvPr>
            <p:cNvGraphicFramePr/>
            <p:nvPr/>
          </p:nvGraphicFramePr>
          <p:xfrm>
            <a:off x="1091915" y="2222009"/>
            <a:ext cx="1028945" cy="10704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4EEB8B-4C8C-473E-837D-00EB3FBB4E3D}"/>
                </a:ext>
              </a:extLst>
            </p:cNvPr>
            <p:cNvSpPr txBox="1"/>
            <p:nvPr/>
          </p:nvSpPr>
          <p:spPr>
            <a:xfrm>
              <a:off x="1228117" y="2553725"/>
              <a:ext cx="83299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EC Square Sans Cond Pro Medium" panose="020B0606000000020004" pitchFamily="34" charset="0"/>
                </a:defRPr>
              </a:lvl1pPr>
            </a:lstStyle>
            <a:p>
              <a:r>
                <a:rPr lang="fr-BE" dirty="0"/>
                <a:t>40%</a:t>
              </a:r>
              <a:endParaRPr lang="en-IE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FC1A5EB-7269-4153-AC8C-A1EF02E683F8}"/>
                </a:ext>
              </a:extLst>
            </p:cNvPr>
            <p:cNvGrpSpPr/>
            <p:nvPr/>
          </p:nvGrpSpPr>
          <p:grpSpPr>
            <a:xfrm>
              <a:off x="1101439" y="3254677"/>
              <a:ext cx="1028945" cy="1070414"/>
              <a:chOff x="5486067" y="2777702"/>
              <a:chExt cx="1028945" cy="1070414"/>
            </a:xfrm>
          </p:grpSpPr>
          <p:graphicFrame>
            <p:nvGraphicFramePr>
              <p:cNvPr id="72" name="Chart 71">
                <a:extLst>
                  <a:ext uri="{FF2B5EF4-FFF2-40B4-BE49-F238E27FC236}">
                    <a16:creationId xmlns:a16="http://schemas.microsoft.com/office/drawing/2014/main" id="{AE66833D-DE12-42C6-BEC9-8BF30270E091}"/>
                  </a:ext>
                </a:extLst>
              </p:cNvPr>
              <p:cNvGraphicFramePr/>
              <p:nvPr/>
            </p:nvGraphicFramePr>
            <p:xfrm>
              <a:off x="5486067" y="2777702"/>
              <a:ext cx="1028945" cy="1070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861963-747D-47AC-87B4-155FC7CBF1F9}"/>
                  </a:ext>
                </a:extLst>
              </p:cNvPr>
              <p:cNvSpPr txBox="1"/>
              <p:nvPr/>
            </p:nvSpPr>
            <p:spPr>
              <a:xfrm>
                <a:off x="5599639" y="3095037"/>
                <a:ext cx="83646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chemeClr val="bg1"/>
                    </a:solidFill>
                    <a:latin typeface="EC Square Sans Cond Pro Medium" panose="020B0606000000020004" pitchFamily="34" charset="0"/>
                  </a:defRPr>
                </a:lvl1pPr>
              </a:lstStyle>
              <a:p>
                <a:r>
                  <a:rPr lang="fr-BE" dirty="0"/>
                  <a:t>45%</a:t>
                </a:r>
                <a:endParaRPr lang="en-IE" dirty="0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59ABE21-F5E4-42C8-867A-99532DE4845F}"/>
                </a:ext>
              </a:extLst>
            </p:cNvPr>
            <p:cNvSpPr txBox="1"/>
            <p:nvPr/>
          </p:nvSpPr>
          <p:spPr>
            <a:xfrm>
              <a:off x="944974" y="1759200"/>
              <a:ext cx="139902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sz="2000" b="1" dirty="0">
                  <a:latin typeface="EC Square Sans Cond Pro" panose="020B0506040000020004" pitchFamily="34" charset="0"/>
                </a:rPr>
                <a:t>April 2021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FC1624-6C8B-4D87-95AB-3AC516BEFCC1}"/>
                </a:ext>
              </a:extLst>
            </p:cNvPr>
            <p:cNvGrpSpPr/>
            <p:nvPr/>
          </p:nvGrpSpPr>
          <p:grpSpPr>
            <a:xfrm>
              <a:off x="1977166" y="2672507"/>
              <a:ext cx="591976" cy="160814"/>
              <a:chOff x="2214485" y="4358583"/>
              <a:chExt cx="723773" cy="188616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DF180EF-D940-43F0-BA23-EC26C549358C}"/>
                  </a:ext>
                </a:extLst>
              </p:cNvPr>
              <p:cNvCxnSpPr>
                <a:cxnSpLocks/>
                <a:endCxn id="113" idx="1"/>
              </p:cNvCxnSpPr>
              <p:nvPr/>
            </p:nvCxnSpPr>
            <p:spPr>
              <a:xfrm flipV="1">
                <a:off x="2214485" y="4452891"/>
                <a:ext cx="629845" cy="857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3" name="Arrow: Chevron 112">
                <a:extLst>
                  <a:ext uri="{FF2B5EF4-FFF2-40B4-BE49-F238E27FC236}">
                    <a16:creationId xmlns:a16="http://schemas.microsoft.com/office/drawing/2014/main" id="{EEDF97BB-E1CA-4A9D-94E3-32DD4F8AE95D}"/>
                  </a:ext>
                </a:extLst>
              </p:cNvPr>
              <p:cNvSpPr/>
              <p:nvPr/>
            </p:nvSpPr>
            <p:spPr>
              <a:xfrm>
                <a:off x="2750402" y="4358583"/>
                <a:ext cx="187856" cy="18861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DD94E9F-127E-4542-9EE4-A77EB6218E13}"/>
                </a:ext>
              </a:extLst>
            </p:cNvPr>
            <p:cNvGrpSpPr/>
            <p:nvPr/>
          </p:nvGrpSpPr>
          <p:grpSpPr>
            <a:xfrm>
              <a:off x="1988086" y="3702375"/>
              <a:ext cx="591976" cy="160814"/>
              <a:chOff x="2214485" y="4358583"/>
              <a:chExt cx="723773" cy="18861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B9828E7-9492-4BD1-B619-69A5FDBEC3D8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 flipV="1">
                <a:off x="2214485" y="4452891"/>
                <a:ext cx="629845" cy="857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F6C9073D-D0D7-4F0F-B935-BC67BB436986}"/>
                  </a:ext>
                </a:extLst>
              </p:cNvPr>
              <p:cNvSpPr/>
              <p:nvPr/>
            </p:nvSpPr>
            <p:spPr>
              <a:xfrm>
                <a:off x="2750402" y="4358583"/>
                <a:ext cx="187856" cy="18861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31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7012" y="208662"/>
            <a:ext cx="9798341" cy="569875"/>
          </a:xfrm>
        </p:spPr>
        <p:txBody>
          <a:bodyPr/>
          <a:lstStyle/>
          <a:p>
            <a:r>
              <a:rPr lang="de-DE" sz="2800" dirty="0"/>
              <a:t>Adoption of Fit-For-55 and </a:t>
            </a:r>
            <a:r>
              <a:rPr lang="de-DE" sz="2800" dirty="0" err="1"/>
              <a:t>REPowerEU</a:t>
            </a:r>
            <a:r>
              <a:rPr lang="de-DE" sz="2800" dirty="0"/>
              <a:t> </a:t>
            </a:r>
            <a:r>
              <a:rPr lang="de-DE" sz="2800" dirty="0" err="1"/>
              <a:t>amended</a:t>
            </a:r>
            <a:r>
              <a:rPr lang="de-DE" sz="2800" dirty="0"/>
              <a:t> </a:t>
            </a:r>
            <a:r>
              <a:rPr lang="de-DE" sz="2800" dirty="0" err="1"/>
              <a:t>legislation</a:t>
            </a:r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64734" y="1124124"/>
            <a:ext cx="8028264" cy="291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Energy Efficiency </a:t>
            </a:r>
            <a:r>
              <a:rPr lang="de-DE" b="1" dirty="0" err="1"/>
              <a:t>Directive</a:t>
            </a:r>
            <a:r>
              <a:rPr lang="de-DE" b="1" dirty="0"/>
              <a:t> (EU) 2023/1791</a:t>
            </a:r>
            <a:endParaRPr lang="de-DE" b="1" dirty="0">
              <a:latin typeface="+mj-lt"/>
            </a:endParaRPr>
          </a:p>
          <a:p>
            <a:r>
              <a:rPr lang="de-DE" sz="1600" dirty="0">
                <a:latin typeface="+mj-lt"/>
              </a:rPr>
              <a:t>Updated</a:t>
            </a:r>
            <a:r>
              <a:rPr lang="de-DE" sz="1600" b="1" dirty="0">
                <a:latin typeface="+mj-lt"/>
              </a:rPr>
              <a:t> </a:t>
            </a:r>
            <a:r>
              <a:rPr lang="de-DE" sz="1600" b="1" dirty="0">
                <a:solidFill>
                  <a:srgbClr val="00B050"/>
                </a:solidFill>
                <a:latin typeface="+mj-lt"/>
              </a:rPr>
              <a:t>EU </a:t>
            </a:r>
            <a:r>
              <a:rPr lang="de-DE" sz="1600" b="1" dirty="0" err="1">
                <a:solidFill>
                  <a:srgbClr val="00B050"/>
                </a:solidFill>
                <a:latin typeface="+mj-lt"/>
              </a:rPr>
              <a:t>energy</a:t>
            </a:r>
            <a:r>
              <a:rPr lang="de-DE" sz="1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0B050"/>
                </a:solidFill>
                <a:latin typeface="+mj-lt"/>
              </a:rPr>
              <a:t>efficiency</a:t>
            </a:r>
            <a:r>
              <a:rPr lang="de-DE" sz="1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0B050"/>
                </a:solidFill>
                <a:latin typeface="+mj-lt"/>
              </a:rPr>
              <a:t>targets</a:t>
            </a:r>
            <a:r>
              <a:rPr lang="de-DE" sz="1600" b="1" dirty="0">
                <a:solidFill>
                  <a:srgbClr val="00B050"/>
                </a:solidFill>
                <a:latin typeface="+mj-lt"/>
              </a:rPr>
              <a:t> to 11.7% </a:t>
            </a:r>
            <a:r>
              <a:rPr lang="de-DE" sz="1600" b="1" dirty="0" err="1">
                <a:solidFill>
                  <a:srgbClr val="00B050"/>
                </a:solidFill>
                <a:latin typeface="+mj-lt"/>
              </a:rPr>
              <a:t>reduction</a:t>
            </a:r>
            <a:r>
              <a:rPr lang="de-DE" sz="1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1600" dirty="0">
                <a:latin typeface="+mj-lt"/>
              </a:rPr>
              <a:t>in </a:t>
            </a:r>
            <a:r>
              <a:rPr lang="de-DE" sz="1600" dirty="0" err="1">
                <a:latin typeface="+mj-lt"/>
              </a:rPr>
              <a:t>primary</a:t>
            </a:r>
            <a:r>
              <a:rPr lang="de-DE" sz="1600" dirty="0">
                <a:latin typeface="+mj-lt"/>
              </a:rPr>
              <a:t> and final </a:t>
            </a:r>
            <a:r>
              <a:rPr lang="de-DE" sz="1600" dirty="0" err="1">
                <a:latin typeface="+mj-lt"/>
              </a:rPr>
              <a:t>energy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consumption</a:t>
            </a:r>
            <a:r>
              <a:rPr lang="de-DE" sz="1600" dirty="0">
                <a:latin typeface="+mj-lt"/>
              </a:rPr>
              <a:t>.</a:t>
            </a:r>
          </a:p>
          <a:p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Streghtened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annual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national energy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saving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obligations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to 1,49% in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average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with step-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wise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approach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and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exclusion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savings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from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direct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fossil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fuels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combustion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Update the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definition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of 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energy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efficient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district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heating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cooling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introducing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the 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2050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trajectory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for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efficient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district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heating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cooling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 system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, and introduce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local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heating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it-IT" sz="1600" b="1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cooling</a:t>
            </a:r>
            <a:r>
              <a:rPr lang="it-IT" sz="1600" b="1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plans 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for </a:t>
            </a:r>
            <a:r>
              <a:rPr lang="it-IT" sz="1600" dirty="0" err="1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municipalities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 panose="020F0502020204030204" pitchFamily="34" charset="0"/>
              </a:rPr>
              <a:t> (over 45.000). </a:t>
            </a:r>
            <a:endParaRPr lang="en-US" sz="1800" dirty="0"/>
          </a:p>
          <a:p>
            <a:pPr marL="0" marR="0" lvl="0" indent="0" fontAlgn="auto">
              <a:buSzTx/>
              <a:buNone/>
              <a:tabLst/>
              <a:defRPr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1A0ED-EC17-6DF3-3626-FAA644DA85AA}"/>
              </a:ext>
            </a:extLst>
          </p:cNvPr>
          <p:cNvSpPr txBox="1"/>
          <p:nvPr/>
        </p:nvSpPr>
        <p:spPr>
          <a:xfrm>
            <a:off x="9158249" y="1736490"/>
            <a:ext cx="23486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11.7%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 Medium"/>
                <a:ea typeface="+mn-ea"/>
                <a:cs typeface="+mn-cs"/>
              </a:rPr>
              <a:t>Decrease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 Medium"/>
                <a:ea typeface="+mn-ea"/>
                <a:cs typeface="+mn-cs"/>
              </a:rPr>
              <a:t>in energy consumption 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 Medium" panose="020B0500000000020004" pitchFamily="34" charset="0"/>
              <a:ea typeface="+mn-ea"/>
              <a:cs typeface="+mn-cs"/>
            </a:endParaRPr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C143F654-37DC-9612-FA87-A16002871185}"/>
              </a:ext>
            </a:extLst>
          </p:cNvPr>
          <p:cNvSpPr/>
          <p:nvPr/>
        </p:nvSpPr>
        <p:spPr>
          <a:xfrm>
            <a:off x="10083192" y="829258"/>
            <a:ext cx="498764" cy="907232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5866A-DE0A-D293-FCD5-AAE72AB2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15" y="3735567"/>
            <a:ext cx="4149753" cy="1939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6D5DA-3DD5-0387-4AF2-CA02E6693DEE}"/>
              </a:ext>
            </a:extLst>
          </p:cNvPr>
          <p:cNvSpPr txBox="1"/>
          <p:nvPr/>
        </p:nvSpPr>
        <p:spPr>
          <a:xfrm>
            <a:off x="964734" y="3934438"/>
            <a:ext cx="69796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buSzTx/>
              <a:buNone/>
              <a:tabLst/>
              <a:defRPr/>
            </a:pPr>
            <a:r>
              <a:rPr lang="de-DE" b="1" dirty="0" err="1"/>
              <a:t>Renewable</a:t>
            </a:r>
            <a:r>
              <a:rPr lang="de-DE" b="1" dirty="0"/>
              <a:t> Energy </a:t>
            </a:r>
            <a:r>
              <a:rPr lang="de-DE" b="1" dirty="0" err="1"/>
              <a:t>Directive</a:t>
            </a:r>
            <a:r>
              <a:rPr lang="de-DE" b="1" dirty="0"/>
              <a:t> (EU) 2023/2413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b="1" dirty="0">
                <a:solidFill>
                  <a:srgbClr val="00B050"/>
                </a:solidFill>
              </a:rPr>
              <a:t>RES </a:t>
            </a:r>
            <a:r>
              <a:rPr lang="de-DE" sz="1600" b="1" dirty="0" err="1">
                <a:solidFill>
                  <a:srgbClr val="00B050"/>
                </a:solidFill>
              </a:rPr>
              <a:t>target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by</a:t>
            </a:r>
            <a:r>
              <a:rPr lang="de-DE" sz="1600" b="1" dirty="0">
                <a:solidFill>
                  <a:srgbClr val="00B050"/>
                </a:solidFill>
              </a:rPr>
              <a:t> 2030 to 42.5% </a:t>
            </a:r>
          </a:p>
          <a:p>
            <a:endParaRPr lang="de-DE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Increased</a:t>
            </a:r>
            <a:r>
              <a:rPr lang="de-DE" sz="1600" dirty="0"/>
              <a:t> </a:t>
            </a:r>
            <a:r>
              <a:rPr lang="de-DE" sz="1600" b="1" dirty="0" err="1"/>
              <a:t>renewables</a:t>
            </a:r>
            <a:r>
              <a:rPr lang="de-DE" sz="1600" b="1" dirty="0"/>
              <a:t> </a:t>
            </a:r>
            <a:r>
              <a:rPr lang="de-DE" sz="1600" b="1" dirty="0" err="1"/>
              <a:t>ambition</a:t>
            </a:r>
            <a:r>
              <a:rPr lang="de-DE" sz="1600" b="1" dirty="0"/>
              <a:t> in </a:t>
            </a:r>
            <a:r>
              <a:rPr lang="de-DE" sz="1600" b="1" dirty="0" err="1"/>
              <a:t>key</a:t>
            </a:r>
            <a:r>
              <a:rPr lang="de-DE" sz="1600" b="1" dirty="0"/>
              <a:t> </a:t>
            </a:r>
            <a:r>
              <a:rPr lang="de-DE" sz="1600" b="1" dirty="0" err="1"/>
              <a:t>sectors</a:t>
            </a:r>
            <a:r>
              <a:rPr lang="de-DE" sz="1600" dirty="0"/>
              <a:t>: </a:t>
            </a:r>
            <a:r>
              <a:rPr lang="de-DE" sz="1600" b="1" dirty="0" err="1">
                <a:solidFill>
                  <a:srgbClr val="00B050"/>
                </a:solidFill>
              </a:rPr>
              <a:t>heating</a:t>
            </a:r>
            <a:r>
              <a:rPr lang="de-DE" sz="1600" b="1" dirty="0">
                <a:solidFill>
                  <a:srgbClr val="00B050"/>
                </a:solidFill>
              </a:rPr>
              <a:t> and </a:t>
            </a:r>
            <a:r>
              <a:rPr lang="de-DE" sz="1600" b="1" dirty="0" err="1">
                <a:solidFill>
                  <a:srgbClr val="00B050"/>
                </a:solidFill>
              </a:rPr>
              <a:t>cooling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dirty="0"/>
              <a:t>(</a:t>
            </a:r>
            <a:r>
              <a:rPr lang="de-DE" sz="1600" dirty="0" err="1"/>
              <a:t>mandatory</a:t>
            </a:r>
            <a:r>
              <a:rPr lang="de-DE" sz="1600" dirty="0"/>
              <a:t> annual </a:t>
            </a:r>
            <a:r>
              <a:rPr lang="de-DE" sz="1600" dirty="0" err="1"/>
              <a:t>increase</a:t>
            </a:r>
            <a:r>
              <a:rPr lang="de-DE" sz="1600" dirty="0"/>
              <a:t> of 1.1% RES </a:t>
            </a:r>
            <a:r>
              <a:rPr lang="de-DE" sz="1600" dirty="0" err="1"/>
              <a:t>share</a:t>
            </a:r>
            <a:r>
              <a:rPr lang="de-DE" sz="1600" dirty="0"/>
              <a:t>), </a:t>
            </a:r>
            <a:r>
              <a:rPr lang="de-DE" sz="1600" b="1" dirty="0" err="1">
                <a:solidFill>
                  <a:srgbClr val="00B050"/>
                </a:solidFill>
              </a:rPr>
              <a:t>buildings</a:t>
            </a:r>
            <a:r>
              <a:rPr lang="en-US" sz="1600" dirty="0"/>
              <a:t> (49% indicative share),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transport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dirty="0"/>
              <a:t>(</a:t>
            </a:r>
            <a:r>
              <a:rPr lang="de-DE" sz="1600" dirty="0" err="1"/>
              <a:t>reduction</a:t>
            </a:r>
            <a:r>
              <a:rPr lang="de-DE" sz="1600" dirty="0"/>
              <a:t> of GHG </a:t>
            </a:r>
            <a:r>
              <a:rPr lang="de-DE" sz="1600" dirty="0" err="1"/>
              <a:t>intensity</a:t>
            </a:r>
            <a:r>
              <a:rPr lang="de-DE" sz="1600" dirty="0"/>
              <a:t>), </a:t>
            </a:r>
            <a:r>
              <a:rPr lang="de-DE" sz="1600" b="1" dirty="0" err="1">
                <a:solidFill>
                  <a:srgbClr val="00B050"/>
                </a:solidFill>
              </a:rPr>
              <a:t>industry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dirty="0"/>
              <a:t>(1.6% annual </a:t>
            </a:r>
            <a:r>
              <a:rPr lang="de-DE" sz="1600" dirty="0" err="1"/>
              <a:t>increase</a:t>
            </a:r>
            <a:r>
              <a:rPr lang="de-DE" sz="1600" dirty="0"/>
              <a:t>), RES and </a:t>
            </a:r>
            <a:r>
              <a:rPr lang="de-DE" sz="1600" dirty="0" err="1"/>
              <a:t>waste</a:t>
            </a:r>
            <a:r>
              <a:rPr lang="de-DE" sz="1600" dirty="0"/>
              <a:t> </a:t>
            </a:r>
            <a:r>
              <a:rPr lang="de-DE" sz="1600" dirty="0" err="1"/>
              <a:t>heat</a:t>
            </a:r>
            <a:r>
              <a:rPr lang="de-DE" sz="1600" dirty="0"/>
              <a:t> </a:t>
            </a:r>
            <a:r>
              <a:rPr lang="en-GB" sz="1600" b="1" dirty="0"/>
              <a:t>in centralised </a:t>
            </a:r>
            <a:r>
              <a:rPr lang="en-GB" sz="1600" b="1" dirty="0">
                <a:solidFill>
                  <a:srgbClr val="00B050"/>
                </a:solidFill>
              </a:rPr>
              <a:t>district heating and cooling systems </a:t>
            </a:r>
            <a:r>
              <a:rPr lang="en-GB" sz="1600" dirty="0"/>
              <a:t>(indicative annual increase of 2.2 p.p.).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22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40"/>
    </mc:Choice>
    <mc:Fallback xmlns="">
      <p:transition spd="slow" advTm="2260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1869" y="371068"/>
            <a:ext cx="10515600" cy="585704"/>
          </a:xfrm>
        </p:spPr>
        <p:txBody>
          <a:bodyPr/>
          <a:lstStyle/>
          <a:p>
            <a:r>
              <a:rPr lang="en-GB" sz="2800" b="1" dirty="0">
                <a:latin typeface="EC Square Sans Cond Pro Medium" panose="020B0606000000020004" pitchFamily="34" charset="0"/>
              </a:rPr>
              <a:t>Energy Performance of Buildings Directive Recast adopted 12/04/2024</a:t>
            </a:r>
            <a:endParaRPr lang="en-US" sz="2800" b="1" dirty="0">
              <a:latin typeface="EC Square Sans Cond Pro Medium" panose="020B06060000000200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568366-0A79-F5B8-F001-F0A5F4DC659D}"/>
              </a:ext>
            </a:extLst>
          </p:cNvPr>
          <p:cNvGrpSpPr/>
          <p:nvPr/>
        </p:nvGrpSpPr>
        <p:grpSpPr>
          <a:xfrm>
            <a:off x="653393" y="2069037"/>
            <a:ext cx="9858012" cy="4756558"/>
            <a:chOff x="766200" y="1447800"/>
            <a:chExt cx="9012800" cy="50927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0C5F2B-6DDD-4984-349F-32A32CAF169F}"/>
                </a:ext>
              </a:extLst>
            </p:cNvPr>
            <p:cNvGrpSpPr/>
            <p:nvPr/>
          </p:nvGrpSpPr>
          <p:grpSpPr>
            <a:xfrm>
              <a:off x="838199" y="1447800"/>
              <a:ext cx="8940801" cy="5092700"/>
              <a:chOff x="1041399" y="1498600"/>
              <a:chExt cx="8940801" cy="50927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7FB403-8EE9-FCE7-9D80-52748EAD1EE1}"/>
                  </a:ext>
                </a:extLst>
              </p:cNvPr>
              <p:cNvSpPr/>
              <p:nvPr/>
            </p:nvSpPr>
            <p:spPr>
              <a:xfrm>
                <a:off x="1041399" y="1498600"/>
                <a:ext cx="4466101" cy="241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lvl="0" algn="l"/>
                <a:r>
                  <a:rPr lang="en-US" sz="2200" b="1" i="0" dirty="0">
                    <a:solidFill>
                      <a:srgbClr val="38C9D4"/>
                    </a:solidFill>
                    <a:latin typeface="EC Square Sans Cond Pro" panose="020B0506040000020004" pitchFamily="34" charset="0"/>
                  </a:rPr>
                  <a:t>Renovation</a:t>
                </a:r>
              </a:p>
              <a:p>
                <a:pPr lvl="0" algn="l"/>
                <a:endParaRPr lang="en-US" sz="1200" b="1" i="0" dirty="0">
                  <a:solidFill>
                    <a:srgbClr val="034EA2"/>
                  </a:solidFill>
                  <a:latin typeface="EC Square Sans Cond Pro" panose="020B05060400000200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Minimum Energy Performance Standards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National trajectories for the progressive</a:t>
                </a:r>
                <a:b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  renovation of the residential building stock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National Building Renovation Plans</a:t>
                </a:r>
              </a:p>
              <a:p>
                <a:endParaRPr lang="en-US" sz="2000" dirty="0">
                  <a:solidFill>
                    <a:srgbClr val="034EA2"/>
                  </a:solidFill>
                  <a:latin typeface="EC Square Sans Cond Pro" panose="020B0506040000020004" pitchFamily="34" charset="0"/>
                </a:endParaRPr>
              </a:p>
              <a:p>
                <a:pPr indent="-285750">
                  <a:buChar char="•"/>
                </a:pPr>
                <a:endParaRPr lang="en-IE" sz="2000" dirty="0">
                  <a:solidFill>
                    <a:srgbClr val="034EA2"/>
                  </a:solidFill>
                  <a:latin typeface="EC Square Sans Cond Pro" panose="020B05060400000200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810E79-5733-5B1B-8934-9FB0CC7C5C82}"/>
                  </a:ext>
                </a:extLst>
              </p:cNvPr>
              <p:cNvSpPr/>
              <p:nvPr/>
            </p:nvSpPr>
            <p:spPr>
              <a:xfrm>
                <a:off x="5702300" y="1498600"/>
                <a:ext cx="4279900" cy="241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lvl="0" algn="l"/>
                <a:r>
                  <a:rPr lang="en-US" sz="2200" b="1" i="0" dirty="0">
                    <a:solidFill>
                      <a:srgbClr val="3FE1AB"/>
                    </a:solidFill>
                    <a:latin typeface="EC Square Sans Cond Pro" panose="020B0506040000020004" pitchFamily="34" charset="0"/>
                  </a:rPr>
                  <a:t>Decarbonisation</a:t>
                </a:r>
              </a:p>
              <a:p>
                <a:pPr lvl="0" algn="l"/>
                <a:endParaRPr lang="en-US" sz="1200" b="1" i="0" dirty="0">
                  <a:solidFill>
                    <a:srgbClr val="034EA2"/>
                  </a:solidFill>
                  <a:latin typeface="EC Square Sans Cond Pro" panose="020B0506040000020004" pitchFamily="34" charset="0"/>
                </a:endParaRP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Introduction of zero-emission buildings</a:t>
                </a:r>
                <a:br>
                  <a:rPr lang="en-US" sz="2000" b="1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</a:br>
                <a:r>
                  <a:rPr lang="en-US" sz="2000" b="1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as standard for new buildings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Solar deployment in buildings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Calculation of whole life cycle carbon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Phasing out incentives for fossil fuels and new legal basis for national bans</a:t>
                </a:r>
                <a:endParaRPr lang="en-I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D29A12-4D3C-A5E0-6DCA-0692EE568E37}"/>
                  </a:ext>
                </a:extLst>
              </p:cNvPr>
              <p:cNvSpPr/>
              <p:nvPr/>
            </p:nvSpPr>
            <p:spPr>
              <a:xfrm>
                <a:off x="1041400" y="4178300"/>
                <a:ext cx="4546602" cy="241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lvl="0" algn="l"/>
                <a:r>
                  <a:rPr lang="en-US" sz="2200" b="1" i="0" dirty="0">
                    <a:solidFill>
                      <a:srgbClr val="FFCD2F"/>
                    </a:solidFill>
                    <a:latin typeface="EC Square Sans Cond Pro" panose="020B0506040000020004" pitchFamily="34" charset="0"/>
                  </a:rPr>
                  <a:t>Enabling framework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Strengthened Energy Performance Certificates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Renovation passports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Sustainable finance &amp; energy poverty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One-stop-shops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Deep renovation standard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National energy performance databases</a:t>
                </a:r>
              </a:p>
              <a:p>
                <a:pPr algn="ctr"/>
                <a:endParaRPr lang="en-IE" dirty="0">
                  <a:solidFill>
                    <a:srgbClr val="034EA2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52A85A-946D-9345-6F7C-C0BE41AF7E63}"/>
                  </a:ext>
                </a:extLst>
              </p:cNvPr>
              <p:cNvSpPr/>
              <p:nvPr/>
            </p:nvSpPr>
            <p:spPr>
              <a:xfrm>
                <a:off x="5702300" y="4178300"/>
                <a:ext cx="4279900" cy="241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lvl="0" algn="l"/>
                <a:r>
                  <a:rPr lang="en-US" sz="2200" b="1" i="0" dirty="0">
                    <a:solidFill>
                      <a:srgbClr val="EE9482"/>
                    </a:solidFill>
                    <a:latin typeface="EC Square Sans Cond Pro" panose="020B0506040000020004" pitchFamily="34" charset="0"/>
                  </a:rPr>
                  <a:t>Modernisation &amp; system integration</a:t>
                </a:r>
              </a:p>
              <a:p>
                <a:pPr lvl="0" algn="l"/>
                <a:endParaRPr lang="en-US" sz="1000" b="1" i="0" dirty="0">
                  <a:solidFill>
                    <a:srgbClr val="034EA2"/>
                  </a:solidFill>
                  <a:latin typeface="EC Square Sans Cond Pro" panose="020B0506040000020004" pitchFamily="34" charset="0"/>
                </a:endParaRP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Infrastructure for sustainable mobility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Smart Readiness Indicator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Indoor air quality: ventilation and other technical building systems 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- </a:t>
                </a:r>
                <a:r>
                  <a:rPr lang="en-US" sz="2000" dirty="0" err="1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Digitisation</a:t>
                </a:r>
                <a:r>
                  <a:rPr lang="en-US" sz="2000" dirty="0">
                    <a:solidFill>
                      <a:schemeClr val="tx1"/>
                    </a:solidFill>
                    <a:latin typeface="EC Square Sans Cond Pro" panose="020B0506040000020004" pitchFamily="34" charset="0"/>
                  </a:rPr>
                  <a:t>, data access and exchange</a:t>
                </a:r>
              </a:p>
              <a:p>
                <a:pPr lvl="0"/>
                <a:endParaRPr lang="en-US" sz="2000" dirty="0">
                  <a:solidFill>
                    <a:schemeClr val="tx1"/>
                  </a:solidFill>
                  <a:latin typeface="EC Square Sans Cond Pro" panose="020B0506040000020004" pitchFamily="34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56295B-6138-DBBD-D968-34E770493CEA}"/>
                </a:ext>
              </a:extLst>
            </p:cNvPr>
            <p:cNvSpPr/>
            <p:nvPr/>
          </p:nvSpPr>
          <p:spPr>
            <a:xfrm rot="16200000">
              <a:off x="-351375" y="2671225"/>
              <a:ext cx="2307150" cy="7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ADC40C-F5BD-CF87-9800-E67283EDDCAD}"/>
                </a:ext>
              </a:extLst>
            </p:cNvPr>
            <p:cNvSpPr/>
            <p:nvPr/>
          </p:nvSpPr>
          <p:spPr>
            <a:xfrm rot="16200000">
              <a:off x="4301024" y="2671225"/>
              <a:ext cx="2307150" cy="7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6BC95A-9BEA-D9B8-D213-73AD1C09C843}"/>
                </a:ext>
              </a:extLst>
            </p:cNvPr>
            <p:cNvSpPr/>
            <p:nvPr/>
          </p:nvSpPr>
          <p:spPr>
            <a:xfrm rot="16200000">
              <a:off x="-211675" y="5223925"/>
              <a:ext cx="2027750" cy="7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150620-6EFC-3DCC-A711-023D8BF58796}"/>
                </a:ext>
              </a:extLst>
            </p:cNvPr>
            <p:cNvSpPr/>
            <p:nvPr/>
          </p:nvSpPr>
          <p:spPr>
            <a:xfrm rot="16200000">
              <a:off x="4440724" y="5223925"/>
              <a:ext cx="202775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FAAB450-63F6-C30D-7219-EA9CEA45A040}"/>
              </a:ext>
            </a:extLst>
          </p:cNvPr>
          <p:cNvSpPr txBox="1"/>
          <p:nvPr/>
        </p:nvSpPr>
        <p:spPr>
          <a:xfrm>
            <a:off x="6096000" y="1107347"/>
            <a:ext cx="3787552" cy="941762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Provide a long-term vision for buildings and ensure an adequate contribution to achieving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climate neutrality in 2050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A3DD3-70C8-248A-57B9-DC3374013428}"/>
              </a:ext>
            </a:extLst>
          </p:cNvPr>
          <p:cNvSpPr txBox="1"/>
          <p:nvPr/>
        </p:nvSpPr>
        <p:spPr>
          <a:xfrm>
            <a:off x="1045167" y="1136682"/>
            <a:ext cx="151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Twofold objective</a:t>
            </a:r>
            <a:r>
              <a:rPr lang="en-IE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ADBBF-04D6-4D90-019E-1F17B2691F26}"/>
              </a:ext>
            </a:extLst>
          </p:cNvPr>
          <p:cNvSpPr txBox="1"/>
          <p:nvPr/>
        </p:nvSpPr>
        <p:spPr>
          <a:xfrm>
            <a:off x="2308448" y="1107347"/>
            <a:ext cx="3787552" cy="923330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Contribute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reducing buildings’ GHG emissions and final energy consumptions by 2030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46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0258" y="6381317"/>
            <a:ext cx="2631141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0258" y="393257"/>
            <a:ext cx="10793639" cy="782357"/>
          </a:xfrm>
        </p:spPr>
        <p:txBody>
          <a:bodyPr/>
          <a:lstStyle/>
          <a:p>
            <a:pPr algn="ctr"/>
            <a:r>
              <a:rPr lang="fr-BE" sz="3600"/>
              <a:t>How can the REPowerEU </a:t>
            </a:r>
            <a:r>
              <a:rPr lang="fr-BE" sz="3600" err="1"/>
              <a:t>be</a:t>
            </a:r>
            <a:r>
              <a:rPr lang="fr-BE" sz="3600"/>
              <a:t> </a:t>
            </a:r>
            <a:r>
              <a:rPr lang="fr-BE" sz="3600" err="1"/>
              <a:t>financed</a:t>
            </a:r>
            <a:r>
              <a:rPr lang="fr-BE" sz="3600"/>
              <a:t>?</a:t>
            </a:r>
            <a:endParaRPr lang="fr-BE">
              <a:cs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64532B-E0B9-DEF2-945A-176AE792ABD8}"/>
              </a:ext>
            </a:extLst>
          </p:cNvPr>
          <p:cNvCxnSpPr>
            <a:cxnSpLocks/>
          </p:cNvCxnSpPr>
          <p:nvPr/>
        </p:nvCxnSpPr>
        <p:spPr>
          <a:xfrm flipH="1">
            <a:off x="6790721" y="1793244"/>
            <a:ext cx="2" cy="342866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620910" y="3560830"/>
            <a:ext cx="2683753" cy="24896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3000" b="1">
                <a:solidFill>
                  <a:schemeClr val="accent3">
                    <a:lumMod val="50000"/>
                  </a:schemeClr>
                </a:solidFill>
              </a:rPr>
              <a:t>EUR 225 </a:t>
            </a:r>
            <a:endParaRPr lang="en-IE" sz="3000" b="1">
              <a:solidFill>
                <a:schemeClr val="accent3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en-IE" sz="3000" b="1">
                <a:solidFill>
                  <a:schemeClr val="accent3">
                    <a:lumMod val="50000"/>
                  </a:schemeClr>
                </a:solidFill>
              </a:rPr>
              <a:t>billion</a:t>
            </a:r>
            <a:endParaRPr lang="en-IE" sz="3000" b="1">
              <a:solidFill>
                <a:schemeClr val="accent3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en-IE">
                <a:solidFill>
                  <a:schemeClr val="accent3">
                    <a:lumMod val="50000"/>
                  </a:schemeClr>
                </a:solidFill>
              </a:rPr>
              <a:t>Loans available under the RRF</a:t>
            </a:r>
            <a:endParaRPr lang="en-IE"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61171" y="1364264"/>
            <a:ext cx="2709700" cy="2614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400" b="1"/>
              <a:t>EUR 20 </a:t>
            </a:r>
            <a:endParaRPr lang="en-IE" sz="2400" b="1">
              <a:cs typeface="Arial"/>
            </a:endParaRPr>
          </a:p>
          <a:p>
            <a:pPr algn="ctr"/>
            <a:r>
              <a:rPr lang="en-IE" sz="2400" b="1"/>
              <a:t>billion</a:t>
            </a:r>
            <a:endParaRPr lang="en-IE" sz="2400" b="1">
              <a:cs typeface="Arial"/>
            </a:endParaRPr>
          </a:p>
          <a:p>
            <a:pPr algn="ctr"/>
            <a:r>
              <a:rPr lang="en-IE"/>
              <a:t>Additional grant possibilities under the RRF</a:t>
            </a:r>
            <a:endParaRPr lang="en-IE">
              <a:cs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3CFBB9-5440-D0B6-D525-CF6C8B33A621}"/>
              </a:ext>
            </a:extLst>
          </p:cNvPr>
          <p:cNvCxnSpPr>
            <a:cxnSpLocks/>
          </p:cNvCxnSpPr>
          <p:nvPr/>
        </p:nvCxnSpPr>
        <p:spPr>
          <a:xfrm flipV="1">
            <a:off x="3416152" y="2456936"/>
            <a:ext cx="3374568" cy="1122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08D03D8-C908-0E79-E81D-93932E634ED6}"/>
              </a:ext>
            </a:extLst>
          </p:cNvPr>
          <p:cNvSpPr/>
          <p:nvPr/>
        </p:nvSpPr>
        <p:spPr>
          <a:xfrm>
            <a:off x="581727" y="4068165"/>
            <a:ext cx="2553125" cy="2489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000" b="1"/>
              <a:t>EUR 5.4 </a:t>
            </a:r>
            <a:endParaRPr lang="en-IE" sz="2000" b="1">
              <a:cs typeface="Arial"/>
            </a:endParaRPr>
          </a:p>
          <a:p>
            <a:pPr algn="ctr"/>
            <a:r>
              <a:rPr lang="en-IE" sz="2000" b="1"/>
              <a:t>billion</a:t>
            </a:r>
            <a:endParaRPr lang="en-IE" sz="2000" b="1">
              <a:cs typeface="Arial"/>
            </a:endParaRPr>
          </a:p>
          <a:p>
            <a:pPr algn="ctr"/>
            <a:r>
              <a:rPr lang="en-IE"/>
              <a:t>Transfer possibility from the BAR</a:t>
            </a:r>
            <a:endParaRPr lang="en-IE">
              <a:cs typeface="Arial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3DB9F015-5EB9-8DF2-8AC8-3D7C8157F942}"/>
              </a:ext>
            </a:extLst>
          </p:cNvPr>
          <p:cNvGraphicFramePr>
            <a:graphicFrameLocks noGrp="1"/>
          </p:cNvGraphicFramePr>
          <p:nvPr/>
        </p:nvGraphicFramePr>
        <p:xfrm>
          <a:off x="7196812" y="1615367"/>
          <a:ext cx="3907294" cy="38909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7294">
                  <a:extLst>
                    <a:ext uri="{9D8B030D-6E8A-4147-A177-3AD203B41FA5}">
                      <a16:colId xmlns:a16="http://schemas.microsoft.com/office/drawing/2014/main" val="2846058503"/>
                    </a:ext>
                  </a:extLst>
                </a:gridCol>
              </a:tblGrid>
              <a:tr h="654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/>
                        <a:t>Other relevant EU </a:t>
                      </a:r>
                      <a:r>
                        <a:rPr lang="de-DE" sz="2400" b="1" dirty="0" err="1"/>
                        <a:t>funds</a:t>
                      </a:r>
                      <a:r>
                        <a:rPr lang="de-DE" sz="2000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20578"/>
                  </a:ext>
                </a:extLst>
              </a:tr>
              <a:tr h="323613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CEF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Innovation Fund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ERDF &amp; </a:t>
                      </a:r>
                      <a:r>
                        <a:rPr lang="de-DE" sz="2400" dirty="0" err="1"/>
                        <a:t>Cohesion</a:t>
                      </a:r>
                      <a:r>
                        <a:rPr lang="de-DE" sz="2400" dirty="0"/>
                        <a:t> Fund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/>
                        <a:t>InvestEU</a:t>
                      </a:r>
                      <a:br>
                        <a:rPr lang="de-DE" sz="2400" dirty="0"/>
                      </a:br>
                      <a:r>
                        <a:rPr lang="de-DE" sz="2000" dirty="0"/>
                        <a:t>(</a:t>
                      </a:r>
                      <a:r>
                        <a:rPr lang="en-US" sz="2000" noProof="0" dirty="0"/>
                        <a:t>mobilizing</a:t>
                      </a:r>
                      <a:r>
                        <a:rPr lang="de-DE" sz="2000" dirty="0"/>
                        <a:t> private </a:t>
                      </a:r>
                      <a:r>
                        <a:rPr lang="de-DE" sz="2000" dirty="0" err="1"/>
                        <a:t>financing</a:t>
                      </a:r>
                      <a:r>
                        <a:rPr lang="de-DE" sz="2000" dirty="0"/>
                        <a:t>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JTF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/>
                        <a:t>LIFE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068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0540DF-1B65-00D0-A806-A6B3E888B4AA}"/>
              </a:ext>
            </a:extLst>
          </p:cNvPr>
          <p:cNvSpPr txBox="1"/>
          <p:nvPr/>
        </p:nvSpPr>
        <p:spPr>
          <a:xfrm>
            <a:off x="4328941" y="1300697"/>
            <a:ext cx="1896451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b="1" err="1"/>
              <a:t>Mostly</a:t>
            </a:r>
            <a:r>
              <a:rPr lang="fr-BE" sz="3200" b="1"/>
              <a:t> via RRF</a:t>
            </a:r>
            <a:endParaRPr lang="en-IE" sz="3200" b="1"/>
          </a:p>
        </p:txBody>
      </p:sp>
    </p:spTree>
    <p:extLst>
      <p:ext uri="{BB962C8B-B14F-4D97-AF65-F5344CB8AC3E}">
        <p14:creationId xmlns:p14="http://schemas.microsoft.com/office/powerpoint/2010/main" val="1436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C1FA1-ABFE-BA3A-6DA9-1CC86189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06" y="1461172"/>
            <a:ext cx="10853656" cy="5133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Facility (RRF)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of the Next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substantial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States,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b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Plans (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RRPs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The RRF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the main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BE" sz="2000">
                <a:latin typeface="Arial" panose="020B0604020202020204" pitchFamily="34" charset="0"/>
                <a:cs typeface="Arial" panose="020B0604020202020204" pitchFamily="34" charset="0"/>
              </a:rPr>
              <a:t> arm 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in support to the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RRF 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a performance-</a:t>
            </a:r>
            <a:r>
              <a:rPr lang="fr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the deadline of December 2023,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23 out of 27 Member States amended their RRPs to include a REPowerEU chapters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(all except BG, DE, IE, LU). CIDs approved by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ECOFIN Council on 8 December 2023 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Main EU instrument to finance the green and digital transition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mandatory thresholds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37% of each plan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be dedicated to climate objectives, including the clean energy transition (and 20% to digital transition)</a:t>
            </a:r>
          </a:p>
          <a:p>
            <a:pPr>
              <a:spcAft>
                <a:spcPts val="1200"/>
              </a:spcAft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Ch. and 2023 revisions increased committed climate expenditures by 4.1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p.p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to 42% of the total RRF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8000"/>
              </a:lnSpc>
              <a:spcAft>
                <a:spcPts val="120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Recovery and Resilience Facility Scoreboard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FBC61-1341-4944-82D1-C4A56E5D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59" y="568585"/>
            <a:ext cx="10793639" cy="7823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and Resilience Plans and </a:t>
            </a:r>
            <a:br>
              <a:rPr lang="en-US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REPowerEU chapters</a:t>
            </a:r>
            <a:endParaRPr lang="en-IE" b="1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AFC4A-B45C-5DC3-7847-82975FCFD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44" y="194851"/>
            <a:ext cx="3229118" cy="25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038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1617</TotalTime>
  <Words>1862</Words>
  <Application>Microsoft Office PowerPoint</Application>
  <PresentationFormat>Widescreen</PresentationFormat>
  <Paragraphs>201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(Heading)</vt:lpstr>
      <vt:lpstr>Calibri</vt:lpstr>
      <vt:lpstr>EC Square Sans Cond Pro</vt:lpstr>
      <vt:lpstr>EC Square Sans Cond Pro Medium</vt:lpstr>
      <vt:lpstr>EC Square Sans Pro Medium</vt:lpstr>
      <vt:lpstr>Wingdings</vt:lpstr>
      <vt:lpstr>3_Office Theme</vt:lpstr>
      <vt:lpstr>PowerPoint Presentation</vt:lpstr>
      <vt:lpstr>REPowerEU: from goals to actions</vt:lpstr>
      <vt:lpstr>REPowerEU Communication – 18 May 2022</vt:lpstr>
      <vt:lpstr>REPowerEU – Energy Savings and Clean Energy Transition</vt:lpstr>
      <vt:lpstr>Diversification of gas supplies – Energy security</vt:lpstr>
      <vt:lpstr>Adoption of Fit-For-55 and REPowerEU amended legislation</vt:lpstr>
      <vt:lpstr>Energy Performance of Buildings Directive Recast adopted 12/04/2024</vt:lpstr>
      <vt:lpstr>How can the REPowerEU be financed?</vt:lpstr>
      <vt:lpstr>Recovery and Resilience Plans and  REPowerEU chapters</vt:lpstr>
      <vt:lpstr>The amended RRF Regulation: legal basis for introduction of REPowerEU Chapters in RRPs</vt:lpstr>
      <vt:lpstr>Quick overview</vt:lpstr>
      <vt:lpstr>REPowerEU Reforms</vt:lpstr>
      <vt:lpstr>REPowerEU Investments</vt:lpstr>
      <vt:lpstr>Member States overview – contribution to energy objectives</vt:lpstr>
      <vt:lpstr>RRP contribution to energy policies </vt:lpstr>
      <vt:lpstr>Conclusions</vt:lpstr>
      <vt:lpstr>Thank you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MEROLA Pierluca (ENER)</dc:creator>
  <cp:lastModifiedBy>MEROLA Pierluca (ENER)</cp:lastModifiedBy>
  <cp:revision>125</cp:revision>
  <dcterms:created xsi:type="dcterms:W3CDTF">2022-09-07T16:18:17Z</dcterms:created>
  <dcterms:modified xsi:type="dcterms:W3CDTF">2024-05-31T07:55:08Z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2022-09-07T16:18:17Z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28e02f58-1a11-4650-9816-09bed8584a6d</vt:lpwstr>
  </property>
  <property fmtid="{D5CDD505-2E9C-101B-9397-08002B2CF9AE}" pid="8" name="MSIP_Label_6bd9ddd1-4d20-43f6-abfa-fc3c07406f94_ContentBits">
    <vt:lpwstr>0</vt:lpwstr>
  </property>
</Properties>
</file>