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</p:sldMasterIdLst>
  <p:notesMasterIdLst>
    <p:notesMasterId r:id="rId32"/>
  </p:notesMasterIdLst>
  <p:handoutMasterIdLst>
    <p:handoutMasterId r:id="rId33"/>
  </p:handoutMasterIdLst>
  <p:sldIdLst>
    <p:sldId id="285" r:id="rId6"/>
    <p:sldId id="277" r:id="rId7"/>
    <p:sldId id="278" r:id="rId8"/>
    <p:sldId id="289" r:id="rId9"/>
    <p:sldId id="288" r:id="rId10"/>
    <p:sldId id="287" r:id="rId11"/>
    <p:sldId id="286" r:id="rId12"/>
    <p:sldId id="292" r:id="rId13"/>
    <p:sldId id="291" r:id="rId14"/>
    <p:sldId id="290" r:id="rId15"/>
    <p:sldId id="293" r:id="rId16"/>
    <p:sldId id="294" r:id="rId17"/>
    <p:sldId id="295" r:id="rId18"/>
    <p:sldId id="299" r:id="rId19"/>
    <p:sldId id="301" r:id="rId20"/>
    <p:sldId id="300" r:id="rId21"/>
    <p:sldId id="298" r:id="rId22"/>
    <p:sldId id="297" r:id="rId23"/>
    <p:sldId id="296" r:id="rId24"/>
    <p:sldId id="279" r:id="rId25"/>
    <p:sldId id="284" r:id="rId26"/>
    <p:sldId id="307" r:id="rId27"/>
    <p:sldId id="308" r:id="rId28"/>
    <p:sldId id="309" r:id="rId29"/>
    <p:sldId id="310" r:id="rId30"/>
    <p:sldId id="27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F821D0-1DAA-93F4-BEED-B5CFDCC9B5FC}" v="41" dt="2022-03-08T17:25:52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CHEZ BELLERIN Maria Luisa (INEA)" userId="S::maria-luisa.sanchez-bellerin_ec.europa.eu#ext#@neemoeeig.onmicrosoft.com::6539aa4a-c4c1-4aa5-af31-d91b688f5d44" providerId="AD" clId="Web-{99F821D0-1DAA-93F4-BEED-B5CFDCC9B5FC}"/>
    <pc:docChg chg="modSld">
      <pc:chgData name="SANCHEZ BELLERIN Maria Luisa (INEA)" userId="S::maria-luisa.sanchez-bellerin_ec.europa.eu#ext#@neemoeeig.onmicrosoft.com::6539aa4a-c4c1-4aa5-af31-d91b688f5d44" providerId="AD" clId="Web-{99F821D0-1DAA-93F4-BEED-B5CFDCC9B5FC}" dt="2022-03-08T17:25:52.550" v="25" actId="1076"/>
      <pc:docMkLst>
        <pc:docMk/>
      </pc:docMkLst>
      <pc:sldChg chg="addSp modSp">
        <pc:chgData name="SANCHEZ BELLERIN Maria Luisa (INEA)" userId="S::maria-luisa.sanchez-bellerin_ec.europa.eu#ext#@neemoeeig.onmicrosoft.com::6539aa4a-c4c1-4aa5-af31-d91b688f5d44" providerId="AD" clId="Web-{99F821D0-1DAA-93F4-BEED-B5CFDCC9B5FC}" dt="2022-03-08T17:25:18.362" v="18" actId="1076"/>
        <pc:sldMkLst>
          <pc:docMk/>
          <pc:sldMk cId="1417256920" sldId="277"/>
        </pc:sldMkLst>
        <pc:spChg chg="add mod">
          <ac:chgData name="SANCHEZ BELLERIN Maria Luisa (INEA)" userId="S::maria-luisa.sanchez-bellerin_ec.europa.eu#ext#@neemoeeig.onmicrosoft.com::6539aa4a-c4c1-4aa5-af31-d91b688f5d44" providerId="AD" clId="Web-{99F821D0-1DAA-93F4-BEED-B5CFDCC9B5FC}" dt="2022-03-08T17:25:18.362" v="18" actId="1076"/>
          <ac:spMkLst>
            <pc:docMk/>
            <pc:sldMk cId="1417256920" sldId="277"/>
            <ac:spMk id="2" creationId="{B72B0931-42B5-45A9-9606-A413C9BAE749}"/>
          </ac:spMkLst>
        </pc:spChg>
      </pc:sldChg>
      <pc:sldChg chg="addSp modSp">
        <pc:chgData name="SANCHEZ BELLERIN Maria Luisa (INEA)" userId="S::maria-luisa.sanchez-bellerin_ec.europa.eu#ext#@neemoeeig.onmicrosoft.com::6539aa4a-c4c1-4aa5-af31-d91b688f5d44" providerId="AD" clId="Web-{99F821D0-1DAA-93F4-BEED-B5CFDCC9B5FC}" dt="2022-03-08T17:25:52.550" v="25" actId="1076"/>
        <pc:sldMkLst>
          <pc:docMk/>
          <pc:sldMk cId="1639476725" sldId="299"/>
        </pc:sldMkLst>
        <pc:spChg chg="add mod">
          <ac:chgData name="SANCHEZ BELLERIN Maria Luisa (INEA)" userId="S::maria-luisa.sanchez-bellerin_ec.europa.eu#ext#@neemoeeig.onmicrosoft.com::6539aa4a-c4c1-4aa5-af31-d91b688f5d44" providerId="AD" clId="Web-{99F821D0-1DAA-93F4-BEED-B5CFDCC9B5FC}" dt="2022-03-08T17:25:52.550" v="25" actId="1076"/>
          <ac:spMkLst>
            <pc:docMk/>
            <pc:sldMk cId="1639476725" sldId="299"/>
            <ac:spMk id="2" creationId="{6493CD2B-3052-4079-914E-51CB547EEFC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577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Delete/update</a:t>
            </a:r>
            <a:r>
              <a:rPr lang="en-IE" baseline="0" dirty="0"/>
              <a:t> as appropriate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979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12192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8001" y="309600"/>
            <a:ext cx="211243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5640001" y="6669360"/>
            <a:ext cx="912284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19936" y="1700808"/>
            <a:ext cx="6048672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3392" y="3933056"/>
            <a:ext cx="4992555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381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980729"/>
            <a:ext cx="109728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769351" y="116632"/>
            <a:ext cx="28448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37126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3392" y="6297439"/>
            <a:ext cx="28448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2276872"/>
            <a:ext cx="109728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6778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068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87600"/>
            <a:ext cx="53848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87600"/>
            <a:ext cx="53848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781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541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6597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15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259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2711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35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1900" y="1123950"/>
            <a:ext cx="2745317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123950"/>
            <a:ext cx="8039100" cy="4897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013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9352" y="6145213"/>
            <a:ext cx="2990849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4089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1123951"/>
            <a:ext cx="10972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87600"/>
            <a:ext cx="109728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dolor 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47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ec.europa.eu/regional_policy/sources/informing/evaluation_toolbox_en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info/sites/info/files/communication-evaluation-toolkit_en.pdf" TargetMode="Externa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gional_policy/sources/informing/webinar/ec_common_set_indicators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u_commission" TargetMode="External"/><Relationship Id="rId13" Type="http://schemas.openxmlformats.org/officeDocument/2006/relationships/image" Target="../media/image28.png"/><Relationship Id="rId18" Type="http://schemas.openxmlformats.org/officeDocument/2006/relationships/image" Target="../media/image30.png"/><Relationship Id="rId3" Type="http://schemas.openxmlformats.org/officeDocument/2006/relationships/hyperlink" Target="https://open.spotify.com/user/v7ra0as4ychfdatgcjt9nabh0?si=SEs1mANESea5kzyVy7HvDw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27.png"/><Relationship Id="rId17" Type="http://schemas.openxmlformats.org/officeDocument/2006/relationships/hyperlink" Target="https://www.youtube.com/user/eutube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s://medium.com/@EuropeanCommission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uropa.eu/" TargetMode="External"/><Relationship Id="rId11" Type="http://schemas.openxmlformats.org/officeDocument/2006/relationships/hyperlink" Target="https://www.linkedin.com/company/european-commission/" TargetMode="External"/><Relationship Id="rId5" Type="http://schemas.openxmlformats.org/officeDocument/2006/relationships/hyperlink" Target="https://ec.europa.eu/" TargetMode="External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19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hyperlink" Target="https://www.facebook.com/EuropeanCommission" TargetMode="External"/><Relationship Id="rId14" Type="http://schemas.openxmlformats.org/officeDocument/2006/relationships/hyperlink" Target="https://www.instagram.com/europeancommissio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09945" y="2171237"/>
            <a:ext cx="4758798" cy="1866064"/>
          </a:xfrm>
        </p:spPr>
        <p:txBody>
          <a:bodyPr/>
          <a:lstStyle/>
          <a:p>
            <a:pPr algn="ctr"/>
            <a:r>
              <a:rPr lang="en-US" sz="3200" dirty="0"/>
              <a:t>Made to measure: evaluating communication activities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577840" y="5426917"/>
            <a:ext cx="5865223" cy="562403"/>
          </a:xfrm>
        </p:spPr>
        <p:txBody>
          <a:bodyPr/>
          <a:lstStyle/>
          <a:p>
            <a:r>
              <a:rPr lang="en-US" sz="2000" dirty="0"/>
              <a:t>European Commission </a:t>
            </a:r>
          </a:p>
          <a:p>
            <a:r>
              <a:rPr lang="en-US" sz="2000" dirty="0"/>
              <a:t>DG COMMUNICATION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1405134" y="2479968"/>
            <a:ext cx="4298402" cy="2978724"/>
            <a:chOff x="987988" y="2716164"/>
            <a:chExt cx="3677600" cy="2471324"/>
          </a:xfrm>
        </p:grpSpPr>
        <p:sp>
          <p:nvSpPr>
            <p:cNvPr id="6" name="Freeform 5"/>
            <p:cNvSpPr/>
            <p:nvPr/>
          </p:nvSpPr>
          <p:spPr>
            <a:xfrm>
              <a:off x="2148244" y="4008219"/>
              <a:ext cx="1367784" cy="1179269"/>
            </a:xfrm>
            <a:custGeom>
              <a:avLst/>
              <a:gdLst>
                <a:gd name="connsiteX0" fmla="*/ 0 w 1367784"/>
                <a:gd name="connsiteY0" fmla="*/ 589635 h 1179269"/>
                <a:gd name="connsiteX1" fmla="*/ 294817 w 1367784"/>
                <a:gd name="connsiteY1" fmla="*/ 0 h 1179269"/>
                <a:gd name="connsiteX2" fmla="*/ 1072967 w 1367784"/>
                <a:gd name="connsiteY2" fmla="*/ 0 h 1179269"/>
                <a:gd name="connsiteX3" fmla="*/ 1367784 w 1367784"/>
                <a:gd name="connsiteY3" fmla="*/ 589635 h 1179269"/>
                <a:gd name="connsiteX4" fmla="*/ 1072967 w 1367784"/>
                <a:gd name="connsiteY4" fmla="*/ 1179269 h 1179269"/>
                <a:gd name="connsiteX5" fmla="*/ 294817 w 1367784"/>
                <a:gd name="connsiteY5" fmla="*/ 1179269 h 1179269"/>
                <a:gd name="connsiteX6" fmla="*/ 0 w 1367784"/>
                <a:gd name="connsiteY6" fmla="*/ 589635 h 117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784" h="1179269">
                  <a:moveTo>
                    <a:pt x="0" y="589635"/>
                  </a:moveTo>
                  <a:lnTo>
                    <a:pt x="294817" y="0"/>
                  </a:lnTo>
                  <a:lnTo>
                    <a:pt x="1072967" y="0"/>
                  </a:lnTo>
                  <a:lnTo>
                    <a:pt x="1367784" y="589635"/>
                  </a:lnTo>
                  <a:lnTo>
                    <a:pt x="1072967" y="1179269"/>
                  </a:lnTo>
                  <a:lnTo>
                    <a:pt x="294817" y="1179269"/>
                  </a:lnTo>
                  <a:lnTo>
                    <a:pt x="0" y="58963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2254" tIns="195700" rIns="212254" bIns="195700" numCol="1" spcCol="1270" anchor="ctr" anchorCtr="0">
              <a:noAutofit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Evaluating</a:t>
              </a:r>
            </a:p>
          </p:txBody>
        </p:sp>
        <p:sp>
          <p:nvSpPr>
            <p:cNvPr id="9" name="Hexagon 8"/>
            <p:cNvSpPr/>
            <p:nvPr/>
          </p:nvSpPr>
          <p:spPr>
            <a:xfrm>
              <a:off x="2432702" y="5023104"/>
              <a:ext cx="160142" cy="13802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Hexagon 9"/>
            <p:cNvSpPr/>
            <p:nvPr/>
          </p:nvSpPr>
          <p:spPr>
            <a:xfrm>
              <a:off x="3297804" y="3362192"/>
              <a:ext cx="1367784" cy="1179269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987988" y="3349573"/>
              <a:ext cx="1367784" cy="1179269"/>
            </a:xfrm>
            <a:custGeom>
              <a:avLst/>
              <a:gdLst>
                <a:gd name="connsiteX0" fmla="*/ 0 w 1367784"/>
                <a:gd name="connsiteY0" fmla="*/ 589635 h 1179269"/>
                <a:gd name="connsiteX1" fmla="*/ 294817 w 1367784"/>
                <a:gd name="connsiteY1" fmla="*/ 0 h 1179269"/>
                <a:gd name="connsiteX2" fmla="*/ 1072967 w 1367784"/>
                <a:gd name="connsiteY2" fmla="*/ 0 h 1179269"/>
                <a:gd name="connsiteX3" fmla="*/ 1367784 w 1367784"/>
                <a:gd name="connsiteY3" fmla="*/ 589635 h 1179269"/>
                <a:gd name="connsiteX4" fmla="*/ 1072967 w 1367784"/>
                <a:gd name="connsiteY4" fmla="*/ 1179269 h 1179269"/>
                <a:gd name="connsiteX5" fmla="*/ 294817 w 1367784"/>
                <a:gd name="connsiteY5" fmla="*/ 1179269 h 1179269"/>
                <a:gd name="connsiteX6" fmla="*/ 0 w 1367784"/>
                <a:gd name="connsiteY6" fmla="*/ 589635 h 117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784" h="1179269">
                  <a:moveTo>
                    <a:pt x="0" y="589635"/>
                  </a:moveTo>
                  <a:lnTo>
                    <a:pt x="294817" y="0"/>
                  </a:lnTo>
                  <a:lnTo>
                    <a:pt x="1072967" y="0"/>
                  </a:lnTo>
                  <a:lnTo>
                    <a:pt x="1367784" y="589635"/>
                  </a:lnTo>
                  <a:lnTo>
                    <a:pt x="1072967" y="1179269"/>
                  </a:lnTo>
                  <a:lnTo>
                    <a:pt x="294817" y="1179269"/>
                  </a:lnTo>
                  <a:lnTo>
                    <a:pt x="0" y="58963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2254" tIns="195700" rIns="212254" bIns="195700" numCol="1" spcCol="1270" anchor="ctr" anchorCtr="0">
              <a:noAutofit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Communicating</a:t>
              </a:r>
            </a:p>
          </p:txBody>
        </p:sp>
        <p:sp>
          <p:nvSpPr>
            <p:cNvPr id="13" name="Hexagon 12"/>
            <p:cNvSpPr/>
            <p:nvPr/>
          </p:nvSpPr>
          <p:spPr>
            <a:xfrm>
              <a:off x="1262706" y="3379108"/>
              <a:ext cx="160142" cy="13802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2148244" y="2716164"/>
              <a:ext cx="1367784" cy="1179269"/>
            </a:xfrm>
            <a:custGeom>
              <a:avLst/>
              <a:gdLst>
                <a:gd name="connsiteX0" fmla="*/ 0 w 1367784"/>
                <a:gd name="connsiteY0" fmla="*/ 589635 h 1179269"/>
                <a:gd name="connsiteX1" fmla="*/ 294817 w 1367784"/>
                <a:gd name="connsiteY1" fmla="*/ 0 h 1179269"/>
                <a:gd name="connsiteX2" fmla="*/ 1072967 w 1367784"/>
                <a:gd name="connsiteY2" fmla="*/ 0 h 1179269"/>
                <a:gd name="connsiteX3" fmla="*/ 1367784 w 1367784"/>
                <a:gd name="connsiteY3" fmla="*/ 589635 h 1179269"/>
                <a:gd name="connsiteX4" fmla="*/ 1072967 w 1367784"/>
                <a:gd name="connsiteY4" fmla="*/ 1179269 h 1179269"/>
                <a:gd name="connsiteX5" fmla="*/ 294817 w 1367784"/>
                <a:gd name="connsiteY5" fmla="*/ 1179269 h 1179269"/>
                <a:gd name="connsiteX6" fmla="*/ 0 w 1367784"/>
                <a:gd name="connsiteY6" fmla="*/ 589635 h 117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784" h="1179269">
                  <a:moveTo>
                    <a:pt x="0" y="589635"/>
                  </a:moveTo>
                  <a:lnTo>
                    <a:pt x="294817" y="0"/>
                  </a:lnTo>
                  <a:lnTo>
                    <a:pt x="1072967" y="0"/>
                  </a:lnTo>
                  <a:lnTo>
                    <a:pt x="1367784" y="589635"/>
                  </a:lnTo>
                  <a:lnTo>
                    <a:pt x="1072967" y="1179269"/>
                  </a:lnTo>
                  <a:lnTo>
                    <a:pt x="294817" y="1179269"/>
                  </a:lnTo>
                  <a:lnTo>
                    <a:pt x="0" y="589635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2254" tIns="195700" rIns="212254" bIns="195700" numCol="1" spcCol="1270" anchor="ctr" anchorCtr="0">
              <a:noAutofit/>
            </a:bodyPr>
            <a:lstStyle/>
            <a:p>
              <a:pPr marL="0" marR="0" lvl="0" indent="0" algn="ctr" defTabSz="4445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Monitoring</a:t>
              </a:r>
            </a:p>
          </p:txBody>
        </p:sp>
        <p:sp>
          <p:nvSpPr>
            <p:cNvPr id="17" name="Hexagon 16"/>
            <p:cNvSpPr/>
            <p:nvPr/>
          </p:nvSpPr>
          <p:spPr>
            <a:xfrm>
              <a:off x="3075514" y="2741712"/>
              <a:ext cx="160142" cy="138022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7733" y="3528625"/>
              <a:ext cx="1047927" cy="846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420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49"/>
    </mc:Choice>
    <mc:Fallback xmlns="">
      <p:transition spd="slow" advTm="594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429790"/>
            <a:ext cx="10350733" cy="4738254"/>
          </a:xfrm>
        </p:spPr>
        <p:txBody>
          <a:bodyPr/>
          <a:lstStyle/>
          <a:p>
            <a:pPr marL="712788" lvl="0" indent="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sz="1800" b="1" i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baseline?</a:t>
            </a:r>
          </a:p>
          <a:p>
            <a:pPr marL="712788" lvl="0" indent="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sz="800" b="1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3763" lvl="0" indent="-180975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tabLst>
                <a:tab pos="457200" algn="l"/>
              </a:tabLst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baseline is a measurement of the situation before the action starts (could be zero if a new action);</a:t>
            </a:r>
          </a:p>
          <a:p>
            <a:pPr marL="893763" lvl="0" indent="-180975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tabLst>
                <a:tab pos="457200" algn="l"/>
              </a:tabLst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used to measure change and monitor progress;</a:t>
            </a:r>
          </a:p>
          <a:p>
            <a:pPr marL="893763" lvl="0" indent="-180975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tabLst>
                <a:tab pos="457200" algn="l"/>
              </a:tabLst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advisable to define a baseline for all your indicators before the start of the action; </a:t>
            </a:r>
          </a:p>
          <a:p>
            <a:pPr marL="893763" lvl="0" indent="-180975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tabLst>
                <a:tab pos="457200" algn="l"/>
              </a:tabLst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existing data where possible, but check reliability;</a:t>
            </a:r>
          </a:p>
          <a:p>
            <a:pPr marL="893763" lvl="0" indent="-180975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tabLst>
                <a:tab pos="712788" algn="l"/>
              </a:tabLst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collect your own data, collect baseline data early in order to use the info in the planning phase.</a:t>
            </a:r>
          </a:p>
          <a:p>
            <a:pPr marL="893763" lvl="0" indent="-180975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tabLst>
                <a:tab pos="712788" algn="l"/>
              </a:tabLst>
              <a:defRPr/>
            </a:pPr>
            <a:endParaRPr lang="en-GB" sz="800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lvl="0" indent="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sz="1800" b="1" i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setting baselines you should know that: </a:t>
            </a:r>
          </a:p>
          <a:p>
            <a:pPr marL="0" lvl="0" indent="712788" fontAlgn="base">
              <a:lnSpc>
                <a:spcPct val="107000"/>
              </a:lnSpc>
              <a:spcBef>
                <a:spcPct val="0"/>
              </a:spcBef>
              <a:spcAft>
                <a:spcPts val="0"/>
              </a:spcAft>
              <a:buClrTx/>
              <a:buNone/>
              <a:tabLst>
                <a:tab pos="457200" algn="l"/>
              </a:tabLst>
              <a:defRPr/>
            </a:pPr>
            <a:endParaRPr lang="en-GB" sz="800" b="1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3763" lvl="0" indent="-180975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tabLst>
                <a:tab pos="457200" algn="l"/>
              </a:tabLst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exercise requires a minimum level of information (can imply complexity &amp; costs);</a:t>
            </a:r>
          </a:p>
          <a:p>
            <a:pPr marL="893763" lvl="0" indent="-180975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tabLst>
                <a:tab pos="457200" algn="l"/>
              </a:tabLst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would be useful an analysis of costs/benefits of different options for collecting information (if necessary).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6423" y="516111"/>
            <a:ext cx="10515600" cy="782357"/>
          </a:xfrm>
        </p:spPr>
        <p:txBody>
          <a:bodyPr/>
          <a:lstStyle/>
          <a:p>
            <a:r>
              <a:rPr lang="en-GB" sz="2800" dirty="0"/>
              <a:t>Define reporting needs: Baselines</a:t>
            </a:r>
          </a:p>
        </p:txBody>
      </p:sp>
    </p:spTree>
    <p:extLst>
      <p:ext uri="{BB962C8B-B14F-4D97-AF65-F5344CB8AC3E}">
        <p14:creationId xmlns:p14="http://schemas.microsoft.com/office/powerpoint/2010/main" val="3614472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429790"/>
            <a:ext cx="10350733" cy="4738254"/>
          </a:xfrm>
        </p:spPr>
        <p:txBody>
          <a:bodyPr/>
          <a:lstStyle/>
          <a:p>
            <a:pPr marL="712788" lvl="0" indent="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sz="1800" b="1" i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target?</a:t>
            </a:r>
          </a:p>
          <a:p>
            <a:pPr marL="712788" lvl="0" indent="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sz="1800" b="1" i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3763" lvl="0" indent="-180975" fontAlgn="base">
              <a:spcAft>
                <a:spcPct val="0"/>
              </a:spcAft>
              <a:buClrTx/>
              <a:tabLst>
                <a:tab pos="712788" algn="l"/>
              </a:tabLst>
              <a:defRPr/>
            </a:pPr>
            <a:r>
              <a:rPr lang="en-GB" alt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target is the desired end point for each indicator</a:t>
            </a:r>
          </a:p>
          <a:p>
            <a:pPr marL="893763" lvl="0" indent="-180975"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GB" alt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Disaggregated where relevant e.g. by sex/ age/ rural-urban</a:t>
            </a:r>
          </a:p>
          <a:p>
            <a:pPr marL="893763" lvl="0" indent="-180975"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GB" alt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time specific (i.e. clear when the target is expected to be met)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None/>
              <a:defRPr/>
            </a:pPr>
            <a:endParaRPr lang="en-GB" altLang="en-US" sz="1800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712788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altLang="fr-FR" sz="1800" b="1" i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setting targets you should know that: </a:t>
            </a:r>
          </a:p>
          <a:p>
            <a:pPr marL="0" lvl="0" indent="712788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altLang="fr-FR" sz="1800" b="1" i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3763" lvl="0" indent="-180975" fontAlgn="base">
              <a:spcAft>
                <a:spcPct val="0"/>
              </a:spcAft>
              <a:buClrTx/>
              <a:defRPr/>
            </a:pPr>
            <a:r>
              <a:rPr lang="en-GB" altLang="fr-FR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necessary to have a reference value (baseline)</a:t>
            </a:r>
          </a:p>
          <a:p>
            <a:pPr marL="893763" lvl="0" indent="-180975"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GB" altLang="fr-FR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approach remains valid for setting good targets</a:t>
            </a:r>
          </a:p>
          <a:p>
            <a:pPr marL="893763" lvl="0" indent="-180975"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GB" altLang="fr-FR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possible: quantity, quality, time should be specified</a:t>
            </a:r>
          </a:p>
          <a:p>
            <a:pPr marL="893763" lvl="0" indent="-180975"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GB" altLang="fr-FR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 should be as realistic as possible</a:t>
            </a:r>
          </a:p>
          <a:p>
            <a:pPr marL="893763" lvl="0" indent="-180975" fontAlgn="base">
              <a:spcBef>
                <a:spcPct val="20000"/>
              </a:spcBef>
              <a:spcAft>
                <a:spcPct val="0"/>
              </a:spcAft>
              <a:buClrTx/>
              <a:defRPr/>
            </a:pPr>
            <a:r>
              <a:rPr lang="en-GB" altLang="fr-FR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Imply a rhythm of progression (and accountability)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6423" y="516111"/>
            <a:ext cx="10515600" cy="782357"/>
          </a:xfrm>
        </p:spPr>
        <p:txBody>
          <a:bodyPr/>
          <a:lstStyle/>
          <a:p>
            <a:r>
              <a:rPr lang="en-GB" sz="2800" dirty="0"/>
              <a:t>Define reporting needs: Targets</a:t>
            </a:r>
          </a:p>
        </p:txBody>
      </p:sp>
    </p:spTree>
    <p:extLst>
      <p:ext uri="{BB962C8B-B14F-4D97-AF65-F5344CB8AC3E}">
        <p14:creationId xmlns:p14="http://schemas.microsoft.com/office/powerpoint/2010/main" val="4054908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712422"/>
            <a:ext cx="10350733" cy="4305993"/>
          </a:xfrm>
        </p:spPr>
        <p:txBody>
          <a:bodyPr/>
          <a:lstStyle/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Clr>
                <a:srgbClr val="2D2D8A"/>
              </a:buClr>
            </a:pP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1800" b="1" i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assessing the real results of our communications</a:t>
            </a: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we need </a:t>
            </a:r>
            <a:r>
              <a:rPr lang="en-US" sz="1800" b="1" i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monitoring systems </a:t>
            </a: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collect relevant data and to provide objective feedback.</a:t>
            </a: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monitoring systems should be based on </a:t>
            </a:r>
            <a:r>
              <a:rPr lang="en-US" sz="1800" b="1" i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common set of indicators used in a consistent way </a:t>
            </a: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the same indicators being used to measure the success of similar communication activities – setting the basis for </a:t>
            </a:r>
            <a:r>
              <a:rPr lang="en-US" sz="1800" b="1" i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comparability and benchmarking</a:t>
            </a: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sz="1800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2018, the Commission </a:t>
            </a:r>
            <a:r>
              <a:rPr lang="en-US" sz="1800" b="1" i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streamlined</a:t>
            </a: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common indicators it uses for monitoring its communication activities, bringing its number down from 160 to 61 indicators, a </a:t>
            </a:r>
            <a:r>
              <a:rPr lang="en-US" sz="1800" b="1" i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 reduction</a:t>
            </a: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6423" y="516111"/>
            <a:ext cx="10515600" cy="782357"/>
          </a:xfrm>
        </p:spPr>
        <p:txBody>
          <a:bodyPr/>
          <a:lstStyle/>
          <a:p>
            <a:r>
              <a:rPr lang="en-GB" sz="2800" dirty="0"/>
              <a:t>Monitoring communication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1149579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629295"/>
            <a:ext cx="10350733" cy="4172990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sz="1800" b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good monitoring system </a:t>
            </a: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help you to observe:</a:t>
            </a:r>
          </a:p>
          <a:p>
            <a:pPr marL="446088" lvl="0" indent="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31838" lvl="0" indent="-28575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800" b="1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progress </a:t>
            </a: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(means, activities, obtained results) and quality of the process (stakeholders participation and capacity building)</a:t>
            </a:r>
          </a:p>
          <a:p>
            <a:pPr marL="731838" lvl="0" indent="-285750" fontAlgn="base">
              <a:spcBef>
                <a:spcPct val="0"/>
              </a:spcBef>
              <a:spcAft>
                <a:spcPct val="0"/>
              </a:spcAft>
              <a:buClrTx/>
            </a:pPr>
            <a:endParaRPr lang="en-GB" sz="1800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838" lvl="0" indent="-28575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1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progress </a:t>
            </a: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(budget and expenses)</a:t>
            </a:r>
          </a:p>
          <a:p>
            <a:pPr marL="731838" lvl="0" indent="-285750" fontAlgn="base">
              <a:spcBef>
                <a:spcPct val="0"/>
              </a:spcBef>
              <a:spcAft>
                <a:spcPct val="0"/>
              </a:spcAft>
              <a:buClrTx/>
            </a:pPr>
            <a:endParaRPr lang="en-GB" sz="1800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838" lvl="0" indent="-28575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800" b="1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reactions/ feedback </a:t>
            </a: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initial activities performed (evolution of knowledge, perceptions and attitudes) </a:t>
            </a:r>
          </a:p>
          <a:p>
            <a:pPr marL="731838" lvl="0" indent="-285750" fontAlgn="base">
              <a:spcBef>
                <a:spcPct val="0"/>
              </a:spcBef>
              <a:spcAft>
                <a:spcPct val="0"/>
              </a:spcAft>
              <a:buClrTx/>
            </a:pPr>
            <a:endParaRPr lang="en-GB" sz="1800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838" lvl="0" indent="-28575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800" b="1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for any unexpected reaction </a:t>
            </a: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not supportive for target groups and remedial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6423" y="516111"/>
            <a:ext cx="10515600" cy="782357"/>
          </a:xfrm>
        </p:spPr>
        <p:txBody>
          <a:bodyPr/>
          <a:lstStyle/>
          <a:p>
            <a:r>
              <a:rPr lang="en-GB" sz="2800" dirty="0"/>
              <a:t>Monitoring system</a:t>
            </a:r>
          </a:p>
        </p:txBody>
      </p:sp>
    </p:spTree>
    <p:extLst>
      <p:ext uri="{BB962C8B-B14F-4D97-AF65-F5344CB8AC3E}">
        <p14:creationId xmlns:p14="http://schemas.microsoft.com/office/powerpoint/2010/main" val="1184798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6423" y="516111"/>
            <a:ext cx="10515600" cy="782357"/>
          </a:xfrm>
        </p:spPr>
        <p:txBody>
          <a:bodyPr/>
          <a:lstStyle/>
          <a:p>
            <a:r>
              <a:rPr lang="en-GB" sz="2800" dirty="0"/>
              <a:t>Indicators for communication activities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872" y="1363869"/>
            <a:ext cx="3332169" cy="4729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1406599"/>
            <a:ext cx="3286904" cy="46869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93CD2B-3052-4079-914E-51CB547EEFC0}"/>
              </a:ext>
            </a:extLst>
          </p:cNvPr>
          <p:cNvSpPr txBox="1"/>
          <p:nvPr/>
        </p:nvSpPr>
        <p:spPr>
          <a:xfrm>
            <a:off x="718752" y="6330778"/>
            <a:ext cx="102087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4"/>
              </a:rPr>
              <a:t>https://ec.europa.eu/regional_policy/sources/informing/evaluation_toolbox_en.pdf</a:t>
            </a:r>
            <a:r>
              <a:rPr lang="en-US" dirty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76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429790"/>
            <a:ext cx="10350733" cy="4738254"/>
          </a:xfrm>
        </p:spPr>
        <p:txBody>
          <a:bodyPr/>
          <a:lstStyle/>
          <a:p>
            <a:pPr marL="357188" lvl="0" indent="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sz="2000" b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which purpose?</a:t>
            </a:r>
          </a:p>
          <a:p>
            <a:pPr marL="457200" lvl="1" indent="0" algn="just" fontAlgn="base">
              <a:spcBef>
                <a:spcPct val="0"/>
              </a:spcBef>
              <a:spcAft>
                <a:spcPct val="0"/>
              </a:spcAft>
              <a:buClrTx/>
            </a:pPr>
            <a:endParaRPr lang="en-GB" sz="1800" b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3763" lvl="1" indent="-180975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800" b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CN indicators facilitate the planning of communication activities in the Commission.</a:t>
            </a:r>
          </a:p>
          <a:p>
            <a:pPr marL="893763" lvl="1" indent="-180975" algn="just" fontAlgn="base">
              <a:spcBef>
                <a:spcPct val="0"/>
              </a:spcBef>
              <a:spcAft>
                <a:spcPct val="0"/>
              </a:spcAft>
              <a:buClrTx/>
            </a:pPr>
            <a:endParaRPr lang="en-GB" sz="1800" kern="0" dirty="0">
              <a:solidFill>
                <a:srgbClr val="FFD6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3763" lvl="1" indent="-180975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800" b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Contracting out</a:t>
            </a: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When contracting out campaigns and other communication activities, Commission services should request contractors to use CN mandatory indicators as Key Performance Indicators.</a:t>
            </a:r>
          </a:p>
          <a:p>
            <a:pPr marL="457200" lvl="1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GB" sz="1800" kern="0" dirty="0">
              <a:solidFill>
                <a:srgbClr val="FFD6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3763" lvl="1" indent="-180975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1800" b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Monitoring/ Data collection</a:t>
            </a: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CN Indicators should become a common basis for collecting data on a systematic and consistent way.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6423" y="516111"/>
            <a:ext cx="10515600" cy="782357"/>
          </a:xfrm>
        </p:spPr>
        <p:txBody>
          <a:bodyPr/>
          <a:lstStyle/>
          <a:p>
            <a:r>
              <a:rPr lang="en-GB" sz="2800" dirty="0"/>
              <a:t>Indicators for communication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993638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6423" y="516111"/>
            <a:ext cx="10515600" cy="782357"/>
          </a:xfrm>
        </p:spPr>
        <p:txBody>
          <a:bodyPr/>
          <a:lstStyle/>
          <a:p>
            <a:r>
              <a:rPr lang="en-GB" sz="2800" dirty="0"/>
              <a:t>Monitoring versus Evaluation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786285"/>
              </p:ext>
            </p:extLst>
          </p:nvPr>
        </p:nvGraphicFramePr>
        <p:xfrm>
          <a:off x="2244437" y="1501075"/>
          <a:ext cx="7235869" cy="4511927"/>
        </p:xfrm>
        <a:graphic>
          <a:graphicData uri="http://schemas.openxmlformats.org/drawingml/2006/table">
            <a:tbl>
              <a:tblPr firstRow="1" bandRow="1"/>
              <a:tblGrid>
                <a:gridCol w="1481122">
                  <a:extLst>
                    <a:ext uri="{9D8B030D-6E8A-4147-A177-3AD203B41FA5}">
                      <a16:colId xmlns:a16="http://schemas.microsoft.com/office/drawing/2014/main" val="2958741425"/>
                    </a:ext>
                  </a:extLst>
                </a:gridCol>
                <a:gridCol w="3342791">
                  <a:extLst>
                    <a:ext uri="{9D8B030D-6E8A-4147-A177-3AD203B41FA5}">
                      <a16:colId xmlns:a16="http://schemas.microsoft.com/office/drawing/2014/main" val="2846076661"/>
                    </a:ext>
                  </a:extLst>
                </a:gridCol>
                <a:gridCol w="2411956">
                  <a:extLst>
                    <a:ext uri="{9D8B030D-6E8A-4147-A177-3AD203B41FA5}">
                      <a16:colId xmlns:a16="http://schemas.microsoft.com/office/drawing/2014/main" val="370090886"/>
                    </a:ext>
                  </a:extLst>
                </a:gridCol>
              </a:tblGrid>
              <a:tr h="339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endParaRPr lang="en-GB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965180"/>
                  </a:ext>
                </a:extLst>
              </a:tr>
              <a:tr h="729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What?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Daily management activity (piloting the activity)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Analysis for in-depth assessment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585760"/>
                  </a:ext>
                </a:extLst>
              </a:tr>
              <a:tr h="94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Who?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Internal</a:t>
                      </a:r>
                      <a:r>
                        <a:rPr lang="en-GB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management responsibility – all levels</a:t>
                      </a:r>
                      <a:endParaRPr lang="en-GB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Usually</a:t>
                      </a:r>
                      <a:r>
                        <a:rPr lang="en-GB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external evaluators (objectivity - independence)</a:t>
                      </a:r>
                      <a:endParaRPr lang="en-GB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3793258"/>
                  </a:ext>
                </a:extLst>
              </a:tr>
              <a:tr h="593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When?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Continuous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Ex-ante, mid-term, ex-post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99476"/>
                  </a:ext>
                </a:extLst>
              </a:tr>
              <a:tr h="948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Why?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Keep track, Check progress, take</a:t>
                      </a:r>
                      <a:r>
                        <a:rPr lang="en-GB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remedial actions, update plans</a:t>
                      </a:r>
                      <a:endParaRPr lang="en-GB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Programme/project management lessons learned</a:t>
                      </a:r>
                      <a:r>
                        <a:rPr lang="en-GB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accountability</a:t>
                      </a:r>
                      <a:endParaRPr lang="en-GB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031681"/>
                  </a:ext>
                </a:extLst>
              </a:tr>
              <a:tr h="593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Focus?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happening?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GB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and how is it happening?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126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65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41248" y="1429790"/>
            <a:ext cx="10347683" cy="4532098"/>
          </a:xfrm>
        </p:spPr>
        <p:txBody>
          <a:bodyPr/>
          <a:lstStyle/>
          <a:p>
            <a:pPr marL="0" lvl="0" indent="0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None/>
            </a:pPr>
            <a:r>
              <a:rPr lang="en-GB" sz="1800" b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looks for evidence of causality, seeking to link changes in a situation to the Commission's action / intervention. </a:t>
            </a:r>
          </a:p>
          <a:p>
            <a:pPr marL="0" lvl="0" indent="0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None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establishment of these causal links in relation to communication actions is sometimes difficult, but it is necessary and feasible with the use of the right skills and tools.</a:t>
            </a:r>
          </a:p>
          <a:p>
            <a:pPr marL="0" lvl="0" indent="0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None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is a scientific process based on triangulation of different methods, typically going through the following criteria:</a:t>
            </a:r>
          </a:p>
          <a:p>
            <a:pPr marL="987425" lvl="0" indent="-447675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Font typeface="Wingdings" panose="05000000000000000000" pitchFamily="2" charset="2"/>
              <a:buChar char="ü"/>
            </a:pPr>
            <a:r>
              <a:rPr lang="en-GB" sz="1800" b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</a:t>
            </a:r>
          </a:p>
          <a:p>
            <a:pPr marL="987425" lvl="0" indent="-447675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Font typeface="Wingdings" panose="05000000000000000000" pitchFamily="2" charset="2"/>
              <a:buChar char="ü"/>
            </a:pPr>
            <a:r>
              <a:rPr lang="en-GB" sz="1800" b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relevance </a:t>
            </a:r>
          </a:p>
          <a:p>
            <a:pPr marL="987425" lvl="0" indent="-447675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Font typeface="Wingdings" panose="05000000000000000000" pitchFamily="2" charset="2"/>
              <a:buChar char="ü"/>
            </a:pPr>
            <a:r>
              <a:rPr lang="en-GB" sz="1800" b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</a:t>
            </a:r>
          </a:p>
          <a:p>
            <a:pPr marL="987425" lvl="0" indent="-447675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Font typeface="Wingdings" panose="05000000000000000000" pitchFamily="2" charset="2"/>
              <a:buChar char="ü"/>
            </a:pPr>
            <a:r>
              <a:rPr lang="en-GB" sz="1800" b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coherence</a:t>
            </a:r>
          </a:p>
          <a:p>
            <a:pPr marL="987425" lvl="0" indent="-447675" fontAlgn="base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Font typeface="Wingdings" panose="05000000000000000000" pitchFamily="2" charset="2"/>
              <a:buChar char="ü"/>
            </a:pPr>
            <a:r>
              <a:rPr lang="en-GB" sz="1800" b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EU-added value</a:t>
            </a:r>
            <a:r>
              <a:rPr lang="en-US" sz="1800" b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sz="1800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6423" y="516111"/>
            <a:ext cx="10515600" cy="782357"/>
          </a:xfrm>
        </p:spPr>
        <p:txBody>
          <a:bodyPr/>
          <a:lstStyle/>
          <a:p>
            <a:r>
              <a:rPr lang="en-GB" sz="2800" dirty="0"/>
              <a:t>Evaluation of communication activities</a:t>
            </a:r>
          </a:p>
        </p:txBody>
      </p:sp>
    </p:spTree>
    <p:extLst>
      <p:ext uri="{BB962C8B-B14F-4D97-AF65-F5344CB8AC3E}">
        <p14:creationId xmlns:p14="http://schemas.microsoft.com/office/powerpoint/2010/main" val="1932634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6423" y="516111"/>
            <a:ext cx="10515600" cy="782357"/>
          </a:xfrm>
        </p:spPr>
        <p:txBody>
          <a:bodyPr/>
          <a:lstStyle/>
          <a:p>
            <a:r>
              <a:rPr lang="en-GB" sz="2800" dirty="0"/>
              <a:t>Evaluation of communication activities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372235"/>
              </p:ext>
            </p:extLst>
          </p:nvPr>
        </p:nvGraphicFramePr>
        <p:xfrm>
          <a:off x="2558393" y="1439127"/>
          <a:ext cx="5832648" cy="4087590"/>
        </p:xfrm>
        <a:graphic>
          <a:graphicData uri="http://schemas.openxmlformats.org/drawingml/2006/table">
            <a:tbl>
              <a:tblPr firstRow="1" firstCol="1" bandRow="1"/>
              <a:tblGrid>
                <a:gridCol w="2153869">
                  <a:extLst>
                    <a:ext uri="{9D8B030D-6E8A-4147-A177-3AD203B41FA5}">
                      <a16:colId xmlns:a16="http://schemas.microsoft.com/office/drawing/2014/main" val="3241556082"/>
                    </a:ext>
                  </a:extLst>
                </a:gridCol>
                <a:gridCol w="3678779">
                  <a:extLst>
                    <a:ext uri="{9D8B030D-6E8A-4147-A177-3AD203B41FA5}">
                      <a16:colId xmlns:a16="http://schemas.microsoft.com/office/drawing/2014/main" val="1631195784"/>
                    </a:ext>
                  </a:extLst>
                </a:gridCol>
              </a:tblGrid>
              <a:tr h="225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Activities</a:t>
                      </a:r>
                    </a:p>
                  </a:txBody>
                  <a:tcPr marL="53694" marR="5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cap="small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Evaluation tools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1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4" marR="5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851409"/>
                  </a:ext>
                </a:extLst>
              </a:tr>
              <a:tr h="507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EC Square Sans Pro" panose="020B0506040000020004" pitchFamily="34" charset="0"/>
                          <a:cs typeface="Arial" panose="020B0604020202020204" pitchFamily="34" charset="0"/>
                        </a:rPr>
                        <a:t>Networks</a:t>
                      </a:r>
                      <a:endParaRPr lang="en-GB" sz="1400" b="1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4" marR="5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EC Square Sans Pro" panose="020B0506040000020004" pitchFamily="34" charset="0"/>
                          <a:cs typeface="Arial" panose="020B0604020202020204" pitchFamily="34" charset="0"/>
                        </a:rPr>
                        <a:t>Focus group</a:t>
                      </a:r>
                      <a:endParaRPr lang="en-GB" sz="1400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EC Square Sans Pro" panose="020B0506040000020004" pitchFamily="34" charset="0"/>
                          <a:cs typeface="Arial" panose="020B0604020202020204" pitchFamily="34" charset="0"/>
                        </a:rPr>
                        <a:t>Customer journey mapping</a:t>
                      </a:r>
                      <a:endParaRPr lang="en-GB" sz="1400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694" marR="5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938563"/>
                  </a:ext>
                </a:extLst>
              </a:tr>
              <a:tr h="507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EC Square Sans Pro" panose="020B0506040000020004" pitchFamily="34" charset="0"/>
                          <a:cs typeface="Arial" panose="020B0604020202020204" pitchFamily="34" charset="0"/>
                        </a:rPr>
                        <a:t>Events</a:t>
                      </a:r>
                      <a:endParaRPr lang="en-GB" sz="1400" b="1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4" marR="5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EC Square Sans Pro" panose="020B0506040000020004" pitchFamily="34" charset="0"/>
                          <a:cs typeface="Arial" panose="020B0604020202020204" pitchFamily="34" charset="0"/>
                        </a:rPr>
                        <a:t>Focus group</a:t>
                      </a:r>
                      <a:endParaRPr lang="en-GB" sz="1400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EC Square Sans Pro" panose="020B0506040000020004" pitchFamily="34" charset="0"/>
                          <a:cs typeface="Arial" panose="020B0604020202020204" pitchFamily="34" charset="0"/>
                        </a:rPr>
                        <a:t>Observation at an event</a:t>
                      </a:r>
                      <a:endParaRPr lang="en-GB" sz="1400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694" marR="5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605009"/>
                  </a:ext>
                </a:extLst>
              </a:tr>
              <a:tr h="677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EC Square Sans Pro" panose="020B0506040000020004" pitchFamily="34" charset="0"/>
                          <a:cs typeface="Arial" panose="020B0604020202020204" pitchFamily="34" charset="0"/>
                        </a:rPr>
                        <a:t>Publications</a:t>
                      </a:r>
                      <a:endParaRPr lang="en-GB" sz="1400" b="1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4" marR="5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EC Square Sans Pro" panose="020B0506040000020004" pitchFamily="34" charset="0"/>
                          <a:cs typeface="Arial" panose="020B0604020202020204" pitchFamily="34" charset="0"/>
                        </a:rPr>
                        <a:t>Online consultation</a:t>
                      </a:r>
                      <a:endParaRPr lang="en-GB" sz="1400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EC Square Sans Pro" panose="020B0506040000020004" pitchFamily="34" charset="0"/>
                          <a:cs typeface="Arial" panose="020B0604020202020204" pitchFamily="34" charset="0"/>
                        </a:rPr>
                        <a:t>Focus group consultation</a:t>
                      </a:r>
                      <a:endParaRPr lang="en-GB" sz="1400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EC Square Sans Pro" panose="020B0506040000020004" pitchFamily="34" charset="0"/>
                          <a:cs typeface="Arial" panose="020B0604020202020204" pitchFamily="34" charset="0"/>
                        </a:rPr>
                        <a:t>Expert workshop</a:t>
                      </a:r>
                      <a:endParaRPr lang="en-GB" sz="1400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694" marR="5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524288"/>
                  </a:ext>
                </a:extLst>
              </a:tr>
              <a:tr h="338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EC Square Sans Pro" panose="020B0506040000020004" pitchFamily="34" charset="0"/>
                          <a:cs typeface="Arial" panose="020B0604020202020204" pitchFamily="34" charset="0"/>
                        </a:rPr>
                        <a:t>Videos/Photos</a:t>
                      </a:r>
                      <a:endParaRPr lang="en-GB" sz="1400" b="1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4" marR="5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EC Square Sans Pro" panose="020B0506040000020004" pitchFamily="34" charset="0"/>
                          <a:cs typeface="Arial" panose="020B0604020202020204" pitchFamily="34" charset="0"/>
                        </a:rPr>
                        <a:t>Focus group</a:t>
                      </a:r>
                      <a:endParaRPr lang="en-GB" sz="1400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694" marR="5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405820"/>
                  </a:ext>
                </a:extLst>
              </a:tr>
              <a:tr h="507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EC Square Sans Pro" panose="020B0506040000020004" pitchFamily="34" charset="0"/>
                          <a:cs typeface="Arial" panose="020B0604020202020204" pitchFamily="34" charset="0"/>
                        </a:rPr>
                        <a:t>Social media</a:t>
                      </a:r>
                      <a:endParaRPr lang="en-GB" sz="1400" b="1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4" marR="5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EC Square Sans Pro" panose="020B0506040000020004" pitchFamily="34" charset="0"/>
                          <a:cs typeface="Arial" panose="020B0604020202020204" pitchFamily="34" charset="0"/>
                        </a:rPr>
                        <a:t>Analysis of qualitative and quantitative monitoring data</a:t>
                      </a:r>
                      <a:endParaRPr lang="en-GB" sz="1400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694" marR="5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013536"/>
                  </a:ext>
                </a:extLst>
              </a:tr>
              <a:tr h="5075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EC Square Sans Pro" panose="020B0506040000020004" pitchFamily="34" charset="0"/>
                          <a:cs typeface="Arial" panose="020B0604020202020204" pitchFamily="34" charset="0"/>
                        </a:rPr>
                        <a:t>Websites</a:t>
                      </a:r>
                      <a:endParaRPr lang="en-GB" sz="1400" b="1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4" marR="5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EC Square Sans Pro" panose="020B0506040000020004" pitchFamily="34" charset="0"/>
                          <a:cs typeface="Arial" panose="020B0604020202020204" pitchFamily="34" charset="0"/>
                        </a:rPr>
                        <a:t>Focus group direct target audiences</a:t>
                      </a:r>
                      <a:endParaRPr lang="en-GB" sz="1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EC Square Sans Pro" panose="020B0506040000020004" pitchFamily="34" charset="0"/>
                          <a:cs typeface="Arial" panose="020B0604020202020204" pitchFamily="34" charset="0"/>
                        </a:rPr>
                        <a:t>Web-visibility mapping</a:t>
                      </a:r>
                      <a:endParaRPr lang="en-GB" sz="14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4" marR="5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612396"/>
                  </a:ext>
                </a:extLst>
              </a:tr>
              <a:tr h="6147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noProof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EC Square Sans Pro" panose="020B0506040000020004" pitchFamily="34" charset="0"/>
                          <a:cs typeface="Arial" panose="020B0604020202020204" pitchFamily="34" charset="0"/>
                        </a:rPr>
                        <a:t>Integrated campaigns</a:t>
                      </a:r>
                      <a:endParaRPr lang="en-GB" sz="1400" b="1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694" marR="5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EC Square Sans Pro" panose="020B0506040000020004" pitchFamily="34" charset="0"/>
                          <a:cs typeface="Arial" panose="020B0604020202020204" pitchFamily="34" charset="0"/>
                        </a:rPr>
                        <a:t>Ex-ante evaluation or preparatory study</a:t>
                      </a:r>
                      <a:endParaRPr lang="en-GB" sz="1400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GB" sz="1400" noProof="0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EC Square Sans Pro" panose="020B0506040000020004" pitchFamily="34" charset="0"/>
                          <a:cs typeface="Arial" panose="020B0604020202020204" pitchFamily="34" charset="0"/>
                        </a:rPr>
                        <a:t>Focus group</a:t>
                      </a:r>
                      <a:endParaRPr lang="en-GB" sz="1400" noProof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694" marR="536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456799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29735" y="5667376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F5494"/>
                </a:solidFill>
                <a:latin typeface="Verdana" pitchFamily="34" charset="0"/>
              </a:rPr>
              <a:t>For more information, please check the </a:t>
            </a:r>
            <a:r>
              <a:rPr lang="en-US" sz="1100" b="1" dirty="0">
                <a:solidFill>
                  <a:srgbClr val="0F5494"/>
                </a:solidFill>
                <a:latin typeface="Verdana" pitchFamily="34" charset="0"/>
              </a:rPr>
              <a:t>Toolkit for the evaluation of the communication activities</a:t>
            </a:r>
            <a:r>
              <a:rPr lang="en-US" sz="1100" dirty="0">
                <a:solidFill>
                  <a:srgbClr val="0F5494"/>
                </a:solidFill>
                <a:latin typeface="Verdana" pitchFamily="34" charset="0"/>
              </a:rPr>
              <a:t> (non exhaustive list of options). The document is available at the following address: </a:t>
            </a:r>
            <a:r>
              <a:rPr lang="en-US" sz="1100" dirty="0">
                <a:solidFill>
                  <a:srgbClr val="0F5494"/>
                </a:solidFill>
                <a:latin typeface="Verdana" pitchFamily="34" charset="0"/>
                <a:hlinkClick r:id="rId2"/>
              </a:rPr>
              <a:t>https://ec.europa.eu/info/sites/info/files/communication-evaluation-toolkit_en.pdf</a:t>
            </a:r>
            <a:endParaRPr lang="en-US" sz="1100" dirty="0">
              <a:solidFill>
                <a:srgbClr val="0F5494"/>
              </a:solidFill>
              <a:latin typeface="Verdan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IE" sz="1100" dirty="0" err="1">
              <a:solidFill>
                <a:srgbClr val="0F5494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242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5" y="18342"/>
            <a:ext cx="11073384" cy="590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2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Commission’s Communication evaluation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811" y="1265217"/>
            <a:ext cx="7774275" cy="48413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2B0931-42B5-45A9-9606-A413C9BAE749}"/>
              </a:ext>
            </a:extLst>
          </p:cNvPr>
          <p:cNvSpPr txBox="1"/>
          <p:nvPr/>
        </p:nvSpPr>
        <p:spPr>
          <a:xfrm>
            <a:off x="646672" y="6176320"/>
            <a:ext cx="10322009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hlinkClick r:id="rId3"/>
              </a:rPr>
              <a:t>https://ec.europa.eu/regional_policy/sources/informing/webinar/ec_common_set_indicators.pdf</a:t>
            </a:r>
            <a:r>
              <a:rPr lang="en-US" sz="1600" dirty="0"/>
              <a:t>   </a:t>
            </a:r>
            <a:endParaRPr lang="en-US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7256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Evaluation of communication activities: Lessons learnt</a:t>
            </a:r>
          </a:p>
        </p:txBody>
      </p:sp>
      <p:pic>
        <p:nvPicPr>
          <p:cNvPr id="7" name="Picture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r="15355"/>
          <a:stretch>
            <a:fillRect/>
          </a:stretch>
        </p:blipFill>
        <p:spPr>
          <a:xfrm>
            <a:off x="1578430" y="1798757"/>
            <a:ext cx="2137287" cy="2032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Placeholder 12"/>
          <p:cNvPicPr>
            <a:picLocks/>
          </p:cNvPicPr>
          <p:nvPr/>
        </p:nvPicPr>
        <p:blipFill>
          <a:blip r:embed="rId3"/>
          <a:srcRect l="5728" r="5728"/>
          <a:stretch>
            <a:fillRect/>
          </a:stretch>
        </p:blipFill>
        <p:spPr>
          <a:xfrm>
            <a:off x="4904282" y="1841897"/>
            <a:ext cx="2066795" cy="1946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0" r="17090"/>
          <a:stretch>
            <a:fillRect/>
          </a:stretch>
        </p:blipFill>
        <p:spPr>
          <a:xfrm>
            <a:off x="8511378" y="1975263"/>
            <a:ext cx="2042751" cy="1813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Content Placeholder 22"/>
          <p:cNvSpPr>
            <a:spLocks noGrp="1"/>
          </p:cNvSpPr>
          <p:nvPr>
            <p:ph sz="quarter" idx="4294967295"/>
          </p:nvPr>
        </p:nvSpPr>
        <p:spPr>
          <a:xfrm>
            <a:off x="1411694" y="4057499"/>
            <a:ext cx="2470758" cy="14732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500" dirty="0">
                <a:solidFill>
                  <a:srgbClr val="004494"/>
                </a:solidFill>
              </a:rPr>
              <a:t>guidance materials about how to integrate measurement and evaluation into communication activities;</a:t>
            </a:r>
          </a:p>
          <a:p>
            <a:endParaRPr lang="en-GB" dirty="0"/>
          </a:p>
        </p:txBody>
      </p:sp>
      <p:sp>
        <p:nvSpPr>
          <p:cNvPr id="11" name="Content Placeholder 23"/>
          <p:cNvSpPr>
            <a:spLocks noGrp="1"/>
          </p:cNvSpPr>
          <p:nvPr>
            <p:ph sz="quarter" idx="4294967295"/>
          </p:nvPr>
        </p:nvSpPr>
        <p:spPr>
          <a:xfrm>
            <a:off x="4768061" y="4057499"/>
            <a:ext cx="2339236" cy="137926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1500" dirty="0">
                <a:solidFill>
                  <a:srgbClr val="004494"/>
                </a:solidFill>
              </a:rPr>
              <a:t>clearer and more technical requirements for monitoring and evaluation into requests for services for communication;</a:t>
            </a:r>
          </a:p>
          <a:p>
            <a:endParaRPr lang="en-GB" dirty="0"/>
          </a:p>
        </p:txBody>
      </p:sp>
      <p:sp>
        <p:nvSpPr>
          <p:cNvPr id="12" name="Content Placeholder 24"/>
          <p:cNvSpPr>
            <a:spLocks noGrp="1"/>
          </p:cNvSpPr>
          <p:nvPr>
            <p:ph sz="quarter" idx="4294967295"/>
          </p:nvPr>
        </p:nvSpPr>
        <p:spPr>
          <a:xfrm>
            <a:off x="8034326" y="4057499"/>
            <a:ext cx="2996853" cy="137926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1500" dirty="0">
                <a:solidFill>
                  <a:srgbClr val="004494"/>
                </a:solidFill>
              </a:rPr>
              <a:t>more systematic external evaluations of communication activities and a growing demand to apply techniques specific to the communication field;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189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  <a:p>
            <a:r>
              <a:rPr lang="en-US" sz="1050" dirty="0"/>
              <a:t>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</a:t>
            </a:r>
            <a:r>
              <a:rPr lang="en-US" sz="1050" dirty="0">
                <a:solidFill>
                  <a:schemeClr val="accent6"/>
                </a:solidFill>
              </a:rPr>
              <a:t>: e.g. Fotolia.com</a:t>
            </a:r>
            <a:r>
              <a:rPr lang="en-US" sz="1050" dirty="0"/>
              <a:t>; Slide </a:t>
            </a:r>
            <a:r>
              <a:rPr lang="en-US" sz="1050" dirty="0">
                <a:solidFill>
                  <a:schemeClr val="accent6"/>
                </a:solidFill>
              </a:rPr>
              <a:t>xx</a:t>
            </a:r>
            <a:r>
              <a:rPr lang="en-US" sz="1050" dirty="0"/>
              <a:t>: </a:t>
            </a:r>
            <a:r>
              <a:rPr lang="en-US" sz="1050" dirty="0">
                <a:solidFill>
                  <a:schemeClr val="accent6"/>
                </a:solidFill>
              </a:rPr>
              <a:t>element concerned</a:t>
            </a:r>
            <a:r>
              <a:rPr lang="en-US" sz="1050" dirty="0"/>
              <a:t>, source: </a:t>
            </a:r>
            <a:r>
              <a:rPr lang="en-US" sz="1050" dirty="0">
                <a:solidFill>
                  <a:schemeClr val="accent6"/>
                </a:solidFill>
              </a:rPr>
              <a:t>e.g. iStock.com</a:t>
            </a:r>
            <a:endParaRPr lang="en-GB" sz="1050" dirty="0">
              <a:solidFill>
                <a:schemeClr val="accent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57832" y="2487286"/>
            <a:ext cx="725728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GB" sz="2000" b="1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2000" b="1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sz="2400" b="1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Commission - DG Communication</a:t>
            </a:r>
            <a:endParaRPr lang="pt-PT" sz="2400" b="1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PT" sz="2000" b="1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2000" b="1" kern="0" dirty="0" err="1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  <a:r>
              <a:rPr lang="pt-PT" sz="2000" b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D1 – </a:t>
            </a:r>
            <a:r>
              <a:rPr lang="pt-PT" sz="2000" b="1" kern="0" dirty="0" err="1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  <a:r>
              <a:rPr lang="pt-PT" sz="2000" b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Budget </a:t>
            </a:r>
            <a:r>
              <a:rPr lang="pt-PT" sz="2000" b="1" kern="0" dirty="0" err="1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2000" b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000" b="1" kern="0" dirty="0" err="1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endParaRPr lang="pt-PT" sz="2000" b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pt-PT" sz="2000" b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PT" sz="2000" b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COMM-EVALUATION@ec.europa.eu</a:t>
            </a:r>
          </a:p>
          <a:p>
            <a:pPr marL="712788" lvl="0" indent="0" algn="ctr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pt-PT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Practical exercise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35" y="1649920"/>
            <a:ext cx="93440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4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9536" y="1196753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2788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Videos/ Photos</a:t>
            </a:r>
          </a:p>
          <a:p>
            <a:pPr marL="71278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indent="-71278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548680"/>
            <a:ext cx="5940152" cy="432048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 Indicators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75520" y="1844824"/>
          <a:ext cx="8640961" cy="34189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77198">
                  <a:extLst>
                    <a:ext uri="{9D8B030D-6E8A-4147-A177-3AD203B41FA5}">
                      <a16:colId xmlns:a16="http://schemas.microsoft.com/office/drawing/2014/main" val="517752954"/>
                    </a:ext>
                  </a:extLst>
                </a:gridCol>
                <a:gridCol w="2487921">
                  <a:extLst>
                    <a:ext uri="{9D8B030D-6E8A-4147-A177-3AD203B41FA5}">
                      <a16:colId xmlns:a16="http://schemas.microsoft.com/office/drawing/2014/main" val="2701624942"/>
                    </a:ext>
                  </a:extLst>
                </a:gridCol>
                <a:gridCol w="2487921">
                  <a:extLst>
                    <a:ext uri="{9D8B030D-6E8A-4147-A177-3AD203B41FA5}">
                      <a16:colId xmlns:a16="http://schemas.microsoft.com/office/drawing/2014/main" val="3638854359"/>
                    </a:ext>
                  </a:extLst>
                </a:gridCol>
                <a:gridCol w="2487921">
                  <a:extLst>
                    <a:ext uri="{9D8B030D-6E8A-4147-A177-3AD203B41FA5}">
                      <a16:colId xmlns:a16="http://schemas.microsoft.com/office/drawing/2014/main" val="2546160732"/>
                    </a:ext>
                  </a:extLst>
                </a:gridCol>
              </a:tblGrid>
              <a:tr h="381223"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 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222885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ACTIVITIES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5DB"/>
                    </a:solidFill>
                  </a:tcPr>
                </a:tc>
                <a:tc>
                  <a:txBody>
                    <a:bodyPr/>
                    <a:lstStyle/>
                    <a:p>
                      <a:pPr marL="408305" marR="397510" algn="ctr">
                        <a:lnSpc>
                          <a:spcPts val="1505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OUTPUTS</a:t>
                      </a:r>
                      <a:endParaRPr lang="en-IE" sz="120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405130" marR="397510" algn="ctr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What we deliver that reaches and</a:t>
                      </a:r>
                      <a:endParaRPr lang="en-IE" sz="120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405130" marR="39751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engages the target audience</a:t>
                      </a:r>
                      <a:endParaRPr lang="en-IE" sz="120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1BC"/>
                    </a:solidFill>
                  </a:tcPr>
                </a:tc>
                <a:tc>
                  <a:txBody>
                    <a:bodyPr/>
                    <a:lstStyle/>
                    <a:p>
                      <a:pPr marL="464185" marR="391160" algn="ctr">
                        <a:lnSpc>
                          <a:spcPts val="1505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RESULTS</a:t>
                      </a:r>
                      <a:endParaRPr lang="en-IE" sz="120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464185" marR="397510" algn="ctr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What the target audience takes out of</a:t>
                      </a:r>
                      <a:endParaRPr lang="en-IE" sz="120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388620" marR="39751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communication and initial responses</a:t>
                      </a:r>
                      <a:endParaRPr lang="en-IE" sz="120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A6D4"/>
                    </a:solidFill>
                  </a:tcPr>
                </a:tc>
                <a:tc>
                  <a:txBody>
                    <a:bodyPr/>
                    <a:lstStyle/>
                    <a:p>
                      <a:pPr marL="406400" marR="397510" algn="ctr">
                        <a:lnSpc>
                          <a:spcPts val="1505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IMPACTS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403225" marR="397510" algn="ctr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Results caused, in full or partially,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402590" marR="39751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by the communication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806354"/>
                  </a:ext>
                </a:extLst>
              </a:tr>
              <a:tr h="972564">
                <a:tc>
                  <a:txBody>
                    <a:bodyPr/>
                    <a:lstStyle/>
                    <a:p>
                      <a:pPr marL="76835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VIDEOS / </a:t>
                      </a:r>
                    </a:p>
                    <a:p>
                      <a:pPr marL="76835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PHOTOS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3F3"/>
                    </a:solidFill>
                  </a:tcPr>
                </a:tc>
                <a:tc>
                  <a:txBody>
                    <a:bodyPr/>
                    <a:lstStyle/>
                    <a:p>
                      <a:pPr marL="200660" marR="69215" indent="-102235">
                        <a:lnSpc>
                          <a:spcPct val="102000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1 Number of views, embeds and downloads [</a:t>
                      </a:r>
                      <a:r>
                        <a:rPr lang="en-US" sz="1000" b="1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AV Portal, web analytics, social media metrics, global counting</a:t>
                      </a: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]</a:t>
                      </a:r>
                      <a:endParaRPr lang="en-IE" sz="10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200660" marR="538480" indent="-10033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2 Number of unique visitors to the page of the video on Europa [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AV Portal, website analytics]</a:t>
                      </a:r>
                      <a:endParaRPr lang="en-IE" sz="10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200660" marR="193040" indent="-10033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3 Cost per view [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web analytics, social media metrics, desk analysis</a:t>
                      </a: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]</a:t>
                      </a:r>
                      <a:endParaRPr lang="en-IE" sz="10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201295" marR="95250" indent="-10096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4 Percentage of videos with completion rate of 50% or more and of 100% [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AV Portal, web analytics, social media metrics</a:t>
                      </a: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]</a:t>
                      </a:r>
                      <a:endParaRPr lang="en-IE" sz="10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100330">
                        <a:lnSpc>
                          <a:spcPts val="825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5 TV uptakes: number, names and countries of TV channels using</a:t>
                      </a:r>
                      <a:endParaRPr lang="en-IE" sz="10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201295" marR="181610">
                        <a:lnSpc>
                          <a:spcPct val="10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EbS</a:t>
                      </a: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material and videos and number of minutes of </a:t>
                      </a:r>
                      <a:r>
                        <a:rPr lang="en-US" sz="1000" dirty="0" err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EbS</a:t>
                      </a: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material and videos on TV channels [</a:t>
                      </a:r>
                      <a:r>
                        <a:rPr lang="en-US" sz="1000" dirty="0" err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Teletrax</a:t>
                      </a: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- out of the TV panel of 220 channels]</a:t>
                      </a:r>
                      <a:endParaRPr lang="en-IE" sz="10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ts val="950"/>
                        </a:lnSpc>
                        <a:spcBef>
                          <a:spcPts val="49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1 Overall usefulness of the video for the viewer [</a:t>
                      </a:r>
                      <a:r>
                        <a:rPr lang="en-US" sz="1000" b="1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survey</a:t>
                      </a: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]</a:t>
                      </a:r>
                      <a:endParaRPr lang="en-IE" sz="10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107950">
                        <a:lnSpc>
                          <a:spcPts val="88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2 Overall usefulness of the AV Portal for the users [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survey</a:t>
                      </a: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]</a:t>
                      </a:r>
                      <a:endParaRPr lang="en-IE" sz="10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206375" marR="193040" indent="-10033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3 Long-term: life cycle of the video after the communication campaign [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AV portal, social media metrics</a:t>
                      </a: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]</a:t>
                      </a:r>
                      <a:endParaRPr lang="en-IE" sz="10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5740" marR="404495" indent="-102235">
                        <a:lnSpc>
                          <a:spcPct val="98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1 Number of viewers having a more positive opinion</a:t>
                      </a:r>
                      <a:r>
                        <a:rPr lang="en-US" sz="1000" b="1" spc="-3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of</a:t>
                      </a:r>
                      <a:r>
                        <a:rPr lang="en-US" sz="1000" b="1" spc="-3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the</a:t>
                      </a:r>
                      <a:r>
                        <a:rPr lang="en-US" sz="1000" b="1" spc="-3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EU</a:t>
                      </a:r>
                      <a:r>
                        <a:rPr lang="en-US" sz="1000" b="1" spc="-3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as</a:t>
                      </a:r>
                      <a:r>
                        <a:rPr lang="en-US" sz="1000" b="1" spc="-3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a</a:t>
                      </a:r>
                      <a:r>
                        <a:rPr lang="en-US" sz="1000" b="1" spc="-3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result</a:t>
                      </a:r>
                      <a:r>
                        <a:rPr lang="en-US" sz="1000" b="1" spc="-3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of</a:t>
                      </a:r>
                      <a:r>
                        <a:rPr lang="en-US" sz="1000" b="1" spc="-3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the</a:t>
                      </a:r>
                      <a:r>
                        <a:rPr lang="en-US" sz="1000" b="1" spc="-3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video</a:t>
                      </a:r>
                      <a:r>
                        <a:rPr lang="en-US" sz="1000" b="1" spc="-3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[</a:t>
                      </a:r>
                      <a:r>
                        <a:rPr lang="en-US" sz="1000" b="1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survey</a:t>
                      </a: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]</a:t>
                      </a:r>
                      <a:endParaRPr lang="en-IE" sz="10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205740" marR="538480" indent="-10033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2 Likelihood to advocate or speak positively about the EU as a result of the video [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survey</a:t>
                      </a: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]</a:t>
                      </a:r>
                      <a:endParaRPr lang="en-IE" sz="10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61554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140" y="1130222"/>
            <a:ext cx="5378012" cy="49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39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9536" y="1196753"/>
            <a:ext cx="8352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2788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</a:t>
            </a:r>
          </a:p>
          <a:p>
            <a:pPr marL="71278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indent="-71278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548680"/>
            <a:ext cx="5940152" cy="432048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 Indicators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75521" y="1916832"/>
          <a:ext cx="8640958" cy="207733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26370">
                  <a:extLst>
                    <a:ext uri="{9D8B030D-6E8A-4147-A177-3AD203B41FA5}">
                      <a16:colId xmlns:a16="http://schemas.microsoft.com/office/drawing/2014/main" val="2926288703"/>
                    </a:ext>
                  </a:extLst>
                </a:gridCol>
                <a:gridCol w="2538196">
                  <a:extLst>
                    <a:ext uri="{9D8B030D-6E8A-4147-A177-3AD203B41FA5}">
                      <a16:colId xmlns:a16="http://schemas.microsoft.com/office/drawing/2014/main" val="2823803080"/>
                    </a:ext>
                  </a:extLst>
                </a:gridCol>
                <a:gridCol w="2538196">
                  <a:extLst>
                    <a:ext uri="{9D8B030D-6E8A-4147-A177-3AD203B41FA5}">
                      <a16:colId xmlns:a16="http://schemas.microsoft.com/office/drawing/2014/main" val="2096819835"/>
                    </a:ext>
                  </a:extLst>
                </a:gridCol>
                <a:gridCol w="2538196">
                  <a:extLst>
                    <a:ext uri="{9D8B030D-6E8A-4147-A177-3AD203B41FA5}">
                      <a16:colId xmlns:a16="http://schemas.microsoft.com/office/drawing/2014/main" val="3894924210"/>
                    </a:ext>
                  </a:extLst>
                </a:gridCol>
              </a:tblGrid>
              <a:tr h="307541"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 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93663" indent="0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ACTIVITIES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5DB"/>
                    </a:solidFill>
                  </a:tcPr>
                </a:tc>
                <a:tc>
                  <a:txBody>
                    <a:bodyPr/>
                    <a:lstStyle/>
                    <a:p>
                      <a:pPr marL="408305" marR="397510" algn="ctr">
                        <a:lnSpc>
                          <a:spcPts val="1505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OUTPUTS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405130" marR="397510" algn="ctr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What we deliver that reaches and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405130" marR="39751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engages the target audience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1BC"/>
                    </a:solidFill>
                  </a:tcPr>
                </a:tc>
                <a:tc>
                  <a:txBody>
                    <a:bodyPr/>
                    <a:lstStyle/>
                    <a:p>
                      <a:pPr marL="464185" marR="391160" algn="ctr">
                        <a:lnSpc>
                          <a:spcPts val="1505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RESULTS</a:t>
                      </a:r>
                      <a:endParaRPr lang="en-IE" sz="120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464185" marR="397510" algn="ctr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What the target audience takes out of</a:t>
                      </a:r>
                      <a:endParaRPr lang="en-IE" sz="120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388620" marR="39751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i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communication and initial responses</a:t>
                      </a:r>
                      <a:endParaRPr lang="en-IE" sz="120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A6D4"/>
                    </a:solidFill>
                  </a:tcPr>
                </a:tc>
                <a:tc>
                  <a:txBody>
                    <a:bodyPr/>
                    <a:lstStyle/>
                    <a:p>
                      <a:pPr marL="406400" marR="397510" algn="ctr">
                        <a:lnSpc>
                          <a:spcPts val="1505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IMPACTS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403225" marR="397510" algn="ctr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Results caused, in full or partially,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402590" marR="39751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by the communication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15502"/>
                  </a:ext>
                </a:extLst>
              </a:tr>
              <a:tr h="382324">
                <a:tc>
                  <a:txBody>
                    <a:bodyPr/>
                    <a:lstStyle/>
                    <a:p>
                      <a:pPr marL="76835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WEBSITES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3F3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ts val="950"/>
                        </a:lnSpc>
                        <a:spcBef>
                          <a:spcPts val="445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1 Number of visits [</a:t>
                      </a:r>
                      <a:r>
                        <a:rPr lang="en-US" sz="1000" b="1" i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web analytics</a:t>
                      </a:r>
                      <a:r>
                        <a:rPr lang="en-US" sz="1000" b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]</a:t>
                      </a:r>
                      <a:endParaRPr lang="en-IE" sz="100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106680">
                        <a:lnSpc>
                          <a:spcPts val="88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2 Number of visitors identified by browsers [</a:t>
                      </a:r>
                      <a:r>
                        <a:rPr lang="en-US" sz="1000" i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web analytics</a:t>
                      </a:r>
                      <a:r>
                        <a:rPr lang="en-US" sz="100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]</a:t>
                      </a:r>
                      <a:endParaRPr lang="en-IE" sz="100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10668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3 Number of page views [</a:t>
                      </a:r>
                      <a:r>
                        <a:rPr lang="en-US" sz="1000" i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web analytics</a:t>
                      </a:r>
                      <a:r>
                        <a:rPr lang="en-US" sz="100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]</a:t>
                      </a:r>
                      <a:endParaRPr lang="en-IE" sz="100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6375" marR="55880" indent="-102235">
                        <a:lnSpc>
                          <a:spcPct val="95000"/>
                        </a:lnSpc>
                        <a:spcBef>
                          <a:spcPts val="52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1 Conversion rate: downloads, registrations, form completed, etc. [</a:t>
                      </a:r>
                      <a:r>
                        <a:rPr lang="en-US" sz="1000" b="1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web analytics</a:t>
                      </a: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]</a:t>
                      </a:r>
                      <a:endParaRPr lang="en-IE" sz="10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10604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2 Overall usefulness of the site and/or page [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survey</a:t>
                      </a: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]</a:t>
                      </a:r>
                      <a:endParaRPr lang="en-IE" sz="10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206375" marR="105410" indent="-100330">
                        <a:spcBef>
                          <a:spcPts val="7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3 Number of returning visitors [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web analytics </a:t>
                      </a: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- 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only for users ac- </a:t>
                      </a:r>
                      <a:r>
                        <a:rPr lang="en-US" sz="1000" i="1" dirty="0" err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cepting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long term cookies</a:t>
                      </a: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]</a:t>
                      </a:r>
                      <a:endParaRPr lang="en-IE" sz="10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5740" marR="82550" indent="-102235">
                        <a:lnSpc>
                          <a:spcPct val="98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1 Number of visitors having a more positive opinion of the EU as a result of the web visit [</a:t>
                      </a:r>
                      <a:r>
                        <a:rPr lang="en-US" sz="1000" b="1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survey</a:t>
                      </a: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, </a:t>
                      </a:r>
                      <a:r>
                        <a:rPr lang="en-US" sz="1000" b="1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rating widget</a:t>
                      </a: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]</a:t>
                      </a:r>
                      <a:endParaRPr lang="en-IE" sz="10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205740" marR="196850" indent="-100330" algn="just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2 Likelihood to advocate or speak positively about the EU as a result</a:t>
                      </a:r>
                      <a:r>
                        <a:rPr lang="en-US" sz="1000" spc="-3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of</a:t>
                      </a:r>
                      <a:r>
                        <a:rPr lang="en-US" sz="1000" spc="-3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the</a:t>
                      </a:r>
                      <a:r>
                        <a:rPr lang="en-US" sz="1000" spc="-3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web</a:t>
                      </a:r>
                      <a:r>
                        <a:rPr lang="en-US" sz="1000" spc="-3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visit</a:t>
                      </a:r>
                      <a:r>
                        <a:rPr lang="en-US" sz="1000" spc="-3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[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survey</a:t>
                      </a:r>
                      <a:r>
                        <a:rPr lang="en-US" sz="1000" i="1" spc="-3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or</a:t>
                      </a:r>
                      <a:r>
                        <a:rPr lang="en-US" sz="1000" i="1" spc="-3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monitor</a:t>
                      </a:r>
                      <a:r>
                        <a:rPr lang="en-US" sz="1000" i="1" spc="-3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“share</a:t>
                      </a:r>
                      <a:r>
                        <a:rPr lang="en-US" sz="1000" i="1" spc="-3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this</a:t>
                      </a:r>
                      <a:r>
                        <a:rPr lang="en-US" sz="1000" i="1" spc="-3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content” button,</a:t>
                      </a:r>
                      <a:r>
                        <a:rPr lang="en-US" sz="1000" i="1" spc="-2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and</a:t>
                      </a:r>
                      <a:r>
                        <a:rPr lang="en-US" sz="1000" i="1" spc="-2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/</a:t>
                      </a:r>
                      <a:r>
                        <a:rPr lang="en-US" sz="1000" i="1" spc="-2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or</a:t>
                      </a:r>
                      <a:r>
                        <a:rPr lang="en-US" sz="1000" i="1" spc="-2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user</a:t>
                      </a:r>
                      <a:r>
                        <a:rPr lang="en-US" sz="1000" i="1" spc="-2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jump</a:t>
                      </a:r>
                      <a:r>
                        <a:rPr lang="en-US" sz="1000" i="1" spc="-2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to</a:t>
                      </a:r>
                      <a:r>
                        <a:rPr lang="en-US" sz="1000" i="1" spc="-2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Social</a:t>
                      </a:r>
                      <a:r>
                        <a:rPr lang="en-US" sz="1000" i="1" spc="-2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Media</a:t>
                      </a:r>
                      <a:r>
                        <a:rPr lang="en-US" sz="1000" i="1" spc="-2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icons</a:t>
                      </a:r>
                      <a:r>
                        <a:rPr lang="en-US" sz="1000" i="1" spc="-2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in</a:t>
                      </a:r>
                      <a:r>
                        <a:rPr lang="en-US" sz="1000" i="1" spc="-2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footer</a:t>
                      </a: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]</a:t>
                      </a:r>
                      <a:endParaRPr lang="en-IE" sz="10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8633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5" y="1175971"/>
            <a:ext cx="628571" cy="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88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9536" y="1196752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2788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  <a:p>
            <a:pPr marL="71278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i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indent="-712788" algn="just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548680"/>
            <a:ext cx="5940152" cy="432048"/>
          </a:xfrm>
          <a:prstGeom prst="rect">
            <a:avLst/>
          </a:prstGeom>
          <a:solidFill>
            <a:srgbClr val="0F5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7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kern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 Indicators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75517" y="1844824"/>
          <a:ext cx="8640962" cy="17754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59741">
                  <a:extLst>
                    <a:ext uri="{9D8B030D-6E8A-4147-A177-3AD203B41FA5}">
                      <a16:colId xmlns:a16="http://schemas.microsoft.com/office/drawing/2014/main" val="2342477913"/>
                    </a:ext>
                  </a:extLst>
                </a:gridCol>
                <a:gridCol w="2527074">
                  <a:extLst>
                    <a:ext uri="{9D8B030D-6E8A-4147-A177-3AD203B41FA5}">
                      <a16:colId xmlns:a16="http://schemas.microsoft.com/office/drawing/2014/main" val="2464452634"/>
                    </a:ext>
                  </a:extLst>
                </a:gridCol>
                <a:gridCol w="2527074">
                  <a:extLst>
                    <a:ext uri="{9D8B030D-6E8A-4147-A177-3AD203B41FA5}">
                      <a16:colId xmlns:a16="http://schemas.microsoft.com/office/drawing/2014/main" val="907307873"/>
                    </a:ext>
                  </a:extLst>
                </a:gridCol>
                <a:gridCol w="2527073">
                  <a:extLst>
                    <a:ext uri="{9D8B030D-6E8A-4147-A177-3AD203B41FA5}">
                      <a16:colId xmlns:a16="http://schemas.microsoft.com/office/drawing/2014/main" val="238707945"/>
                    </a:ext>
                  </a:extLst>
                </a:gridCol>
              </a:tblGrid>
              <a:tr h="343704">
                <a:tc>
                  <a:txBody>
                    <a:bodyPr/>
                    <a:lstStyle/>
                    <a:p>
                      <a:pPr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 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93663" indent="0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ACTIVITIES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5DB"/>
                    </a:solidFill>
                  </a:tcPr>
                </a:tc>
                <a:tc>
                  <a:txBody>
                    <a:bodyPr/>
                    <a:lstStyle/>
                    <a:p>
                      <a:pPr marL="408305" marR="397510" algn="ctr">
                        <a:lnSpc>
                          <a:spcPts val="1505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OUTPUTS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405130" marR="397510" algn="ctr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What we deliver that reaches and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405130" marR="39751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engages the target audience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B1BC"/>
                    </a:solidFill>
                  </a:tcPr>
                </a:tc>
                <a:tc>
                  <a:txBody>
                    <a:bodyPr/>
                    <a:lstStyle/>
                    <a:p>
                      <a:pPr marL="464185" marR="391160" algn="ctr">
                        <a:lnSpc>
                          <a:spcPts val="1505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RESULTS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464185" marR="397510" algn="ctr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What the target audience takes out of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388620" marR="39751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communication and initial responses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A6D4"/>
                    </a:solidFill>
                  </a:tcPr>
                </a:tc>
                <a:tc>
                  <a:txBody>
                    <a:bodyPr/>
                    <a:lstStyle/>
                    <a:p>
                      <a:pPr marL="406400" marR="397510" algn="ctr">
                        <a:lnSpc>
                          <a:spcPts val="1505"/>
                        </a:lnSpc>
                        <a:spcBef>
                          <a:spcPts val="64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IMPACTS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403225" marR="397510" algn="ctr">
                        <a:lnSpc>
                          <a:spcPts val="1110"/>
                        </a:lnSpc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Results caused, in full or partially,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402590" marR="397510" algn="ctr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en-US" sz="12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by the communication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979148"/>
                  </a:ext>
                </a:extLst>
              </a:tr>
              <a:tr h="357633">
                <a:tc>
                  <a:txBody>
                    <a:bodyPr/>
                    <a:lstStyle/>
                    <a:p>
                      <a:pPr marL="76835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SOCIAL </a:t>
                      </a:r>
                    </a:p>
                    <a:p>
                      <a:pPr marL="76835">
                        <a:spcBef>
                          <a:spcPts val="41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MEDIA</a:t>
                      </a:r>
                      <a:endParaRPr lang="en-IE" sz="12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3F3"/>
                    </a:solidFill>
                  </a:tcPr>
                </a:tc>
                <a:tc>
                  <a:txBody>
                    <a:bodyPr/>
                    <a:lstStyle/>
                    <a:p>
                      <a:pPr marL="104140">
                        <a:lnSpc>
                          <a:spcPts val="95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1 Number of impressions [</a:t>
                      </a:r>
                      <a:r>
                        <a:rPr lang="en-US" sz="1000" b="1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social media metrics</a:t>
                      </a: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]</a:t>
                      </a:r>
                      <a:endParaRPr lang="en-IE" sz="10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106045">
                        <a:lnSpc>
                          <a:spcPts val="88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2 Number of followers/fans/subscribers [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social media metrics</a:t>
                      </a: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]</a:t>
                      </a:r>
                      <a:endParaRPr lang="en-IE" sz="10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106045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3 Number of posts* [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social media metrics</a:t>
                      </a: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]</a:t>
                      </a:r>
                      <a:endParaRPr lang="en-IE" sz="10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208915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*</a:t>
                      </a:r>
                      <a:r>
                        <a:rPr lang="en-US" sz="1000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Activity indicator used for calculating performance indicators</a:t>
                      </a:r>
                      <a:endParaRPr lang="en-IE" sz="10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6375" marR="292100" indent="-102235">
                        <a:lnSpc>
                          <a:spcPct val="98000"/>
                        </a:lnSpc>
                        <a:spcBef>
                          <a:spcPts val="455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1 Number of engagement: shares, likes, clickthroughs, comments [</a:t>
                      </a:r>
                      <a:r>
                        <a:rPr lang="en-US" sz="1000" b="1" i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social media metrics</a:t>
                      </a:r>
                      <a:r>
                        <a:rPr lang="en-US" sz="1000" b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]</a:t>
                      </a:r>
                      <a:endParaRPr lang="en-IE" sz="100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342900" lvl="0" indent="-342900">
                        <a:lnSpc>
                          <a:spcPts val="930"/>
                        </a:lnSpc>
                        <a:spcAft>
                          <a:spcPts val="0"/>
                        </a:spcAft>
                        <a:buClr>
                          <a:srgbClr val="9DA6D4"/>
                        </a:buClr>
                        <a:buSzPts val="750"/>
                        <a:buFont typeface="EC Square Sans Pro" panose="020B0506040000020004" pitchFamily="34" charset="0"/>
                        <a:buChar char="•"/>
                        <a:tabLst>
                          <a:tab pos="270510" algn="l"/>
                        </a:tabLst>
                      </a:pPr>
                      <a:r>
                        <a:rPr lang="en-US" sz="1000" b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Cost per result [</a:t>
                      </a:r>
                      <a:r>
                        <a:rPr lang="en-US" sz="1000" b="1" i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desk</a:t>
                      </a:r>
                      <a:r>
                        <a:rPr lang="en-US" sz="1000" b="1" i="1" spc="-35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 </a:t>
                      </a:r>
                      <a:r>
                        <a:rPr lang="en-US" sz="1000" b="1" i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analysis</a:t>
                      </a:r>
                      <a:r>
                        <a:rPr lang="en-US" sz="1000" b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]</a:t>
                      </a:r>
                      <a:endParaRPr lang="en-IE" sz="100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  <a:p>
                      <a:pPr marL="106045">
                        <a:lnSpc>
                          <a:spcPts val="88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2 Number of hashtag mentions [</a:t>
                      </a:r>
                      <a:r>
                        <a:rPr lang="en-US" sz="1000" i="1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social media metrics</a:t>
                      </a:r>
                      <a:r>
                        <a:rPr lang="en-US" sz="100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]</a:t>
                      </a:r>
                      <a:endParaRPr lang="en-IE" sz="100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2725" marR="88900" indent="-108585">
                        <a:lnSpc>
                          <a:spcPct val="92000"/>
                        </a:lnSpc>
                        <a:spcBef>
                          <a:spcPts val="545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1 Percentage of people reached having a more positive opinion of the EU as a result of engaging with EC social media content [</a:t>
                      </a:r>
                      <a:r>
                        <a:rPr lang="en-US" sz="1000" b="1" i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survey, for corporate campaigns</a:t>
                      </a:r>
                      <a:r>
                        <a:rPr lang="en-US" sz="1000" b="1" dirty="0">
                          <a:solidFill>
                            <a:srgbClr val="231F20"/>
                          </a:solidFill>
                          <a:effectLst/>
                          <a:latin typeface="EC Square Sans Pro" panose="020B0506040000020004" pitchFamily="34" charset="0"/>
                          <a:ea typeface="EC Square Sans Pro" panose="020B0506040000020004" pitchFamily="34" charset="0"/>
                          <a:cs typeface="EC Square Sans Pro" panose="020B0506040000020004" pitchFamily="34" charset="0"/>
                        </a:rPr>
                        <a:t>]</a:t>
                      </a:r>
                      <a:endParaRPr lang="en-IE" sz="1000" dirty="0">
                        <a:effectLst/>
                        <a:latin typeface="EC Square Sans Pro" panose="020B0506040000020004" pitchFamily="34" charset="0"/>
                        <a:ea typeface="EC Square Sans Pro" panose="020B0506040000020004" pitchFamily="34" charset="0"/>
                        <a:cs typeface="EC Square Sans Pro" panose="020B05060400000200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95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63981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217538"/>
            <a:ext cx="495238" cy="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74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Keep in touch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70177" y="4714827"/>
            <a:ext cx="3617290" cy="361995"/>
          </a:xfrm>
        </p:spPr>
        <p:txBody>
          <a:bodyPr/>
          <a:lstStyle/>
          <a:p>
            <a:pPr marL="0" indent="0">
              <a:buNone/>
            </a:pPr>
            <a:r>
              <a:rPr lang="en-IE" sz="1600" dirty="0">
                <a:hlinkClick r:id="rId3"/>
              </a:rPr>
              <a:t>EU Spotify</a:t>
            </a: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1630238"/>
            <a:ext cx="684199" cy="7501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19504" y="1774881"/>
            <a:ext cx="1439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5"/>
              </a:rPr>
              <a:t>ec.europa.eu/</a:t>
            </a:r>
            <a:endParaRPr lang="en-IE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2635213"/>
            <a:ext cx="684199" cy="750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19504" y="2841009"/>
            <a:ext cx="1165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6"/>
              </a:rPr>
              <a:t>europa.eu/</a:t>
            </a:r>
            <a:endParaRPr lang="en-GB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2" y="3587900"/>
            <a:ext cx="640631" cy="7022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9504" y="3736212"/>
            <a:ext cx="1975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600" dirty="0">
                <a:hlinkClick r:id="rId8"/>
              </a:rPr>
              <a:t>@</a:t>
            </a:r>
            <a:r>
              <a:rPr lang="en-IE" sz="1600" dirty="0" err="1">
                <a:hlinkClick r:id="rId8"/>
              </a:rPr>
              <a:t>EU_Commission</a:t>
            </a:r>
            <a:r>
              <a:rPr lang="en-IE" sz="1600" dirty="0">
                <a:hlinkClick r:id="rId8"/>
              </a:rPr>
              <a:t> </a:t>
            </a:r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1819504" y="471065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600" dirty="0">
                <a:hlinkClick r:id="rId9"/>
              </a:rPr>
              <a:t>@</a:t>
            </a:r>
            <a:r>
              <a:rPr lang="en-IE" sz="1600" dirty="0" err="1">
                <a:hlinkClick r:id="rId9"/>
              </a:rPr>
              <a:t>EuropeanCommission</a:t>
            </a:r>
            <a:r>
              <a:rPr lang="en-IE" sz="1600" dirty="0">
                <a:hlinkClick r:id="rId9"/>
              </a:rPr>
              <a:t> </a:t>
            </a:r>
            <a:endParaRPr lang="en-GB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2" y="4538287"/>
            <a:ext cx="620230" cy="6815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19504" y="566164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1600" dirty="0">
                <a:hlinkClick r:id="rId11"/>
              </a:rPr>
              <a:t>European Commission</a:t>
            </a:r>
            <a:endParaRPr lang="en-GB" sz="1200" dirty="0">
              <a:hlinkClick r:id="rId11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22" y="5491270"/>
            <a:ext cx="620230" cy="6815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60" y="1661642"/>
            <a:ext cx="647562" cy="71153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156397" y="1792054"/>
            <a:ext cx="37980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dirty="0">
                <a:hlinkClick r:id="rId14"/>
              </a:rPr>
              <a:t>europeancommission</a:t>
            </a:r>
            <a:r>
              <a:rPr lang="en-IE" sz="1600" dirty="0"/>
              <a:t> </a:t>
            </a:r>
            <a:endParaRPr lang="en-GB" sz="12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48" y="2611751"/>
            <a:ext cx="568985" cy="623695"/>
          </a:xfrm>
          <a:prstGeom prst="rect">
            <a:avLst/>
          </a:prstGeom>
        </p:spPr>
      </p:pic>
      <p:sp>
        <p:nvSpPr>
          <p:cNvPr id="17" name="Rectangle 16">
            <a:hlinkClick r:id="rId16"/>
          </p:cNvPr>
          <p:cNvSpPr/>
          <p:nvPr/>
        </p:nvSpPr>
        <p:spPr>
          <a:xfrm>
            <a:off x="6156397" y="2749321"/>
            <a:ext cx="24657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hlinkClick r:id="rId16"/>
              </a:rPr>
              <a:t>@</a:t>
            </a:r>
            <a:r>
              <a:rPr lang="en-GB" sz="1600" dirty="0" err="1">
                <a:hlinkClick r:id="rId16"/>
              </a:rPr>
              <a:t>EuropeanCommission</a:t>
            </a:r>
            <a:endParaRPr lang="en-GB" sz="1200" dirty="0"/>
          </a:p>
        </p:txBody>
      </p:sp>
      <p:sp>
        <p:nvSpPr>
          <p:cNvPr id="18" name="Rectangle 17"/>
          <p:cNvSpPr/>
          <p:nvPr/>
        </p:nvSpPr>
        <p:spPr>
          <a:xfrm>
            <a:off x="6270177" y="3733427"/>
            <a:ext cx="9272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1600" dirty="0">
                <a:hlinkClick r:id="rId17"/>
              </a:rPr>
              <a:t>EUTube</a:t>
            </a:r>
            <a:endParaRPr lang="en-IE" sz="1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23" y="3542487"/>
            <a:ext cx="660728" cy="72600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61" y="4514763"/>
            <a:ext cx="695271" cy="7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39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10350733" cy="4026534"/>
          </a:xfrm>
        </p:spPr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sz="1800" b="1" i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identify your needs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dirty="0">
              <a:solidFill>
                <a:srgbClr val="0F5494"/>
              </a:solidFill>
              <a:latin typeface="Verdana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identification of the needs requires an exercise both in needs analysis and problem definition.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sz="1800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as Eurobarometer or national/regional  statistics can be very useful to provide context indicators capable of validating your needs.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sz="1800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Nevertheless, cross-check points of view with different data: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sz="800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Previous reports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 review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from previous (similar) activities</a:t>
            </a:r>
          </a:p>
          <a:p>
            <a:pPr marL="800100" lvl="1" indent="-342900" fontAlgn="base"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Benchmarking, case studies, etc. 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6423" y="516111"/>
            <a:ext cx="10515600" cy="782357"/>
          </a:xfrm>
        </p:spPr>
        <p:txBody>
          <a:bodyPr/>
          <a:lstStyle/>
          <a:p>
            <a:r>
              <a:rPr lang="en-GB" sz="2800" dirty="0"/>
              <a:t>Planning communication activities: Needs</a:t>
            </a:r>
          </a:p>
        </p:txBody>
      </p:sp>
    </p:spTree>
    <p:extLst>
      <p:ext uri="{BB962C8B-B14F-4D97-AF65-F5344CB8AC3E}">
        <p14:creationId xmlns:p14="http://schemas.microsoft.com/office/powerpoint/2010/main" val="231893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98022" y="1508760"/>
            <a:ext cx="10390909" cy="4343400"/>
          </a:xfrm>
        </p:spPr>
        <p:txBody>
          <a:bodyPr/>
          <a:lstStyle/>
          <a:p>
            <a:pPr marL="182563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condition to be able to monitor and evaluate communication activities is to set </a:t>
            </a:r>
            <a:r>
              <a:rPr lang="en-GB" sz="1800" b="1" i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objectives</a:t>
            </a:r>
          </a:p>
          <a:p>
            <a:pPr marL="182563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sz="1800" b="1" i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sz="1800" b="1" i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SMART objectives?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b="1" i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GB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kern="0" dirty="0">
              <a:solidFill>
                <a:srgbClr val="0F5494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6423" y="516111"/>
            <a:ext cx="10515600" cy="782357"/>
          </a:xfrm>
        </p:spPr>
        <p:txBody>
          <a:bodyPr/>
          <a:lstStyle/>
          <a:p>
            <a:r>
              <a:rPr lang="en-GB" sz="2800" dirty="0"/>
              <a:t>Planning communication activities: Objectives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103" y="2858765"/>
            <a:ext cx="7846232" cy="31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27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581912"/>
            <a:ext cx="10350733" cy="4436503"/>
          </a:xfrm>
        </p:spPr>
        <p:txBody>
          <a:bodyPr/>
          <a:lstStyle/>
          <a:p>
            <a:pPr marL="82550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sz="1800" b="1" i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audiences</a:t>
            </a:r>
          </a:p>
          <a:p>
            <a:pPr marL="82550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sz="1800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planning a communication activity it is very important to define as clearly as possible the target audience depending on both the objectives and the message to be transmitted</a:t>
            </a:r>
          </a:p>
          <a:p>
            <a:pPr marL="82550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sz="1800" b="1" i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1800" b="1" i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 research: what to research</a:t>
            </a:r>
          </a:p>
          <a:p>
            <a:pPr marL="82550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US" sz="1800" b="1" i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 research is a fundamental part of best practice in communication. In addition to basic demographic information: </a:t>
            </a:r>
          </a:p>
          <a:p>
            <a:pPr marL="631825" lvl="0" indent="0" algn="just" fontAlgn="base"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</a:t>
            </a:r>
          </a:p>
          <a:p>
            <a:pPr marL="631825" lvl="0" indent="0" algn="just" fontAlgn="base"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</a:t>
            </a:r>
          </a:p>
          <a:p>
            <a:pPr marL="631825" lvl="0" indent="0" algn="just" fontAlgn="base"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ethnicity</a:t>
            </a:r>
          </a:p>
          <a:p>
            <a:pPr marL="631825" lvl="0" indent="0" algn="just" fontAlgn="base"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socio-economic status </a:t>
            </a:r>
          </a:p>
          <a:p>
            <a:pPr marL="631825" lvl="0" indent="0" algn="just" fontAlgn="base">
              <a:spcBef>
                <a:spcPct val="0"/>
              </a:spcBef>
              <a:spcAft>
                <a:spcPct val="0"/>
              </a:spcAft>
              <a:buClrTx/>
              <a:buFontTx/>
              <a:buChar char="-"/>
              <a:defRPr/>
            </a:pP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geographic location </a:t>
            </a:r>
          </a:p>
          <a:p>
            <a:pPr marL="0" indent="0"/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6423" y="516111"/>
            <a:ext cx="10515600" cy="782357"/>
          </a:xfrm>
        </p:spPr>
        <p:txBody>
          <a:bodyPr/>
          <a:lstStyle/>
          <a:p>
            <a:r>
              <a:rPr lang="en-GB" sz="2800" dirty="0"/>
              <a:t>Planning communication activities: Audiences</a:t>
            </a:r>
          </a:p>
        </p:txBody>
      </p:sp>
    </p:spTree>
    <p:extLst>
      <p:ext uri="{BB962C8B-B14F-4D97-AF65-F5344CB8AC3E}">
        <p14:creationId xmlns:p14="http://schemas.microsoft.com/office/powerpoint/2010/main" val="1036652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496291"/>
            <a:ext cx="10703825" cy="4555373"/>
          </a:xfrm>
        </p:spPr>
        <p:txBody>
          <a:bodyPr/>
          <a:lstStyle/>
          <a:p>
            <a:pPr marL="0" indent="0" algn="just">
              <a:spcAft>
                <a:spcPts val="600"/>
              </a:spcAft>
              <a:buNone/>
              <a:defRPr/>
            </a:pPr>
            <a:endParaRPr lang="en-US" sz="1800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600"/>
              </a:spcAft>
              <a:buNone/>
              <a:defRPr/>
            </a:pP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audience insights that inform communication strategy could include: </a:t>
            </a:r>
          </a:p>
          <a:p>
            <a:pPr marL="712788" lvl="0" indent="0" algn="just" fontAlgn="base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endParaRPr lang="en-US" sz="1800" b="1" i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lvl="0" indent="0" algn="just" fontAlgn="base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	Existing awareness related to the topic or issue for communication </a:t>
            </a:r>
          </a:p>
          <a:p>
            <a:pPr marL="539750" lvl="0" indent="0" algn="just" fontAlgn="base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	Past experiences related to the topic or issue for communication</a:t>
            </a:r>
          </a:p>
          <a:p>
            <a:pPr marL="539750" lvl="0" indent="0" algn="just" fontAlgn="base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	Needs (e.g., products, services or information that audience members require) </a:t>
            </a:r>
          </a:p>
          <a:p>
            <a:pPr marL="539750" lvl="0" indent="0" algn="just" fontAlgn="base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	Preferred channels to receive information (which informs media plans) </a:t>
            </a:r>
          </a:p>
          <a:p>
            <a:pPr marL="539750" lvl="0" indent="0" algn="just" fontAlgn="base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	Interests (what target audience members are interested in and what they 	</a:t>
            </a:r>
          </a:p>
          <a:p>
            <a:pPr marL="539750" lvl="0" indent="0" algn="just" fontAlgn="base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want to know about) </a:t>
            </a:r>
          </a:p>
          <a:p>
            <a:pPr marL="539750" lvl="0" indent="0" algn="just" fontAlgn="base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	Desires (the aspirations, hopes and dreams of audience members)</a:t>
            </a:r>
          </a:p>
          <a:p>
            <a:pPr marL="539750" lvl="0" indent="0" algn="just" fontAlgn="base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	Attitudes related to the topic or issue for communication (e.g., political, social </a:t>
            </a:r>
          </a:p>
          <a:p>
            <a:pPr marL="539750" lvl="0" indent="0" algn="just" fontAlgn="base">
              <a:spcBef>
                <a:spcPct val="0"/>
              </a:spcBef>
              <a:spcAft>
                <a:spcPts val="600"/>
              </a:spcAft>
              <a:buClrTx/>
              <a:buNone/>
              <a:defRPr/>
            </a:pP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or cultural views, biases, or prejudices)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6423" y="516111"/>
            <a:ext cx="10515600" cy="782357"/>
          </a:xfrm>
        </p:spPr>
        <p:txBody>
          <a:bodyPr/>
          <a:lstStyle/>
          <a:p>
            <a:r>
              <a:rPr lang="en-GB" sz="2800" dirty="0"/>
              <a:t>Planning communication activities: Audiences</a:t>
            </a:r>
          </a:p>
        </p:txBody>
      </p:sp>
    </p:spTree>
    <p:extLst>
      <p:ext uri="{BB962C8B-B14F-4D97-AF65-F5344CB8AC3E}">
        <p14:creationId xmlns:p14="http://schemas.microsoft.com/office/powerpoint/2010/main" val="350090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6" y="1496291"/>
            <a:ext cx="10350733" cy="4089861"/>
          </a:xfrm>
        </p:spPr>
        <p:txBody>
          <a:bodyPr/>
          <a:lstStyle/>
          <a:p>
            <a:pPr marL="712788" lvl="0" indent="-712788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sz="1800" b="1" i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lvl="0" indent="-712788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sz="1800" b="1" i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lvl="0" indent="-26670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activity/ channel has its own characteristics which can help or hinder your </a:t>
            </a:r>
            <a:r>
              <a:rPr lang="en-US" sz="1800" b="1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 reaching </a:t>
            </a: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audiences.</a:t>
            </a:r>
          </a:p>
          <a:p>
            <a:pPr marL="446088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US" sz="1800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IE" sz="1800" b="1" i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Aspects to be considered when selecting your activities/ channels</a:t>
            </a:r>
          </a:p>
          <a:p>
            <a:pPr marL="712788" lvl="0" indent="-266700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n-US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6423" y="516111"/>
            <a:ext cx="10515600" cy="782357"/>
          </a:xfrm>
        </p:spPr>
        <p:txBody>
          <a:bodyPr/>
          <a:lstStyle/>
          <a:p>
            <a:r>
              <a:rPr lang="en-GB" sz="2800" dirty="0"/>
              <a:t>Planning communication activities: Activities and channels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167" y="3340129"/>
            <a:ext cx="3733033" cy="272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09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496291"/>
            <a:ext cx="10350733" cy="4921133"/>
          </a:xfrm>
        </p:spPr>
        <p:txBody>
          <a:bodyPr/>
          <a:lstStyle/>
          <a:p>
            <a:pPr marL="712788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sz="1800" b="1" i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choose your indicators  </a:t>
            </a:r>
          </a:p>
          <a:p>
            <a:pPr marL="269875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sz="1800" i="1" kern="0" dirty="0">
              <a:solidFill>
                <a:srgbClr val="009FB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first step in this process is to go back to your (SMART) objectives </a:t>
            </a:r>
          </a:p>
          <a:p>
            <a:pPr marL="539750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sz="1800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0" lvl="0" indent="-285750" algn="just" fontAlgn="base">
              <a:spcBef>
                <a:spcPct val="0"/>
              </a:spcBef>
              <a:spcAft>
                <a:spcPct val="0"/>
              </a:spcAft>
              <a:buClrTx/>
              <a:buFont typeface="Symbol" panose="05050102010706020507" pitchFamily="18" charset="2"/>
              <a:buChar char="Þ"/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in your own view what would be a factor of success </a:t>
            </a:r>
          </a:p>
          <a:p>
            <a:pPr marL="825500" lvl="0" indent="-285750" algn="just" fontAlgn="base">
              <a:spcBef>
                <a:spcPct val="0"/>
              </a:spcBef>
              <a:spcAft>
                <a:spcPct val="0"/>
              </a:spcAft>
              <a:buClrTx/>
              <a:buFont typeface="Symbol" panose="05050102010706020507" pitchFamily="18" charset="2"/>
              <a:buChar char="Þ"/>
              <a:defRPr/>
            </a:pPr>
            <a:endParaRPr lang="en-GB" sz="1800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0" lvl="0" indent="-285750" algn="just" fontAlgn="base">
              <a:spcBef>
                <a:spcPct val="0"/>
              </a:spcBef>
              <a:spcAft>
                <a:spcPct val="0"/>
              </a:spcAft>
              <a:buClrTx/>
              <a:buFont typeface="Symbol" panose="05050102010706020507" pitchFamily="18" charset="2"/>
              <a:buChar char="Þ"/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pick your indicator(s)</a:t>
            </a:r>
          </a:p>
          <a:p>
            <a:pPr marL="539750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sz="1800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 lvl="0" indent="-173038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indicators should allow to check:</a:t>
            </a:r>
          </a:p>
          <a:p>
            <a:pPr marL="712788" lvl="0" indent="180975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sz="800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3763" lvl="0" indent="180975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implementation is on track;</a:t>
            </a:r>
          </a:p>
          <a:p>
            <a:pPr marL="893763" lvl="0" indent="180975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context elements have evolved; </a:t>
            </a:r>
          </a:p>
          <a:p>
            <a:pPr marL="893763" lvl="0" indent="180975" algn="just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collect the data we need to measure whether the activity has achieved its objectives. </a:t>
            </a:r>
          </a:p>
          <a:p>
            <a:pPr marL="893763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GB" sz="1800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of the selected indicators, a limited number of </a:t>
            </a:r>
            <a:r>
              <a:rPr lang="en-GB" sz="1800" b="1" kern="0" dirty="0">
                <a:solidFill>
                  <a:srgbClr val="009FB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Performance Indicators </a:t>
            </a:r>
            <a:r>
              <a:rPr lang="en-GB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(KPIs) should be used as a key metrics to evaluate the progress/ success of a particular activity. </a:t>
            </a:r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6423" y="516111"/>
            <a:ext cx="10515600" cy="782357"/>
          </a:xfrm>
        </p:spPr>
        <p:txBody>
          <a:bodyPr/>
          <a:lstStyle/>
          <a:p>
            <a:r>
              <a:rPr lang="en-GB" sz="2800" dirty="0"/>
              <a:t>Planning communication activities: Indicators</a:t>
            </a:r>
          </a:p>
        </p:txBody>
      </p:sp>
    </p:spTree>
    <p:extLst>
      <p:ext uri="{BB962C8B-B14F-4D97-AF65-F5344CB8AC3E}">
        <p14:creationId xmlns:p14="http://schemas.microsoft.com/office/powerpoint/2010/main" val="140847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198" y="1527048"/>
            <a:ext cx="10350733" cy="4059105"/>
          </a:xfrm>
        </p:spPr>
        <p:txBody>
          <a:bodyPr/>
          <a:lstStyle/>
          <a:p>
            <a:pPr marL="82550" lvl="0" indent="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r>
              <a:rPr lang="en-US" sz="1800" kern="0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defining your indicators, you could take into consideration:</a:t>
            </a:r>
          </a:p>
          <a:p>
            <a:pPr marL="82550" lvl="0" indent="0" fontAlgn="base">
              <a:spcBef>
                <a:spcPct val="0"/>
              </a:spcBef>
              <a:spcAft>
                <a:spcPct val="0"/>
              </a:spcAft>
              <a:buClrTx/>
              <a:buNone/>
              <a:defRPr/>
            </a:pPr>
            <a:endParaRPr lang="en-US" sz="1800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26423" y="516111"/>
            <a:ext cx="10515600" cy="782357"/>
          </a:xfrm>
        </p:spPr>
        <p:txBody>
          <a:bodyPr/>
          <a:lstStyle/>
          <a:p>
            <a:r>
              <a:rPr lang="en-GB" sz="2800" dirty="0"/>
              <a:t>Defining reporting needs: Indicators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28" y="2027395"/>
            <a:ext cx="6798970" cy="426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62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992cc7-02cc-47a4-8fe0-72a0cc46b9b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863BE7D5C236E47BF96B3ED18DF3BFC" ma:contentTypeVersion="11" ma:contentTypeDescription="Crear nuevo documento." ma:contentTypeScope="" ma:versionID="467b42846ff3792ef6108544f9c198ae">
  <xsd:schema xmlns:xsd="http://www.w3.org/2001/XMLSchema" xmlns:xs="http://www.w3.org/2001/XMLSchema" xmlns:p="http://schemas.microsoft.com/office/2006/metadata/properties" xmlns:ns2="65992cc7-02cc-47a4-8fe0-72a0cc46b9b9" targetNamespace="http://schemas.microsoft.com/office/2006/metadata/properties" ma:root="true" ma:fieldsID="bce2c839bf8b57357ea51be7182f11ea" ns2:_="">
    <xsd:import namespace="65992cc7-02cc-47a4-8fe0-72a0cc46b9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992cc7-02cc-47a4-8fe0-72a0cc46b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f864d815-5c46-4abc-a670-78f3422650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1A108B-A4BB-480D-8376-232432E5586C}">
  <ds:schemaRefs>
    <ds:schemaRef ds:uri="http://schemas.microsoft.com/office/2006/metadata/properties"/>
    <ds:schemaRef ds:uri="http://schemas.microsoft.com/office/infopath/2007/PartnerControls"/>
    <ds:schemaRef ds:uri="65992cc7-02cc-47a4-8fe0-72a0cc46b9b9"/>
  </ds:schemaRefs>
</ds:datastoreItem>
</file>

<file path=customXml/itemProps2.xml><?xml version="1.0" encoding="utf-8"?>
<ds:datastoreItem xmlns:ds="http://schemas.openxmlformats.org/officeDocument/2006/customXml" ds:itemID="{6EC59DF0-DB2F-4B91-B547-C897259E16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5F202F-7447-4518-8658-6CA1C4F52D79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171</TotalTime>
  <Words>1981</Words>
  <Application>Microsoft Office PowerPoint</Application>
  <PresentationFormat>Widescreen</PresentationFormat>
  <Paragraphs>303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Default Design</vt:lpstr>
      <vt:lpstr>PowerPoint Presentation</vt:lpstr>
      <vt:lpstr>Commission’s Communication evaluation model</vt:lpstr>
      <vt:lpstr>Planning communication activities: Needs</vt:lpstr>
      <vt:lpstr>Planning communication activities: Objectives</vt:lpstr>
      <vt:lpstr>Planning communication activities: Audiences</vt:lpstr>
      <vt:lpstr>Planning communication activities: Audiences</vt:lpstr>
      <vt:lpstr>Planning communication activities: Activities and channels</vt:lpstr>
      <vt:lpstr>Planning communication activities: Indicators</vt:lpstr>
      <vt:lpstr>Defining reporting needs: Indicators</vt:lpstr>
      <vt:lpstr>Define reporting needs: Baselines</vt:lpstr>
      <vt:lpstr>Define reporting needs: Targets</vt:lpstr>
      <vt:lpstr>Monitoring communication activities</vt:lpstr>
      <vt:lpstr>Monitoring system</vt:lpstr>
      <vt:lpstr>Indicators for communication activities</vt:lpstr>
      <vt:lpstr>Indicators for communication activities</vt:lpstr>
      <vt:lpstr>Monitoring versus Evaluation</vt:lpstr>
      <vt:lpstr>Evaluation of communication activities</vt:lpstr>
      <vt:lpstr>Evaluation of communication activities </vt:lpstr>
      <vt:lpstr>PowerPoint Presentation</vt:lpstr>
      <vt:lpstr>Evaluation of communication activities: Lessons learnt</vt:lpstr>
      <vt:lpstr>Thank you</vt:lpstr>
      <vt:lpstr>Practical exercise</vt:lpstr>
      <vt:lpstr>PowerPoint Presentation</vt:lpstr>
      <vt:lpstr>PowerPoint Presentation</vt:lpstr>
      <vt:lpstr>PowerPoint Presentation</vt:lpstr>
      <vt:lpstr>Keep in touch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IACOB Diana (COMM)</dc:creator>
  <cp:lastModifiedBy>ROMANO Manuel (COMM)</cp:lastModifiedBy>
  <cp:revision>25</cp:revision>
  <dcterms:created xsi:type="dcterms:W3CDTF">2022-03-03T14:06:15Z</dcterms:created>
  <dcterms:modified xsi:type="dcterms:W3CDTF">2022-03-08T17:25:52Z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0x0101006863BE7D5C236E47BF96B3ED18DF3BFC</vt:lpwstr>
  </property>
  <property fmtid="{D5CDD505-2E9C-101B-9397-08002B2CF9AE}" pid="3" name="MediaServiceImageTags">
    <vt:lpwstr/>
  </property>
</Properties>
</file>