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8" r:id="rId5"/>
    <p:sldId id="297" r:id="rId6"/>
    <p:sldId id="296" r:id="rId7"/>
    <p:sldId id="314" r:id="rId8"/>
    <p:sldId id="316" r:id="rId9"/>
    <p:sldId id="317" r:id="rId10"/>
    <p:sldId id="315" r:id="rId11"/>
    <p:sldId id="300" r:id="rId12"/>
    <p:sldId id="321" r:id="rId13"/>
    <p:sldId id="320" r:id="rId14"/>
    <p:sldId id="322" r:id="rId15"/>
    <p:sldId id="323" r:id="rId16"/>
    <p:sldId id="324" r:id="rId17"/>
    <p:sldId id="325" r:id="rId18"/>
    <p:sldId id="326" r:id="rId19"/>
    <p:sldId id="327" r:id="rId20"/>
    <p:sldId id="328" r:id="rId21"/>
    <p:sldId id="329" r:id="rId22"/>
    <p:sldId id="311" r:id="rId23"/>
    <p:sldId id="312" r:id="rId24"/>
    <p:sldId id="313" r:id="rId25"/>
    <p:sldId id="331"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drien (2 min)" id="{7EA18AF3-61DF-4E39-9BB0-F663313FD9F8}">
          <p14:sldIdLst>
            <p14:sldId id="258"/>
            <p14:sldId id="297"/>
            <p14:sldId id="296"/>
          </p14:sldIdLst>
        </p14:section>
        <p14:section name="Christophe" id="{E8CB718E-8665-4ACF-BA0B-A65284012D68}">
          <p14:sldIdLst>
            <p14:sldId id="314"/>
            <p14:sldId id="316"/>
            <p14:sldId id="317"/>
            <p14:sldId id="315"/>
            <p14:sldId id="300"/>
          </p14:sldIdLst>
        </p14:section>
        <p14:section name="Adrien" id="{1A0F776D-12D2-4857-9E12-D4B74C2FD4F8}">
          <p14:sldIdLst>
            <p14:sldId id="321"/>
            <p14:sldId id="320"/>
            <p14:sldId id="322"/>
          </p14:sldIdLst>
        </p14:section>
        <p14:section name="Christophe" id="{EA11C22F-80BC-45C4-8801-F2518BEAC451}">
          <p14:sldIdLst>
            <p14:sldId id="323"/>
            <p14:sldId id="324"/>
          </p14:sldIdLst>
        </p14:section>
        <p14:section name="Adrien" id="{86DABEDD-C16A-49C8-B17E-FDA9F2AF46D5}">
          <p14:sldIdLst>
            <p14:sldId id="325"/>
            <p14:sldId id="326"/>
            <p14:sldId id="327"/>
            <p14:sldId id="328"/>
            <p14:sldId id="329"/>
          </p14:sldIdLst>
        </p14:section>
        <p14:section name="Christophe" id="{C83E8EF0-54EE-46DF-A3E2-F1DDACCF264D}">
          <p14:sldIdLst>
            <p14:sldId id="311"/>
            <p14:sldId id="312"/>
            <p14:sldId id="313"/>
            <p14:sldId id="331"/>
            <p14:sldId id="284"/>
          </p14:sldIdLst>
        </p14:section>
      </p14:sectionLst>
    </p:ex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IN Christophe (CINEA)" initials="MC(" lastIdx="7" clrIdx="0">
    <p:extLst>
      <p:ext uri="{19B8F6BF-5375-455C-9EA6-DF929625EA0E}">
        <p15:presenceInfo xmlns:p15="http://schemas.microsoft.com/office/powerpoint/2012/main" userId="S-1-5-21-1606980848-2025429265-839522115-920928" providerId="AD"/>
      </p:ext>
    </p:extLst>
  </p:cmAuthor>
  <p:cmAuthor id="2" name="BULLIER Adrien (CINEA)" initials="BA(" lastIdx="4" clrIdx="1">
    <p:extLst>
      <p:ext uri="{19B8F6BF-5375-455C-9EA6-DF929625EA0E}">
        <p15:presenceInfo xmlns:p15="http://schemas.microsoft.com/office/powerpoint/2012/main" userId="S-1-5-21-1606980848-2025429265-839522115-6593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7878"/>
    <a:srgbClr val="737373"/>
    <a:srgbClr val="6E6E6E"/>
    <a:srgbClr val="646464"/>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BED047-3AF4-4A00-AA82-86A163B32C0D}" v="24" dt="2021-06-01T13:33:45.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4651" autoAdjust="0"/>
  </p:normalViewPr>
  <p:slideViewPr>
    <p:cSldViewPr snapToGrid="0">
      <p:cViewPr varScale="1">
        <p:scale>
          <a:sx n="105" d="100"/>
          <a:sy n="105" d="100"/>
        </p:scale>
        <p:origin x="750" y="114"/>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LLIER Adrien (CINEA)" userId="S::adrien.bullier@ec.europa.eu::9ca78c0f-66bb-4a10-99de-71ad71464fa7" providerId="AD" clId="Web-{26BED047-3AF4-4A00-AA82-86A163B32C0D}"/>
    <pc:docChg chg="modSld">
      <pc:chgData name="BULLIER Adrien (CINEA)" userId="S::adrien.bullier@ec.europa.eu::9ca78c0f-66bb-4a10-99de-71ad71464fa7" providerId="AD" clId="Web-{26BED047-3AF4-4A00-AA82-86A163B32C0D}" dt="2021-06-01T13:33:45.116" v="23" actId="20577"/>
      <pc:docMkLst>
        <pc:docMk/>
      </pc:docMkLst>
      <pc:sldChg chg="modSp">
        <pc:chgData name="BULLIER Adrien (CINEA)" userId="S::adrien.bullier@ec.europa.eu::9ca78c0f-66bb-4a10-99de-71ad71464fa7" providerId="AD" clId="Web-{26BED047-3AF4-4A00-AA82-86A163B32C0D}" dt="2021-06-01T13:33:45.116" v="23" actId="20577"/>
        <pc:sldMkLst>
          <pc:docMk/>
          <pc:sldMk cId="3578595061" sldId="306"/>
        </pc:sldMkLst>
        <pc:spChg chg="mod">
          <ac:chgData name="BULLIER Adrien (CINEA)" userId="S::adrien.bullier@ec.europa.eu::9ca78c0f-66bb-4a10-99de-71ad71464fa7" providerId="AD" clId="Web-{26BED047-3AF4-4A00-AA82-86A163B32C0D}" dt="2021-06-01T13:33:45.116" v="23" actId="20577"/>
          <ac:spMkLst>
            <pc:docMk/>
            <pc:sldMk cId="3578595061" sldId="306"/>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10/06/2021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10/06/2021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3992183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a:xfrm>
            <a:off x="838200" y="6131286"/>
            <a:ext cx="2743200" cy="365125"/>
          </a:xfrm>
          <a:prstGeom prst="rect">
            <a:avLst/>
          </a:prstGeom>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0699858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a:xfrm>
            <a:off x="838200" y="6131286"/>
            <a:ext cx="2743200" cy="365125"/>
          </a:xfrm>
          <a:prstGeom prst="rect">
            <a:avLst/>
          </a:prstGeom>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Box 3"/>
          <p:cNvSpPr txBox="1"/>
          <p:nvPr userDrawn="1"/>
        </p:nvSpPr>
        <p:spPr>
          <a:xfrm>
            <a:off x="0" y="6581001"/>
            <a:ext cx="3388093" cy="276999"/>
          </a:xfrm>
          <a:prstGeom prst="rect">
            <a:avLst/>
          </a:prstGeom>
          <a:noFill/>
        </p:spPr>
        <p:txBody>
          <a:bodyPr wrap="square" rtlCol="0">
            <a:spAutoFit/>
          </a:bodyPr>
          <a:lstStyle/>
          <a:p>
            <a:pPr algn="l"/>
            <a:r>
              <a:rPr lang="en-IE" sz="1200" i="1" noProof="0" dirty="0" smtClean="0"/>
              <a:t>C.</a:t>
            </a:r>
            <a:r>
              <a:rPr lang="en-IE" sz="1200" i="1" baseline="0" noProof="0" dirty="0" smtClean="0"/>
              <a:t> MILIN, A. BULLIER – June 2021</a:t>
            </a:r>
            <a:endParaRPr lang="en-IE" sz="1200" i="1" noProof="0"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hyperlink" Target="https://www.europace2020.eu/" TargetMode="External"/><Relationship Id="rId13" Type="http://schemas.openxmlformats.org/officeDocument/2006/relationships/hyperlink" Target="https://www.holadomus.com/" TargetMode="External"/><Relationship Id="rId18" Type="http://schemas.openxmlformats.org/officeDocument/2006/relationships/hyperlink" Target="https://opengela.eus/" TargetMode="External"/><Relationship Id="rId26" Type="http://schemas.openxmlformats.org/officeDocument/2006/relationships/hyperlink" Target="https://sheerenov.eu/" TargetMode="External"/><Relationship Id="rId3" Type="http://schemas.openxmlformats.org/officeDocument/2006/relationships/hyperlink" Target="https://www.arec-occitanie.fr/" TargetMode="External"/><Relationship Id="rId21" Type="http://schemas.openxmlformats.org/officeDocument/2006/relationships/hyperlink" Target="https://proretro.eu/" TargetMode="External"/><Relationship Id="rId7" Type="http://schemas.openxmlformats.org/officeDocument/2006/relationships/hyperlink" Target="https://energyefficientmortgages.eu/" TargetMode="External"/><Relationship Id="rId12" Type="http://schemas.openxmlformats.org/officeDocument/2006/relationships/hyperlink" Target="https://www.pass-renovation.hautsdefrance.fr/" TargetMode="External"/><Relationship Id="rId17" Type="http://schemas.openxmlformats.org/officeDocument/2006/relationships/hyperlink" Target="https://www.oktave.fr/" TargetMode="External"/><Relationship Id="rId25" Type="http://schemas.openxmlformats.org/officeDocument/2006/relationships/hyperlink" Target="https://savethehomes.org/" TargetMode="External"/><Relationship Id="rId2" Type="http://schemas.openxmlformats.org/officeDocument/2006/relationships/hyperlink" Target="https://www.anpost.com/Green-Hub/Home-Energy-Upgrade-Service" TargetMode="External"/><Relationship Id="rId16" Type="http://schemas.openxmlformats.org/officeDocument/2006/relationships/hyperlink" Target="http://www.financingbuildingrenovation.eu/" TargetMode="External"/><Relationship Id="rId20" Type="http://schemas.openxmlformats.org/officeDocument/2006/relationships/hyperlink" Target="https://www.padovafit.eu/" TargetMode="External"/><Relationship Id="rId29" Type="http://schemas.openxmlformats.org/officeDocument/2006/relationships/hyperlink" Target="https://www.turnkey-retrofit.eu/" TargetMode="External"/><Relationship Id="rId1" Type="http://schemas.openxmlformats.org/officeDocument/2006/relationships/slideLayout" Target="../slideLayouts/slideLayout10.xml"/><Relationship Id="rId6" Type="http://schemas.openxmlformats.org/officeDocument/2006/relationships/hyperlink" Target="https://www.easycopro.be/" TargetMode="External"/><Relationship Id="rId11" Type="http://schemas.openxmlformats.org/officeDocument/2006/relationships/hyperlink" Target="https://www.hauskunft-wien.at/" TargetMode="External"/><Relationship Id="rId24" Type="http://schemas.openxmlformats.org/officeDocument/2006/relationships/hyperlink" Target="https://www.renonbill.eu/" TargetMode="External"/><Relationship Id="rId5" Type="http://schemas.openxmlformats.org/officeDocument/2006/relationships/hyperlink" Target="https://www.c-real.be/" TargetMode="External"/><Relationship Id="rId15" Type="http://schemas.openxmlformats.org/officeDocument/2006/relationships/hyperlink" Target="https://www.iledefranceenergies.fr/" TargetMode="External"/><Relationship Id="rId23" Type="http://schemas.openxmlformats.org/officeDocument/2006/relationships/hyperlink" Target="https://renohub-h2020.eu/" TargetMode="External"/><Relationship Id="rId28" Type="http://schemas.openxmlformats.org/officeDocument/2006/relationships/hyperlink" Target="https://superhomes.ie/" TargetMode="External"/><Relationship Id="rId10" Type="http://schemas.openxmlformats.org/officeDocument/2006/relationships/hyperlink" Target="https://www.fithomeproject.eu/" TargetMode="External"/><Relationship Id="rId19" Type="http://schemas.openxmlformats.org/officeDocument/2006/relationships/hyperlink" Target="https://orfee-project.com/" TargetMode="External"/><Relationship Id="rId4" Type="http://schemas.openxmlformats.org/officeDocument/2006/relationships/hyperlink" Target="https://www.artee.fr/" TargetMode="External"/><Relationship Id="rId9" Type="http://schemas.openxmlformats.org/officeDocument/2006/relationships/hyperlink" Target="https://www.facirenov.fr/" TargetMode="External"/><Relationship Id="rId14" Type="http://schemas.openxmlformats.org/officeDocument/2006/relationships/hyperlink" Target="https://renuevatucasa.eu/" TargetMode="External"/><Relationship Id="rId22" Type="http://schemas.openxmlformats.org/officeDocument/2006/relationships/hyperlink" Target="https://reimarkt.nl/" TargetMode="External"/><Relationship Id="rId27" Type="http://schemas.openxmlformats.org/officeDocument/2006/relationships/hyperlink" Target="https://sharex.lv/"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playlist?list=PL5FyMp1eGjUDpY34trvdZ-2dsgzgfo--g" TargetMode="Externa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071349" y="1992572"/>
            <a:ext cx="10630916" cy="2149523"/>
          </a:xfrm>
        </p:spPr>
        <p:txBody>
          <a:bodyPr wrap="square">
            <a:normAutofit/>
          </a:bodyPr>
          <a:lstStyle/>
          <a:p>
            <a:r>
              <a:rPr lang="en-US" sz="4800" dirty="0"/>
              <a:t>Towards large-scale roll out of "integrated home renovation services" in Europe</a:t>
            </a:r>
          </a:p>
        </p:txBody>
      </p:sp>
      <p:sp>
        <p:nvSpPr>
          <p:cNvPr id="2" name="TextBox 1"/>
          <p:cNvSpPr txBox="1"/>
          <p:nvPr/>
        </p:nvSpPr>
        <p:spPr>
          <a:xfrm>
            <a:off x="1071349" y="6427113"/>
            <a:ext cx="10825113" cy="430887"/>
          </a:xfrm>
          <a:prstGeom prst="rect">
            <a:avLst/>
          </a:prstGeom>
          <a:noFill/>
        </p:spPr>
        <p:txBody>
          <a:bodyPr wrap="square" rtlCol="0">
            <a:spAutoFit/>
          </a:bodyPr>
          <a:lstStyle/>
          <a:p>
            <a:r>
              <a:rPr lang="fr-BE" sz="1100" i="1" baseline="30000" dirty="0" smtClean="0">
                <a:solidFill>
                  <a:schemeClr val="bg1"/>
                </a:solidFill>
              </a:rPr>
              <a:t>1</a:t>
            </a:r>
            <a:r>
              <a:rPr lang="en-US" sz="1100" i="1" dirty="0" smtClean="0">
                <a:solidFill>
                  <a:schemeClr val="bg1"/>
                </a:solidFill>
              </a:rPr>
              <a:t> </a:t>
            </a:r>
            <a:r>
              <a:rPr lang="en-US" sz="1100" i="1" dirty="0">
                <a:solidFill>
                  <a:schemeClr val="bg1"/>
                </a:solidFill>
              </a:rPr>
              <a:t>The sole responsibility for the content of this </a:t>
            </a:r>
            <a:r>
              <a:rPr lang="en-US" sz="1100" i="1" dirty="0" smtClean="0">
                <a:solidFill>
                  <a:schemeClr val="bg1"/>
                </a:solidFill>
              </a:rPr>
              <a:t>presentation </a:t>
            </a:r>
            <a:r>
              <a:rPr lang="en-US" sz="1100" i="1" dirty="0">
                <a:solidFill>
                  <a:schemeClr val="bg1"/>
                </a:solidFill>
              </a:rPr>
              <a:t>lies with the authors. It does not necessarily reflect the opinion of the European Climate, Infrastructure and Environment Executive Agency (CINEA) or the European Commission, which are not responsible for any use that may be made of the information contained therein.</a:t>
            </a:r>
            <a:r>
              <a:rPr lang="fr-BE" sz="1100" i="1" dirty="0" smtClean="0">
                <a:solidFill>
                  <a:schemeClr val="bg1"/>
                </a:solidFill>
              </a:rPr>
              <a:t> </a:t>
            </a:r>
            <a:endParaRPr lang="en-US" sz="1100" i="1" dirty="0">
              <a:solidFill>
                <a:schemeClr val="bg1"/>
              </a:solidFill>
            </a:endParaRPr>
          </a:p>
        </p:txBody>
      </p:sp>
      <p:sp>
        <p:nvSpPr>
          <p:cNvPr id="15" name="Subtitle 14"/>
          <p:cNvSpPr>
            <a:spLocks noGrp="1"/>
          </p:cNvSpPr>
          <p:nvPr>
            <p:ph type="subTitle" idx="1"/>
          </p:nvPr>
        </p:nvSpPr>
        <p:spPr>
          <a:xfrm>
            <a:off x="1071349" y="4238090"/>
            <a:ext cx="6668854" cy="1912451"/>
          </a:xfrm>
        </p:spPr>
        <p:txBody>
          <a:bodyPr anchor="b"/>
          <a:lstStyle/>
          <a:p>
            <a:r>
              <a:rPr lang="fr-BE" dirty="0" smtClean="0"/>
              <a:t>Christophe MILIN, Adrien BULLIER</a:t>
            </a:r>
          </a:p>
          <a:p>
            <a:r>
              <a:rPr lang="fr-BE" sz="2000" dirty="0" err="1"/>
              <a:t>European</a:t>
            </a:r>
            <a:r>
              <a:rPr lang="fr-BE" sz="2000" dirty="0"/>
              <a:t> Climate, Infrastructure and </a:t>
            </a:r>
            <a:r>
              <a:rPr lang="fr-BE" sz="2000" dirty="0" err="1"/>
              <a:t>Environment</a:t>
            </a:r>
            <a:r>
              <a:rPr lang="fr-BE" sz="2000" dirty="0"/>
              <a:t> </a:t>
            </a:r>
            <a:r>
              <a:rPr lang="fr-BE" sz="2000" dirty="0" smtClean="0"/>
              <a:t/>
            </a:r>
            <a:br>
              <a:rPr lang="fr-BE" sz="2000" dirty="0" smtClean="0"/>
            </a:br>
            <a:r>
              <a:rPr lang="fr-BE" sz="2000" dirty="0" err="1" smtClean="0"/>
              <a:t>Executive</a:t>
            </a:r>
            <a:r>
              <a:rPr lang="fr-BE" sz="2000" dirty="0" smtClean="0"/>
              <a:t> Agency (</a:t>
            </a:r>
            <a:r>
              <a:rPr lang="fr-BE" sz="2000" dirty="0"/>
              <a:t>CINEA)</a:t>
            </a:r>
            <a:br>
              <a:rPr lang="fr-BE" sz="2000" dirty="0"/>
            </a:br>
            <a:r>
              <a:rPr lang="fr-BE" sz="2000" dirty="0" err="1" smtClean="0"/>
              <a:t>European</a:t>
            </a:r>
            <a:r>
              <a:rPr lang="fr-BE" sz="2000" dirty="0" smtClean="0"/>
              <a:t> </a:t>
            </a:r>
            <a:r>
              <a:rPr lang="fr-BE" sz="2000" dirty="0"/>
              <a:t>Commission </a:t>
            </a:r>
            <a:r>
              <a:rPr lang="fr-BE" sz="2000" baseline="30000" dirty="0" smtClean="0"/>
              <a:t>1</a:t>
            </a:r>
            <a:r>
              <a:rPr lang="fr-BE" sz="2000" dirty="0" smtClean="0"/>
              <a:t> </a:t>
            </a:r>
            <a:endParaRPr lang="en-US" sz="2000" dirty="0"/>
          </a:p>
        </p:txBody>
      </p:sp>
      <p:sp>
        <p:nvSpPr>
          <p:cNvPr id="13" name="Text Placeholder 12"/>
          <p:cNvSpPr>
            <a:spLocks noGrp="1"/>
          </p:cNvSpPr>
          <p:nvPr>
            <p:ph type="body" sz="quarter" idx="13"/>
          </p:nvPr>
        </p:nvSpPr>
        <p:spPr>
          <a:xfrm>
            <a:off x="8163261" y="5182395"/>
            <a:ext cx="3180090" cy="968146"/>
          </a:xfrm>
        </p:spPr>
        <p:txBody>
          <a:bodyPr anchor="b"/>
          <a:lstStyle/>
          <a:p>
            <a:r>
              <a:rPr lang="fr-BE" dirty="0" smtClean="0"/>
              <a:t>16 </a:t>
            </a:r>
            <a:r>
              <a:rPr lang="fr-BE" dirty="0" err="1" smtClean="0"/>
              <a:t>June</a:t>
            </a:r>
            <a:r>
              <a:rPr lang="fr-BE" dirty="0" smtClean="0"/>
              <a:t> 2021</a:t>
            </a:r>
            <a:endParaRPr lang="en-US" dirty="0"/>
          </a:p>
        </p:txBody>
      </p:sp>
      <p:sp>
        <p:nvSpPr>
          <p:cNvPr id="3" name="TextBox 2"/>
          <p:cNvSpPr txBox="1"/>
          <p:nvPr/>
        </p:nvSpPr>
        <p:spPr>
          <a:xfrm>
            <a:off x="706081" y="355111"/>
            <a:ext cx="7462299" cy="338554"/>
          </a:xfrm>
          <a:prstGeom prst="rect">
            <a:avLst/>
          </a:prstGeom>
          <a:noFill/>
        </p:spPr>
        <p:txBody>
          <a:bodyPr wrap="none" rtlCol="0" anchor="ctr">
            <a:spAutoFit/>
          </a:bodyPr>
          <a:lstStyle/>
          <a:p>
            <a:r>
              <a:rPr lang="en-US" sz="1600" dirty="0">
                <a:solidFill>
                  <a:srgbClr val="FF0000"/>
                </a:solidFill>
              </a:rPr>
              <a:t>The contents of this presentation must be accompanied by their oral explanation</a:t>
            </a:r>
          </a:p>
        </p:txBody>
      </p:sp>
    </p:spTree>
    <p:extLst>
      <p:ext uri="{BB962C8B-B14F-4D97-AF65-F5344CB8AC3E}">
        <p14:creationId xmlns:p14="http://schemas.microsoft.com/office/powerpoint/2010/main" val="1121371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0722" y="482860"/>
            <a:ext cx="6077350" cy="782357"/>
          </a:xfrm>
        </p:spPr>
        <p:txBody>
          <a:bodyPr/>
          <a:lstStyle/>
          <a:p>
            <a:r>
              <a:rPr lang="en-US" sz="3600" dirty="0"/>
              <a:t>Promising local experiments along the customer journey</a:t>
            </a:r>
          </a:p>
        </p:txBody>
      </p:sp>
      <p:sp>
        <p:nvSpPr>
          <p:cNvPr id="6" name="Content Placeholder 5"/>
          <p:cNvSpPr>
            <a:spLocks noGrp="1"/>
          </p:cNvSpPr>
          <p:nvPr>
            <p:ph sz="half" idx="1"/>
          </p:nvPr>
        </p:nvSpPr>
        <p:spPr>
          <a:xfrm>
            <a:off x="739739" y="1825625"/>
            <a:ext cx="5969286" cy="4582375"/>
          </a:xfrm>
        </p:spPr>
        <p:txBody>
          <a:bodyPr/>
          <a:lstStyle/>
          <a:p>
            <a:pPr marL="266700" indent="-266700">
              <a:spcAft>
                <a:spcPts val="1200"/>
              </a:spcAft>
              <a:tabLst>
                <a:tab pos="266700" algn="l"/>
              </a:tabLst>
            </a:pPr>
            <a:r>
              <a:rPr lang="en-IE" dirty="0" smtClean="0"/>
              <a:t>Information / Marketing</a:t>
            </a:r>
          </a:p>
          <a:p>
            <a:pPr marL="534988" lvl="1" indent="-268288">
              <a:spcBef>
                <a:spcPts val="0"/>
              </a:spcBef>
              <a:spcAft>
                <a:spcPts val="1200"/>
              </a:spcAft>
              <a:buFont typeface="Wingdings" panose="05000000000000000000" pitchFamily="2" charset="2"/>
              <a:buChar char="Ø"/>
              <a:tabLst>
                <a:tab pos="534988" algn="l"/>
              </a:tabLst>
            </a:pPr>
            <a:r>
              <a:rPr lang="en-IE" dirty="0">
                <a:solidFill>
                  <a:srgbClr val="787878"/>
                </a:solidFill>
              </a:rPr>
              <a:t>Largest </a:t>
            </a:r>
            <a:r>
              <a:rPr lang="en-IE" dirty="0" smtClean="0">
                <a:solidFill>
                  <a:srgbClr val="787878"/>
                </a:solidFill>
              </a:rPr>
              <a:t>audience, </a:t>
            </a:r>
            <a:br>
              <a:rPr lang="en-IE" dirty="0" smtClean="0">
                <a:solidFill>
                  <a:srgbClr val="787878"/>
                </a:solidFill>
              </a:rPr>
            </a:br>
            <a:r>
              <a:rPr lang="en-IE" dirty="0" smtClean="0">
                <a:solidFill>
                  <a:srgbClr val="787878"/>
                </a:solidFill>
              </a:rPr>
              <a:t>messages not specifically tailored</a:t>
            </a:r>
          </a:p>
          <a:p>
            <a:pPr marL="534988" lvl="1" indent="-268288">
              <a:spcBef>
                <a:spcPts val="0"/>
              </a:spcBef>
              <a:spcAft>
                <a:spcPts val="1200"/>
              </a:spcAft>
              <a:buFont typeface="Wingdings" panose="05000000000000000000" pitchFamily="2" charset="2"/>
              <a:buChar char="Ø"/>
              <a:tabLst>
                <a:tab pos="534988" algn="l"/>
              </a:tabLst>
            </a:pPr>
            <a:r>
              <a:rPr lang="en-IE" dirty="0" smtClean="0">
                <a:solidFill>
                  <a:srgbClr val="787878"/>
                </a:solidFill>
              </a:rPr>
              <a:t>Raise homeowners’ awareness,</a:t>
            </a:r>
            <a:br>
              <a:rPr lang="en-IE" dirty="0" smtClean="0">
                <a:solidFill>
                  <a:srgbClr val="787878"/>
                </a:solidFill>
              </a:rPr>
            </a:br>
            <a:r>
              <a:rPr lang="en-IE" dirty="0" smtClean="0">
                <a:solidFill>
                  <a:srgbClr val="787878"/>
                </a:solidFill>
              </a:rPr>
              <a:t>Disseminate new social norms</a:t>
            </a:r>
          </a:p>
          <a:p>
            <a:pPr marL="534988" lvl="1" indent="-268288">
              <a:spcBef>
                <a:spcPts val="0"/>
              </a:spcBef>
              <a:spcAft>
                <a:spcPts val="3600"/>
              </a:spcAft>
              <a:buFont typeface="Wingdings" panose="05000000000000000000" pitchFamily="2" charset="2"/>
              <a:buChar char="Ø"/>
              <a:tabLst>
                <a:tab pos="534988" algn="l"/>
              </a:tabLst>
            </a:pPr>
            <a:r>
              <a:rPr lang="en-IE" dirty="0" smtClean="0">
                <a:solidFill>
                  <a:srgbClr val="787878"/>
                </a:solidFill>
              </a:rPr>
              <a:t>Greater impact if linked to follow-up services</a:t>
            </a:r>
          </a:p>
          <a:p>
            <a:pPr marL="266700" indent="-266700">
              <a:spcAft>
                <a:spcPts val="1200"/>
              </a:spcAft>
              <a:tabLst>
                <a:tab pos="266700" algn="l"/>
              </a:tabLst>
            </a:pPr>
            <a:r>
              <a:rPr lang="en-IE" dirty="0"/>
              <a:t>Detection</a:t>
            </a:r>
          </a:p>
          <a:p>
            <a:pPr marL="534988" lvl="1" indent="-268288">
              <a:spcBef>
                <a:spcPts val="0"/>
              </a:spcBef>
              <a:spcAft>
                <a:spcPts val="1200"/>
              </a:spcAft>
              <a:buFont typeface="Wingdings" panose="05000000000000000000" pitchFamily="2" charset="2"/>
              <a:buChar char="Ø"/>
              <a:tabLst>
                <a:tab pos="534988" algn="l"/>
              </a:tabLst>
            </a:pPr>
            <a:r>
              <a:rPr lang="en-IE" dirty="0" smtClean="0">
                <a:solidFill>
                  <a:srgbClr val="787878"/>
                </a:solidFill>
              </a:rPr>
              <a:t>Identify homeowners most likely to perform work (e.g. house buyers)</a:t>
            </a:r>
            <a:endParaRPr lang="en-IE" dirty="0">
              <a:solidFill>
                <a:srgbClr val="787878"/>
              </a:solidFill>
            </a:endParaRPr>
          </a:p>
          <a:p>
            <a:pPr lvl="1"/>
            <a:endParaRPr lang="en-IE"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0" y="288000"/>
            <a:ext cx="4518150" cy="6120000"/>
          </a:xfrm>
          <a:prstGeom prst="rect">
            <a:avLst/>
          </a:prstGeom>
        </p:spPr>
      </p:pic>
    </p:spTree>
    <p:extLst>
      <p:ext uri="{BB962C8B-B14F-4D97-AF65-F5344CB8AC3E}">
        <p14:creationId xmlns:p14="http://schemas.microsoft.com/office/powerpoint/2010/main" val="1889716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0722" y="482860"/>
            <a:ext cx="6077350" cy="782357"/>
          </a:xfrm>
        </p:spPr>
        <p:txBody>
          <a:bodyPr/>
          <a:lstStyle/>
          <a:p>
            <a:r>
              <a:rPr lang="en-US" sz="3600" dirty="0"/>
              <a:t>Promising local experiments along the customer journey</a:t>
            </a:r>
          </a:p>
        </p:txBody>
      </p:sp>
      <p:sp>
        <p:nvSpPr>
          <p:cNvPr id="6" name="Content Placeholder 5"/>
          <p:cNvSpPr>
            <a:spLocks noGrp="1"/>
          </p:cNvSpPr>
          <p:nvPr>
            <p:ph sz="half" idx="1"/>
          </p:nvPr>
        </p:nvSpPr>
        <p:spPr>
          <a:xfrm>
            <a:off x="739739" y="1825625"/>
            <a:ext cx="5969286" cy="4582375"/>
          </a:xfrm>
        </p:spPr>
        <p:txBody>
          <a:bodyPr/>
          <a:lstStyle/>
          <a:p>
            <a:pPr marL="266700" indent="-266700">
              <a:spcAft>
                <a:spcPts val="1200"/>
              </a:spcAft>
              <a:tabLst>
                <a:tab pos="266700" algn="l"/>
              </a:tabLst>
            </a:pPr>
            <a:r>
              <a:rPr lang="en-IE" dirty="0" smtClean="0"/>
              <a:t>Simplified diagnosis &amp; recommendations</a:t>
            </a:r>
          </a:p>
          <a:p>
            <a:pPr marL="534988" lvl="1" indent="-268288">
              <a:spcBef>
                <a:spcPts val="0"/>
              </a:spcBef>
              <a:spcAft>
                <a:spcPts val="1200"/>
              </a:spcAft>
              <a:buFont typeface="Wingdings" panose="05000000000000000000" pitchFamily="2" charset="2"/>
              <a:buChar char="Ø"/>
              <a:tabLst>
                <a:tab pos="534988" algn="l"/>
              </a:tabLst>
            </a:pPr>
            <a:r>
              <a:rPr lang="en-IE" dirty="0" smtClean="0">
                <a:solidFill>
                  <a:srgbClr val="787878"/>
                </a:solidFill>
              </a:rPr>
              <a:t>Key elements for 1</a:t>
            </a:r>
            <a:r>
              <a:rPr lang="en-IE" baseline="30000" dirty="0" smtClean="0">
                <a:solidFill>
                  <a:srgbClr val="787878"/>
                </a:solidFill>
              </a:rPr>
              <a:t>st</a:t>
            </a:r>
            <a:r>
              <a:rPr lang="en-IE" dirty="0" smtClean="0">
                <a:solidFill>
                  <a:srgbClr val="787878"/>
                </a:solidFill>
              </a:rPr>
              <a:t> decision (go / no-go)</a:t>
            </a:r>
          </a:p>
          <a:p>
            <a:pPr marL="534988" lvl="1" indent="-268288">
              <a:spcBef>
                <a:spcPts val="0"/>
              </a:spcBef>
              <a:spcAft>
                <a:spcPts val="3600"/>
              </a:spcAft>
              <a:buFont typeface="Wingdings" panose="05000000000000000000" pitchFamily="2" charset="2"/>
              <a:buChar char="Ø"/>
              <a:tabLst>
                <a:tab pos="534988" algn="l"/>
              </a:tabLst>
            </a:pPr>
            <a:r>
              <a:rPr lang="en-IE" dirty="0" smtClean="0">
                <a:solidFill>
                  <a:srgbClr val="787878"/>
                </a:solidFill>
              </a:rPr>
              <a:t>But excludes going into design details</a:t>
            </a:r>
          </a:p>
          <a:p>
            <a:pPr marL="266700" indent="-266700">
              <a:spcAft>
                <a:spcPts val="1200"/>
              </a:spcAft>
              <a:tabLst>
                <a:tab pos="266700" algn="l"/>
              </a:tabLst>
            </a:pPr>
            <a:r>
              <a:rPr lang="en-IE" dirty="0" smtClean="0"/>
              <a:t>Project design</a:t>
            </a:r>
          </a:p>
          <a:p>
            <a:pPr marL="534988" lvl="1" indent="-268288">
              <a:spcBef>
                <a:spcPts val="0"/>
              </a:spcBef>
              <a:spcAft>
                <a:spcPts val="1200"/>
              </a:spcAft>
              <a:buFont typeface="Wingdings" panose="05000000000000000000" pitchFamily="2" charset="2"/>
              <a:buChar char="Ø"/>
              <a:tabLst>
                <a:tab pos="534988" algn="l"/>
              </a:tabLst>
            </a:pPr>
            <a:r>
              <a:rPr lang="en-IE" dirty="0" smtClean="0">
                <a:solidFill>
                  <a:srgbClr val="787878"/>
                </a:solidFill>
              </a:rPr>
              <a:t>Detailed design and operational support</a:t>
            </a:r>
          </a:p>
          <a:p>
            <a:pPr marL="534988" lvl="1" indent="-268288">
              <a:spcBef>
                <a:spcPts val="0"/>
              </a:spcBef>
              <a:spcAft>
                <a:spcPts val="1200"/>
              </a:spcAft>
              <a:buFont typeface="Wingdings" panose="05000000000000000000" pitchFamily="2" charset="2"/>
              <a:buChar char="Ø"/>
              <a:tabLst>
                <a:tab pos="534988" algn="l"/>
              </a:tabLst>
            </a:pPr>
            <a:r>
              <a:rPr lang="en-IE" dirty="0" smtClean="0">
                <a:solidFill>
                  <a:srgbClr val="787878"/>
                </a:solidFill>
              </a:rPr>
              <a:t>Engage in market activities, </a:t>
            </a:r>
            <a:br>
              <a:rPr lang="en-IE" dirty="0" smtClean="0">
                <a:solidFill>
                  <a:srgbClr val="787878"/>
                </a:solidFill>
              </a:rPr>
            </a:br>
            <a:r>
              <a:rPr lang="en-IE" dirty="0" smtClean="0">
                <a:solidFill>
                  <a:srgbClr val="787878"/>
                </a:solidFill>
              </a:rPr>
              <a:t>incurring professional liability</a:t>
            </a:r>
          </a:p>
          <a:p>
            <a:pPr marL="534988" lvl="1" indent="-268288">
              <a:spcBef>
                <a:spcPts val="0"/>
              </a:spcBef>
              <a:spcAft>
                <a:spcPts val="1200"/>
              </a:spcAft>
              <a:buFont typeface="Wingdings" panose="05000000000000000000" pitchFamily="2" charset="2"/>
              <a:buChar char="Ø"/>
              <a:tabLst>
                <a:tab pos="534988" algn="l"/>
              </a:tabLst>
            </a:pPr>
            <a:r>
              <a:rPr lang="en-IE" dirty="0" smtClean="0">
                <a:solidFill>
                  <a:srgbClr val="C00000"/>
                </a:solidFill>
              </a:rPr>
              <a:t>Tipping point </a:t>
            </a:r>
            <a:r>
              <a:rPr lang="en-IE" dirty="0" smtClean="0">
                <a:solidFill>
                  <a:srgbClr val="787878"/>
                </a:solidFill>
              </a:rPr>
              <a:t>between the “advice” and </a:t>
            </a:r>
            <a:br>
              <a:rPr lang="en-IE" dirty="0" smtClean="0">
                <a:solidFill>
                  <a:srgbClr val="787878"/>
                </a:solidFill>
              </a:rPr>
            </a:br>
            <a:r>
              <a:rPr lang="en-IE" dirty="0" smtClean="0">
                <a:solidFill>
                  <a:srgbClr val="787878"/>
                </a:solidFill>
              </a:rPr>
              <a:t>the “support” (and “implementation”) models</a:t>
            </a:r>
          </a:p>
          <a:p>
            <a:pPr marL="534988" lvl="1" indent="-268288">
              <a:spcBef>
                <a:spcPts val="0"/>
              </a:spcBef>
              <a:spcAft>
                <a:spcPts val="1200"/>
              </a:spcAft>
              <a:buFont typeface="Wingdings" panose="05000000000000000000" pitchFamily="2" charset="2"/>
              <a:buChar char="Ø"/>
              <a:tabLst>
                <a:tab pos="534988" algn="l"/>
              </a:tabLst>
            </a:pPr>
            <a:r>
              <a:rPr lang="en-IE" dirty="0" smtClean="0">
                <a:solidFill>
                  <a:srgbClr val="787878"/>
                </a:solidFill>
              </a:rPr>
              <a:t>Materialised by a service contract?</a:t>
            </a:r>
            <a:endParaRPr lang="en-IE"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0" y="288000"/>
            <a:ext cx="4518150" cy="6120000"/>
          </a:xfrm>
          <a:prstGeom prst="rect">
            <a:avLst/>
          </a:prstGeom>
        </p:spPr>
      </p:pic>
    </p:spTree>
    <p:extLst>
      <p:ext uri="{BB962C8B-B14F-4D97-AF65-F5344CB8AC3E}">
        <p14:creationId xmlns:p14="http://schemas.microsoft.com/office/powerpoint/2010/main" val="29843211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0722" y="482860"/>
            <a:ext cx="6077350" cy="782357"/>
          </a:xfrm>
        </p:spPr>
        <p:txBody>
          <a:bodyPr/>
          <a:lstStyle/>
          <a:p>
            <a:r>
              <a:rPr lang="en-US" sz="3600" dirty="0"/>
              <a:t>Promising local experiments along the customer journey</a:t>
            </a:r>
          </a:p>
        </p:txBody>
      </p:sp>
      <p:sp>
        <p:nvSpPr>
          <p:cNvPr id="6" name="Content Placeholder 5"/>
          <p:cNvSpPr>
            <a:spLocks noGrp="1"/>
          </p:cNvSpPr>
          <p:nvPr>
            <p:ph sz="half" idx="1"/>
          </p:nvPr>
        </p:nvSpPr>
        <p:spPr>
          <a:xfrm>
            <a:off x="739739" y="1825625"/>
            <a:ext cx="5969286" cy="4582375"/>
          </a:xfrm>
        </p:spPr>
        <p:txBody>
          <a:bodyPr/>
          <a:lstStyle/>
          <a:p>
            <a:pPr marL="266700" indent="-266700">
              <a:spcAft>
                <a:spcPts val="1200"/>
              </a:spcAft>
              <a:tabLst>
                <a:tab pos="266700" algn="l"/>
              </a:tabLst>
            </a:pPr>
            <a:r>
              <a:rPr lang="en-IE" dirty="0" smtClean="0"/>
              <a:t>Selection of companies</a:t>
            </a:r>
          </a:p>
          <a:p>
            <a:pPr marL="534988" lvl="1" indent="-268288">
              <a:spcBef>
                <a:spcPts val="0"/>
              </a:spcBef>
              <a:spcAft>
                <a:spcPts val="1200"/>
              </a:spcAft>
              <a:buFont typeface="Wingdings" panose="05000000000000000000" pitchFamily="2" charset="2"/>
              <a:buChar char="Ø"/>
              <a:tabLst>
                <a:tab pos="534988" algn="l"/>
              </a:tabLst>
            </a:pPr>
            <a:r>
              <a:rPr lang="en-IE" dirty="0" smtClean="0">
                <a:solidFill>
                  <a:srgbClr val="787878"/>
                </a:solidFill>
              </a:rPr>
              <a:t>Assistance</a:t>
            </a:r>
          </a:p>
          <a:p>
            <a:pPr marL="534988" lvl="1" indent="-268288">
              <a:spcBef>
                <a:spcPts val="0"/>
              </a:spcBef>
              <a:spcAft>
                <a:spcPts val="1200"/>
              </a:spcAft>
              <a:buFont typeface="Wingdings" panose="05000000000000000000" pitchFamily="2" charset="2"/>
              <a:buChar char="Ø"/>
              <a:tabLst>
                <a:tab pos="534988" algn="l"/>
              </a:tabLst>
            </a:pPr>
            <a:r>
              <a:rPr lang="en-IE" dirty="0" smtClean="0">
                <a:solidFill>
                  <a:srgbClr val="787878"/>
                </a:solidFill>
              </a:rPr>
              <a:t>Delegation</a:t>
            </a:r>
          </a:p>
          <a:p>
            <a:pPr marL="534988" lvl="1" indent="-268288">
              <a:spcBef>
                <a:spcPts val="0"/>
              </a:spcBef>
              <a:spcAft>
                <a:spcPts val="3600"/>
              </a:spcAft>
              <a:buFont typeface="Wingdings" panose="05000000000000000000" pitchFamily="2" charset="2"/>
              <a:buChar char="Ø"/>
              <a:tabLst>
                <a:tab pos="534988" algn="l"/>
              </a:tabLst>
            </a:pPr>
            <a:r>
              <a:rPr lang="en-IE" dirty="0" smtClean="0">
                <a:solidFill>
                  <a:srgbClr val="787878"/>
                </a:solidFill>
              </a:rPr>
              <a:t>General Contractor (</a:t>
            </a:r>
            <a:r>
              <a:rPr lang="en-IE" dirty="0" smtClean="0">
                <a:solidFill>
                  <a:srgbClr val="C00000"/>
                </a:solidFill>
              </a:rPr>
              <a:t>tipping point</a:t>
            </a:r>
            <a:r>
              <a:rPr lang="en-IE" dirty="0" smtClean="0">
                <a:solidFill>
                  <a:srgbClr val="787878"/>
                </a:solidFill>
              </a:rPr>
              <a:t>)</a:t>
            </a:r>
          </a:p>
          <a:p>
            <a:pPr marL="266700" indent="-266700">
              <a:spcAft>
                <a:spcPts val="1200"/>
              </a:spcAft>
              <a:tabLst>
                <a:tab pos="266700" algn="l"/>
              </a:tabLst>
            </a:pPr>
            <a:r>
              <a:rPr lang="en-IE" dirty="0" smtClean="0"/>
              <a:t>Renovation / Supervision</a:t>
            </a:r>
          </a:p>
          <a:p>
            <a:pPr marL="534988" lvl="1" indent="-268288">
              <a:spcBef>
                <a:spcPts val="0"/>
              </a:spcBef>
              <a:spcAft>
                <a:spcPts val="1200"/>
              </a:spcAft>
              <a:buFont typeface="Wingdings" panose="05000000000000000000" pitchFamily="2" charset="2"/>
              <a:buChar char="Ø"/>
              <a:tabLst>
                <a:tab pos="534988" algn="l"/>
              </a:tabLst>
            </a:pPr>
            <a:r>
              <a:rPr lang="en-IE" dirty="0">
                <a:solidFill>
                  <a:srgbClr val="787878"/>
                </a:solidFill>
              </a:rPr>
              <a:t>Services positioned either </a:t>
            </a:r>
            <a:r>
              <a:rPr lang="en-IE" dirty="0" smtClean="0">
                <a:solidFill>
                  <a:srgbClr val="787878"/>
                </a:solidFill>
              </a:rPr>
              <a:t/>
            </a:r>
            <a:br>
              <a:rPr lang="en-IE" dirty="0" smtClean="0">
                <a:solidFill>
                  <a:srgbClr val="787878"/>
                </a:solidFill>
              </a:rPr>
            </a:br>
            <a:r>
              <a:rPr lang="en-IE" dirty="0" smtClean="0">
                <a:solidFill>
                  <a:srgbClr val="787878"/>
                </a:solidFill>
              </a:rPr>
              <a:t>on </a:t>
            </a:r>
            <a:r>
              <a:rPr lang="en-IE" dirty="0">
                <a:solidFill>
                  <a:srgbClr val="787878"/>
                </a:solidFill>
              </a:rPr>
              <a:t>the homeowners’ side or </a:t>
            </a:r>
            <a:r>
              <a:rPr lang="en-IE" dirty="0" smtClean="0">
                <a:solidFill>
                  <a:srgbClr val="787878"/>
                </a:solidFill>
              </a:rPr>
              <a:t/>
            </a:r>
            <a:br>
              <a:rPr lang="en-IE" dirty="0" smtClean="0">
                <a:solidFill>
                  <a:srgbClr val="787878"/>
                </a:solidFill>
              </a:rPr>
            </a:br>
            <a:r>
              <a:rPr lang="en-IE" dirty="0" smtClean="0">
                <a:solidFill>
                  <a:srgbClr val="787878"/>
                </a:solidFill>
              </a:rPr>
              <a:t>on </a:t>
            </a:r>
            <a:r>
              <a:rPr lang="en-IE" dirty="0">
                <a:solidFill>
                  <a:srgbClr val="787878"/>
                </a:solidFill>
              </a:rPr>
              <a:t>the builders’ side </a:t>
            </a:r>
            <a:r>
              <a:rPr lang="en-IE" dirty="0" smtClean="0">
                <a:solidFill>
                  <a:srgbClr val="787878"/>
                </a:solidFill>
              </a:rPr>
              <a:t>(</a:t>
            </a:r>
            <a:r>
              <a:rPr lang="en-IE" dirty="0">
                <a:solidFill>
                  <a:srgbClr val="787878"/>
                </a:solidFill>
              </a:rPr>
              <a:t>diverging interests)</a:t>
            </a:r>
            <a:endParaRPr lang="en-IE" dirty="0">
              <a:solidFill>
                <a:srgbClr val="787878"/>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0" y="288000"/>
            <a:ext cx="4518150" cy="6120000"/>
          </a:xfrm>
          <a:prstGeom prst="rect">
            <a:avLst/>
          </a:prstGeom>
        </p:spPr>
      </p:pic>
    </p:spTree>
    <p:extLst>
      <p:ext uri="{BB962C8B-B14F-4D97-AF65-F5344CB8AC3E}">
        <p14:creationId xmlns:p14="http://schemas.microsoft.com/office/powerpoint/2010/main" val="37891206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0722" y="482860"/>
            <a:ext cx="6077350" cy="782357"/>
          </a:xfrm>
        </p:spPr>
        <p:txBody>
          <a:bodyPr/>
          <a:lstStyle/>
          <a:p>
            <a:r>
              <a:rPr lang="en-US" sz="3600" dirty="0"/>
              <a:t>Promising local experiments along the customer journey</a:t>
            </a:r>
          </a:p>
        </p:txBody>
      </p:sp>
      <p:sp>
        <p:nvSpPr>
          <p:cNvPr id="6" name="Content Placeholder 5"/>
          <p:cNvSpPr>
            <a:spLocks noGrp="1"/>
          </p:cNvSpPr>
          <p:nvPr>
            <p:ph sz="half" idx="1"/>
          </p:nvPr>
        </p:nvSpPr>
        <p:spPr>
          <a:xfrm>
            <a:off x="739738" y="1825625"/>
            <a:ext cx="6063397" cy="4582375"/>
          </a:xfrm>
        </p:spPr>
        <p:txBody>
          <a:bodyPr/>
          <a:lstStyle/>
          <a:p>
            <a:pPr marL="266700" indent="-266700">
              <a:spcAft>
                <a:spcPts val="1200"/>
              </a:spcAft>
              <a:tabLst>
                <a:tab pos="266700" algn="l"/>
              </a:tabLst>
            </a:pPr>
            <a:r>
              <a:rPr lang="en-US" dirty="0"/>
              <a:t>Lack of market maturity </a:t>
            </a:r>
            <a:r>
              <a:rPr lang="en-US" dirty="0" smtClean="0"/>
              <a:t/>
            </a:r>
            <a:br>
              <a:rPr lang="en-US" dirty="0" smtClean="0"/>
            </a:br>
            <a:r>
              <a:rPr lang="en-US" sz="2000" i="1" dirty="0" smtClean="0"/>
              <a:t>(especially for </a:t>
            </a:r>
            <a:r>
              <a:rPr lang="en-US" sz="2000" i="1" dirty="0"/>
              <a:t>low energy </a:t>
            </a:r>
            <a:r>
              <a:rPr lang="en-US" sz="2000" i="1" dirty="0" smtClean="0"/>
              <a:t>renovations)</a:t>
            </a:r>
            <a:endParaRPr lang="en-IE" i="1" dirty="0" smtClean="0"/>
          </a:p>
          <a:p>
            <a:pPr marL="534988" lvl="1" indent="-268288">
              <a:spcBef>
                <a:spcPts val="0"/>
              </a:spcBef>
              <a:spcAft>
                <a:spcPts val="1200"/>
              </a:spcAft>
              <a:buFont typeface="Wingdings" panose="05000000000000000000" pitchFamily="2" charset="2"/>
              <a:buChar char="Ø"/>
              <a:tabLst>
                <a:tab pos="534988" algn="l"/>
              </a:tabLst>
            </a:pPr>
            <a:r>
              <a:rPr lang="en-IE" dirty="0" smtClean="0">
                <a:solidFill>
                  <a:srgbClr val="787878"/>
                </a:solidFill>
              </a:rPr>
              <a:t>High risk of poor workmanship</a:t>
            </a:r>
          </a:p>
          <a:p>
            <a:pPr marL="534988" lvl="1" indent="-268288">
              <a:spcBef>
                <a:spcPts val="0"/>
              </a:spcBef>
              <a:spcAft>
                <a:spcPts val="1200"/>
              </a:spcAft>
              <a:buFont typeface="Wingdings" panose="05000000000000000000" pitchFamily="2" charset="2"/>
              <a:buChar char="Ø"/>
              <a:tabLst>
                <a:tab pos="534988" algn="l"/>
              </a:tabLst>
            </a:pPr>
            <a:r>
              <a:rPr lang="en-IE" dirty="0" smtClean="0">
                <a:solidFill>
                  <a:srgbClr val="787878"/>
                </a:solidFill>
              </a:rPr>
              <a:t>Not so much who performs the work but</a:t>
            </a:r>
            <a:br>
              <a:rPr lang="en-IE" dirty="0" smtClean="0">
                <a:solidFill>
                  <a:srgbClr val="787878"/>
                </a:solidFill>
              </a:rPr>
            </a:br>
            <a:r>
              <a:rPr lang="en-IE" i="1" dirty="0" smtClean="0">
                <a:solidFill>
                  <a:srgbClr val="787878"/>
                </a:solidFill>
              </a:rPr>
              <a:t>who is accountable to homeowners for it?</a:t>
            </a:r>
          </a:p>
          <a:p>
            <a:pPr marL="534988" lvl="1" indent="-268288">
              <a:spcBef>
                <a:spcPts val="0"/>
              </a:spcBef>
              <a:spcAft>
                <a:spcPts val="3600"/>
              </a:spcAft>
              <a:buFont typeface="Wingdings" panose="05000000000000000000" pitchFamily="2" charset="2"/>
              <a:buChar char="Ø"/>
              <a:tabLst>
                <a:tab pos="534988" algn="l"/>
              </a:tabLst>
            </a:pPr>
            <a:r>
              <a:rPr lang="en-IE" dirty="0" smtClean="0">
                <a:solidFill>
                  <a:srgbClr val="787878"/>
                </a:solidFill>
              </a:rPr>
              <a:t>Building homeowners’ trust is key</a:t>
            </a:r>
          </a:p>
          <a:p>
            <a:pPr marL="266700" indent="-266700">
              <a:spcAft>
                <a:spcPts val="1200"/>
              </a:spcAft>
              <a:tabLst>
                <a:tab pos="266700" algn="l"/>
              </a:tabLst>
            </a:pPr>
            <a:r>
              <a:rPr lang="en-IE" dirty="0" smtClean="0"/>
              <a:t>Quality assurance</a:t>
            </a:r>
          </a:p>
          <a:p>
            <a:pPr marL="534988" lvl="1" indent="-268288">
              <a:spcBef>
                <a:spcPts val="0"/>
              </a:spcBef>
              <a:spcAft>
                <a:spcPts val="1200"/>
              </a:spcAft>
              <a:buFont typeface="Wingdings" panose="05000000000000000000" pitchFamily="2" charset="2"/>
              <a:buChar char="Ø"/>
              <a:tabLst>
                <a:tab pos="534988" algn="l"/>
              </a:tabLst>
            </a:pPr>
            <a:r>
              <a:rPr lang="en-IE" dirty="0" smtClean="0">
                <a:solidFill>
                  <a:srgbClr val="787878"/>
                </a:solidFill>
              </a:rPr>
              <a:t>Should cover all services provided, from initial contact to after-sales</a:t>
            </a:r>
          </a:p>
          <a:p>
            <a:pPr marL="534988" lvl="1" indent="-268288">
              <a:spcBef>
                <a:spcPts val="0"/>
              </a:spcBef>
              <a:spcAft>
                <a:spcPts val="1200"/>
              </a:spcAft>
              <a:buFont typeface="Wingdings" panose="05000000000000000000" pitchFamily="2" charset="2"/>
              <a:buChar char="Ø"/>
              <a:tabLst>
                <a:tab pos="534988" algn="l"/>
              </a:tabLst>
            </a:pPr>
            <a:r>
              <a:rPr lang="en-IE" dirty="0" smtClean="0">
                <a:solidFill>
                  <a:srgbClr val="787878"/>
                </a:solidFill>
              </a:rPr>
              <a:t>Intrinsic performance or savings guarantee?</a:t>
            </a:r>
            <a:endParaRPr lang="en-IE"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0" y="288000"/>
            <a:ext cx="4518150" cy="6120000"/>
          </a:xfrm>
          <a:prstGeom prst="rect">
            <a:avLst/>
          </a:prstGeom>
        </p:spPr>
      </p:pic>
    </p:spTree>
    <p:extLst>
      <p:ext uri="{BB962C8B-B14F-4D97-AF65-F5344CB8AC3E}">
        <p14:creationId xmlns:p14="http://schemas.microsoft.com/office/powerpoint/2010/main" val="2435811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0722" y="482860"/>
            <a:ext cx="6077350" cy="782357"/>
          </a:xfrm>
        </p:spPr>
        <p:txBody>
          <a:bodyPr/>
          <a:lstStyle/>
          <a:p>
            <a:r>
              <a:rPr lang="en-US" sz="3600" dirty="0"/>
              <a:t>Three models along the </a:t>
            </a:r>
            <a:br>
              <a:rPr lang="en-US" sz="3600" dirty="0"/>
            </a:br>
            <a:r>
              <a:rPr lang="en-US" sz="3600" dirty="0"/>
              <a:t>“customer journey”</a:t>
            </a:r>
          </a:p>
        </p:txBody>
      </p:sp>
      <p:sp>
        <p:nvSpPr>
          <p:cNvPr id="6" name="Content Placeholder 5"/>
          <p:cNvSpPr>
            <a:spLocks noGrp="1"/>
          </p:cNvSpPr>
          <p:nvPr>
            <p:ph sz="half" idx="1"/>
          </p:nvPr>
        </p:nvSpPr>
        <p:spPr>
          <a:xfrm>
            <a:off x="739739" y="1825625"/>
            <a:ext cx="5969286" cy="4582375"/>
          </a:xfrm>
        </p:spPr>
        <p:txBody>
          <a:bodyPr/>
          <a:lstStyle/>
          <a:p>
            <a:pPr marL="266700" indent="-266700">
              <a:spcAft>
                <a:spcPts val="3600"/>
              </a:spcAft>
              <a:tabLst>
                <a:tab pos="266700" algn="l"/>
              </a:tabLst>
            </a:pPr>
            <a:r>
              <a:rPr lang="en-US" smtClean="0"/>
              <a:t>Based on the observation of pilot initiatives across Europe</a:t>
            </a:r>
          </a:p>
          <a:p>
            <a:pPr marL="266700" indent="-266700">
              <a:spcAft>
                <a:spcPts val="2400"/>
              </a:spcAft>
              <a:tabLst>
                <a:tab pos="266700" algn="l"/>
              </a:tabLst>
            </a:pPr>
            <a:r>
              <a:rPr lang="en-US" smtClean="0"/>
              <a:t>Mainly </a:t>
            </a:r>
            <a:r>
              <a:rPr lang="en-US" dirty="0"/>
              <a:t>heuristic, </a:t>
            </a:r>
            <a:br>
              <a:rPr lang="en-US" dirty="0"/>
            </a:br>
            <a:r>
              <a:rPr lang="en-US" dirty="0"/>
              <a:t>to be adapted to the local </a:t>
            </a:r>
            <a:r>
              <a:rPr lang="en-US" dirty="0" smtClean="0"/>
              <a:t>context</a:t>
            </a:r>
          </a:p>
          <a:p>
            <a:pPr marL="266700" indent="-266700">
              <a:spcAft>
                <a:spcPts val="2400"/>
              </a:spcAft>
              <a:tabLst>
                <a:tab pos="266700" algn="l"/>
              </a:tabLst>
            </a:pPr>
            <a:r>
              <a:rPr lang="en-US" dirty="0"/>
              <a:t>Easy to distinguish in generic terms… </a:t>
            </a:r>
            <a:br>
              <a:rPr lang="en-US" dirty="0"/>
            </a:br>
            <a:r>
              <a:rPr lang="en-US" dirty="0"/>
              <a:t>…but boundaries are much less clear when getting into the </a:t>
            </a:r>
            <a:r>
              <a:rPr lang="en-US" dirty="0" smtClean="0"/>
              <a:t>details</a:t>
            </a:r>
            <a:endParaRPr lang="en-IE"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0" y="288000"/>
            <a:ext cx="4518150" cy="6120000"/>
          </a:xfrm>
          <a:prstGeom prst="rect">
            <a:avLst/>
          </a:prstGeom>
        </p:spPr>
      </p:pic>
    </p:spTree>
    <p:extLst>
      <p:ext uri="{BB962C8B-B14F-4D97-AF65-F5344CB8AC3E}">
        <p14:creationId xmlns:p14="http://schemas.microsoft.com/office/powerpoint/2010/main" val="9199267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0722" y="482860"/>
            <a:ext cx="6077350" cy="782357"/>
          </a:xfrm>
        </p:spPr>
        <p:txBody>
          <a:bodyPr/>
          <a:lstStyle/>
          <a:p>
            <a:r>
              <a:rPr lang="en-US" sz="3600" dirty="0"/>
              <a:t>Three models along the </a:t>
            </a:r>
            <a:br>
              <a:rPr lang="en-US" sz="3600" dirty="0"/>
            </a:br>
            <a:r>
              <a:rPr lang="en-US" sz="3600" dirty="0"/>
              <a:t>“customer journey”</a:t>
            </a:r>
          </a:p>
        </p:txBody>
      </p:sp>
      <p:sp>
        <p:nvSpPr>
          <p:cNvPr id="6" name="Content Placeholder 5"/>
          <p:cNvSpPr>
            <a:spLocks noGrp="1"/>
          </p:cNvSpPr>
          <p:nvPr>
            <p:ph sz="half" idx="1"/>
          </p:nvPr>
        </p:nvSpPr>
        <p:spPr>
          <a:xfrm>
            <a:off x="739739" y="1825625"/>
            <a:ext cx="5969286" cy="4582375"/>
          </a:xfrm>
        </p:spPr>
        <p:txBody>
          <a:bodyPr/>
          <a:lstStyle/>
          <a:p>
            <a:pPr marL="266700" indent="-266700">
              <a:spcAft>
                <a:spcPts val="3600"/>
              </a:spcAft>
              <a:tabLst>
                <a:tab pos="266700" algn="l"/>
              </a:tabLst>
            </a:pPr>
            <a:r>
              <a:rPr lang="en-US" smtClean="0"/>
              <a:t>Based on the observation of pilot initiatives across Europe</a:t>
            </a:r>
          </a:p>
          <a:p>
            <a:pPr marL="266700" indent="-266700">
              <a:spcAft>
                <a:spcPts val="2400"/>
              </a:spcAft>
              <a:tabLst>
                <a:tab pos="266700" algn="l"/>
              </a:tabLst>
            </a:pPr>
            <a:r>
              <a:rPr lang="en-US" smtClean="0"/>
              <a:t>Mainly </a:t>
            </a:r>
            <a:r>
              <a:rPr lang="en-US" dirty="0"/>
              <a:t>heuristic, </a:t>
            </a:r>
            <a:br>
              <a:rPr lang="en-US" dirty="0"/>
            </a:br>
            <a:r>
              <a:rPr lang="en-US" dirty="0"/>
              <a:t>to be adapted to the local </a:t>
            </a:r>
            <a:r>
              <a:rPr lang="en-US" dirty="0" smtClean="0"/>
              <a:t>context</a:t>
            </a:r>
          </a:p>
          <a:p>
            <a:pPr marL="266700" indent="-266700">
              <a:spcAft>
                <a:spcPts val="2400"/>
              </a:spcAft>
              <a:tabLst>
                <a:tab pos="266700" algn="l"/>
              </a:tabLst>
            </a:pPr>
            <a:r>
              <a:rPr lang="en-US" dirty="0"/>
              <a:t>Easy to distinguish in generic terms… </a:t>
            </a:r>
            <a:br>
              <a:rPr lang="en-US" dirty="0"/>
            </a:br>
            <a:r>
              <a:rPr lang="en-US" dirty="0"/>
              <a:t>…but boundaries are much less clear when getting into the </a:t>
            </a:r>
            <a:r>
              <a:rPr lang="en-US" dirty="0" smtClean="0"/>
              <a:t>details</a:t>
            </a:r>
            <a:endParaRPr lang="en-IE"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0" y="288000"/>
            <a:ext cx="4518150" cy="6120000"/>
          </a:xfrm>
          <a:prstGeom prst="rect">
            <a:avLst/>
          </a:prstGeom>
        </p:spPr>
      </p:pic>
    </p:spTree>
    <p:extLst>
      <p:ext uri="{BB962C8B-B14F-4D97-AF65-F5344CB8AC3E}">
        <p14:creationId xmlns:p14="http://schemas.microsoft.com/office/powerpoint/2010/main" val="3725941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0722" y="482860"/>
            <a:ext cx="6077350" cy="782357"/>
          </a:xfrm>
        </p:spPr>
        <p:txBody>
          <a:bodyPr/>
          <a:lstStyle/>
          <a:p>
            <a:r>
              <a:rPr lang="en-US" sz="3600" dirty="0"/>
              <a:t>Three models along the </a:t>
            </a:r>
            <a:br>
              <a:rPr lang="en-US" sz="3600" dirty="0"/>
            </a:br>
            <a:r>
              <a:rPr lang="en-US" sz="3600" dirty="0"/>
              <a:t>“customer journey”</a:t>
            </a:r>
          </a:p>
        </p:txBody>
      </p:sp>
      <p:sp>
        <p:nvSpPr>
          <p:cNvPr id="6" name="Content Placeholder 5"/>
          <p:cNvSpPr>
            <a:spLocks noGrp="1"/>
          </p:cNvSpPr>
          <p:nvPr>
            <p:ph sz="half" idx="1"/>
          </p:nvPr>
        </p:nvSpPr>
        <p:spPr>
          <a:xfrm>
            <a:off x="739739" y="1825625"/>
            <a:ext cx="5969286" cy="4582375"/>
          </a:xfrm>
        </p:spPr>
        <p:txBody>
          <a:bodyPr/>
          <a:lstStyle/>
          <a:p>
            <a:pPr marL="266700" indent="-266700">
              <a:spcAft>
                <a:spcPts val="3600"/>
              </a:spcAft>
              <a:tabLst>
                <a:tab pos="266700" algn="l"/>
              </a:tabLst>
            </a:pPr>
            <a:r>
              <a:rPr lang="en-US" smtClean="0"/>
              <a:t>Based on the observation of pilot initiatives across Europe</a:t>
            </a:r>
          </a:p>
          <a:p>
            <a:pPr marL="266700" indent="-266700">
              <a:spcAft>
                <a:spcPts val="2400"/>
              </a:spcAft>
              <a:tabLst>
                <a:tab pos="266700" algn="l"/>
              </a:tabLst>
            </a:pPr>
            <a:r>
              <a:rPr lang="en-US" smtClean="0"/>
              <a:t>Mainly </a:t>
            </a:r>
            <a:r>
              <a:rPr lang="en-US" dirty="0"/>
              <a:t>heuristic, </a:t>
            </a:r>
            <a:br>
              <a:rPr lang="en-US" dirty="0"/>
            </a:br>
            <a:r>
              <a:rPr lang="en-US" dirty="0"/>
              <a:t>to be adapted to the local </a:t>
            </a:r>
            <a:r>
              <a:rPr lang="en-US" dirty="0" smtClean="0"/>
              <a:t>context</a:t>
            </a:r>
          </a:p>
          <a:p>
            <a:pPr marL="266700" indent="-266700">
              <a:spcAft>
                <a:spcPts val="2400"/>
              </a:spcAft>
              <a:tabLst>
                <a:tab pos="266700" algn="l"/>
              </a:tabLst>
            </a:pPr>
            <a:r>
              <a:rPr lang="en-US" dirty="0"/>
              <a:t>Easy to distinguish in generic terms… </a:t>
            </a:r>
            <a:br>
              <a:rPr lang="en-US" dirty="0"/>
            </a:br>
            <a:r>
              <a:rPr lang="en-US" dirty="0"/>
              <a:t>…but boundaries are much less clear when getting into the </a:t>
            </a:r>
            <a:r>
              <a:rPr lang="en-US" dirty="0" smtClean="0"/>
              <a:t>details</a:t>
            </a:r>
            <a:endParaRPr lang="en-IE"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0" y="288000"/>
            <a:ext cx="4518150" cy="6120000"/>
          </a:xfrm>
          <a:prstGeom prst="rect">
            <a:avLst/>
          </a:prstGeom>
        </p:spPr>
      </p:pic>
    </p:spTree>
    <p:extLst>
      <p:ext uri="{BB962C8B-B14F-4D97-AF65-F5344CB8AC3E}">
        <p14:creationId xmlns:p14="http://schemas.microsoft.com/office/powerpoint/2010/main" val="925372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0722" y="482860"/>
            <a:ext cx="6077350" cy="782357"/>
          </a:xfrm>
        </p:spPr>
        <p:txBody>
          <a:bodyPr/>
          <a:lstStyle/>
          <a:p>
            <a:r>
              <a:rPr lang="en-US" sz="3600" dirty="0"/>
              <a:t>Three models along the </a:t>
            </a:r>
            <a:br>
              <a:rPr lang="en-US" sz="3600" dirty="0"/>
            </a:br>
            <a:r>
              <a:rPr lang="en-US" sz="3600" dirty="0"/>
              <a:t>“customer journey”</a:t>
            </a:r>
          </a:p>
        </p:txBody>
      </p:sp>
      <p:sp>
        <p:nvSpPr>
          <p:cNvPr id="6" name="Content Placeholder 5"/>
          <p:cNvSpPr>
            <a:spLocks noGrp="1"/>
          </p:cNvSpPr>
          <p:nvPr>
            <p:ph sz="half" idx="1"/>
          </p:nvPr>
        </p:nvSpPr>
        <p:spPr>
          <a:xfrm>
            <a:off x="739739" y="1825625"/>
            <a:ext cx="5969286" cy="4582375"/>
          </a:xfrm>
        </p:spPr>
        <p:txBody>
          <a:bodyPr/>
          <a:lstStyle/>
          <a:p>
            <a:pPr marL="266700" indent="-266700">
              <a:spcAft>
                <a:spcPts val="3600"/>
              </a:spcAft>
              <a:tabLst>
                <a:tab pos="266700" algn="l"/>
              </a:tabLst>
            </a:pPr>
            <a:r>
              <a:rPr lang="en-US" smtClean="0"/>
              <a:t>Based on the observation of pilot initiatives across Europe</a:t>
            </a:r>
          </a:p>
          <a:p>
            <a:pPr marL="266700" indent="-266700">
              <a:spcAft>
                <a:spcPts val="2400"/>
              </a:spcAft>
              <a:tabLst>
                <a:tab pos="266700" algn="l"/>
              </a:tabLst>
            </a:pPr>
            <a:r>
              <a:rPr lang="en-US" smtClean="0"/>
              <a:t>Mainly </a:t>
            </a:r>
            <a:r>
              <a:rPr lang="en-US" dirty="0"/>
              <a:t>heuristic, </a:t>
            </a:r>
            <a:br>
              <a:rPr lang="en-US" dirty="0"/>
            </a:br>
            <a:r>
              <a:rPr lang="en-US" dirty="0"/>
              <a:t>to be adapted to the local </a:t>
            </a:r>
            <a:r>
              <a:rPr lang="en-US" dirty="0" smtClean="0"/>
              <a:t>context</a:t>
            </a:r>
          </a:p>
          <a:p>
            <a:pPr marL="266700" indent="-266700">
              <a:spcAft>
                <a:spcPts val="2400"/>
              </a:spcAft>
              <a:tabLst>
                <a:tab pos="266700" algn="l"/>
              </a:tabLst>
            </a:pPr>
            <a:r>
              <a:rPr lang="en-US" dirty="0"/>
              <a:t>Easy to distinguish in generic terms… </a:t>
            </a:r>
            <a:br>
              <a:rPr lang="en-US" dirty="0"/>
            </a:br>
            <a:r>
              <a:rPr lang="en-US" dirty="0"/>
              <a:t>…but boundaries are much less clear when getting into the </a:t>
            </a:r>
            <a:r>
              <a:rPr lang="en-US" dirty="0" smtClean="0"/>
              <a:t>details</a:t>
            </a:r>
            <a:endParaRPr lang="en-IE"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0" y="288000"/>
            <a:ext cx="4518150" cy="6120000"/>
          </a:xfrm>
          <a:prstGeom prst="rect">
            <a:avLst/>
          </a:prstGeom>
        </p:spPr>
      </p:pic>
    </p:spTree>
    <p:extLst>
      <p:ext uri="{BB962C8B-B14F-4D97-AF65-F5344CB8AC3E}">
        <p14:creationId xmlns:p14="http://schemas.microsoft.com/office/powerpoint/2010/main" val="1535821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0722" y="482860"/>
            <a:ext cx="6077350" cy="782357"/>
          </a:xfrm>
        </p:spPr>
        <p:txBody>
          <a:bodyPr/>
          <a:lstStyle/>
          <a:p>
            <a:r>
              <a:rPr lang="en-US" sz="3600" dirty="0"/>
              <a:t>What about financing?</a:t>
            </a:r>
          </a:p>
        </p:txBody>
      </p:sp>
      <p:sp>
        <p:nvSpPr>
          <p:cNvPr id="6" name="Content Placeholder 5"/>
          <p:cNvSpPr>
            <a:spLocks noGrp="1"/>
          </p:cNvSpPr>
          <p:nvPr>
            <p:ph sz="half" idx="1"/>
          </p:nvPr>
        </p:nvSpPr>
        <p:spPr>
          <a:xfrm>
            <a:off x="739739" y="1825625"/>
            <a:ext cx="5969286" cy="4582375"/>
          </a:xfrm>
        </p:spPr>
        <p:txBody>
          <a:bodyPr/>
          <a:lstStyle/>
          <a:p>
            <a:pPr marL="266700" indent="-266700">
              <a:spcAft>
                <a:spcPts val="3600"/>
              </a:spcAft>
              <a:tabLst>
                <a:tab pos="266700" algn="l"/>
              </a:tabLst>
            </a:pPr>
            <a:r>
              <a:rPr lang="en-US" sz="2000" dirty="0"/>
              <a:t>“Option” rather than </a:t>
            </a:r>
            <a:r>
              <a:rPr lang="en-US" sz="2000" dirty="0" smtClean="0"/>
              <a:t>4</a:t>
            </a:r>
            <a:r>
              <a:rPr lang="en-US" sz="2000" baseline="30000" dirty="0" smtClean="0"/>
              <a:t>th</a:t>
            </a:r>
            <a:r>
              <a:rPr lang="en-US" sz="2000" dirty="0" smtClean="0"/>
              <a:t> model</a:t>
            </a:r>
          </a:p>
          <a:p>
            <a:pPr marL="266700" indent="-266700">
              <a:spcAft>
                <a:spcPts val="3600"/>
              </a:spcAft>
              <a:tabLst>
                <a:tab pos="266700" algn="l"/>
              </a:tabLst>
            </a:pPr>
            <a:r>
              <a:rPr lang="en-US" sz="2000" dirty="0" smtClean="0"/>
              <a:t>Standalone </a:t>
            </a:r>
            <a:r>
              <a:rPr lang="en-US" sz="2000" dirty="0"/>
              <a:t>offer requires appropriate legal framework</a:t>
            </a:r>
            <a:endParaRPr lang="en-IE" sz="2000" i="1" dirty="0" smtClean="0"/>
          </a:p>
          <a:p>
            <a:pPr marL="266700" indent="-266700">
              <a:spcAft>
                <a:spcPts val="1200"/>
              </a:spcAft>
              <a:tabLst>
                <a:tab pos="266700" algn="l"/>
              </a:tabLst>
            </a:pPr>
            <a:r>
              <a:rPr lang="en-US" sz="2000" dirty="0"/>
              <a:t>Other financing services to consider</a:t>
            </a:r>
            <a:endParaRPr lang="en-IE" sz="2000" i="1" dirty="0"/>
          </a:p>
          <a:p>
            <a:pPr marL="534988" lvl="1" indent="-268288">
              <a:spcBef>
                <a:spcPts val="0"/>
              </a:spcBef>
              <a:spcAft>
                <a:spcPts val="1200"/>
              </a:spcAft>
              <a:buFont typeface="Wingdings" panose="05000000000000000000" pitchFamily="2" charset="2"/>
              <a:buChar char="Ø"/>
              <a:tabLst>
                <a:tab pos="534988" algn="l"/>
              </a:tabLst>
            </a:pPr>
            <a:r>
              <a:rPr lang="en-US" sz="1800" dirty="0">
                <a:solidFill>
                  <a:srgbClr val="787878"/>
                </a:solidFill>
              </a:rPr>
              <a:t>Support in accessing public grants</a:t>
            </a:r>
          </a:p>
          <a:p>
            <a:pPr marL="534988" lvl="1" indent="-268288">
              <a:spcBef>
                <a:spcPts val="0"/>
              </a:spcBef>
              <a:spcAft>
                <a:spcPts val="1200"/>
              </a:spcAft>
              <a:buFont typeface="Wingdings" panose="05000000000000000000" pitchFamily="2" charset="2"/>
              <a:buChar char="Ø"/>
              <a:tabLst>
                <a:tab pos="534988" algn="l"/>
              </a:tabLst>
            </a:pPr>
            <a:r>
              <a:rPr lang="en-US" sz="1800" dirty="0">
                <a:solidFill>
                  <a:srgbClr val="787878"/>
                </a:solidFill>
              </a:rPr>
              <a:t>Pre-financing of public grants</a:t>
            </a:r>
          </a:p>
          <a:p>
            <a:pPr marL="534988" lvl="1" indent="-268288">
              <a:spcBef>
                <a:spcPts val="0"/>
              </a:spcBef>
              <a:spcAft>
                <a:spcPts val="3600"/>
              </a:spcAft>
              <a:buFont typeface="Wingdings" panose="05000000000000000000" pitchFamily="2" charset="2"/>
              <a:buChar char="Ø"/>
              <a:tabLst>
                <a:tab pos="534988" algn="l"/>
              </a:tabLst>
            </a:pPr>
            <a:r>
              <a:rPr lang="en-US" sz="1800" dirty="0">
                <a:solidFill>
                  <a:srgbClr val="787878"/>
                </a:solidFill>
              </a:rPr>
              <a:t>Pre-qualification for a retail bank financing </a:t>
            </a:r>
            <a:r>
              <a:rPr lang="en-US" sz="1800" dirty="0" smtClean="0">
                <a:solidFill>
                  <a:srgbClr val="787878"/>
                </a:solidFill>
              </a:rPr>
              <a:t>offer</a:t>
            </a:r>
            <a:endParaRPr lang="en-IE" sz="1800" dirty="0">
              <a:solidFill>
                <a:srgbClr val="787878"/>
              </a:solidFill>
            </a:endParaRPr>
          </a:p>
          <a:p>
            <a:pPr marL="266700" indent="-266700">
              <a:spcAft>
                <a:spcPts val="1200"/>
              </a:spcAft>
              <a:tabLst>
                <a:tab pos="266700" algn="l"/>
              </a:tabLst>
            </a:pPr>
            <a:r>
              <a:rPr lang="en-US" sz="2000" i="1" dirty="0"/>
              <a:t>Home-based financing </a:t>
            </a:r>
            <a:r>
              <a:rPr lang="en-US" sz="2000" dirty="0"/>
              <a:t>is being </a:t>
            </a:r>
            <a:r>
              <a:rPr lang="en-US" sz="2000" dirty="0" smtClean="0"/>
              <a:t>explored</a:t>
            </a:r>
            <a:endParaRPr lang="en-IE" sz="2000"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0" y="288000"/>
            <a:ext cx="4518149" cy="6120000"/>
          </a:xfrm>
          <a:prstGeom prst="rect">
            <a:avLst/>
          </a:prstGeom>
        </p:spPr>
      </p:pic>
    </p:spTree>
    <p:extLst>
      <p:ext uri="{BB962C8B-B14F-4D97-AF65-F5344CB8AC3E}">
        <p14:creationId xmlns:p14="http://schemas.microsoft.com/office/powerpoint/2010/main" val="437331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8" y="1825625"/>
            <a:ext cx="5207002" cy="3906435"/>
          </a:xfrm>
        </p:spPr>
        <p:txBody>
          <a:bodyPr/>
          <a:lstStyle/>
          <a:p>
            <a:pPr>
              <a:spcAft>
                <a:spcPts val="3000"/>
              </a:spcAft>
            </a:pPr>
            <a:r>
              <a:rPr lang="en-IE" sz="2000" dirty="0" smtClean="0"/>
              <a:t>Different models hardly fit in </a:t>
            </a:r>
            <a:br>
              <a:rPr lang="en-IE" sz="2000" dirty="0" smtClean="0"/>
            </a:br>
            <a:r>
              <a:rPr lang="en-IE" sz="2000" dirty="0" smtClean="0"/>
              <a:t>one and the same structure</a:t>
            </a:r>
          </a:p>
          <a:p>
            <a:pPr>
              <a:spcAft>
                <a:spcPts val="3000"/>
              </a:spcAft>
            </a:pPr>
            <a:r>
              <a:rPr lang="en-IE" sz="2000" dirty="0" smtClean="0"/>
              <a:t>Balance costs with ambition and investment potential</a:t>
            </a:r>
          </a:p>
          <a:p>
            <a:pPr>
              <a:spcAft>
                <a:spcPts val="3000"/>
              </a:spcAft>
            </a:pPr>
            <a:r>
              <a:rPr lang="en-US" sz="2000" dirty="0" smtClean="0"/>
              <a:t>How </a:t>
            </a:r>
            <a:r>
              <a:rPr lang="en-US" sz="2000" dirty="0"/>
              <a:t>to best position </a:t>
            </a:r>
            <a:r>
              <a:rPr lang="en-US" sz="2000" dirty="0" smtClean="0"/>
              <a:t>public </a:t>
            </a:r>
            <a:r>
              <a:rPr lang="en-US" sz="2000" dirty="0"/>
              <a:t>action to build homeowners' </a:t>
            </a:r>
            <a:r>
              <a:rPr lang="en-US" sz="2000" dirty="0" smtClean="0"/>
              <a:t>trust?</a:t>
            </a:r>
          </a:p>
          <a:p>
            <a:pPr>
              <a:spcAft>
                <a:spcPts val="3000"/>
              </a:spcAft>
            </a:pPr>
            <a:r>
              <a:rPr lang="en-US" sz="2000" dirty="0" smtClean="0"/>
              <a:t>The </a:t>
            </a:r>
            <a:r>
              <a:rPr lang="en-US" sz="2000" dirty="0"/>
              <a:t>best solution is a </a:t>
            </a:r>
            <a:r>
              <a:rPr lang="en-US" sz="2000" dirty="0" smtClean="0"/>
              <a:t>compromise, </a:t>
            </a:r>
            <a:r>
              <a:rPr lang="en-US" sz="2000" dirty="0"/>
              <a:t>based on local conditions</a:t>
            </a:r>
            <a:endParaRPr lang="en-IE" sz="2000" dirty="0"/>
          </a:p>
        </p:txBody>
      </p:sp>
      <p:sp>
        <p:nvSpPr>
          <p:cNvPr id="4" name="Title 3"/>
          <p:cNvSpPr>
            <a:spLocks noGrp="1"/>
          </p:cNvSpPr>
          <p:nvPr>
            <p:ph type="title"/>
          </p:nvPr>
        </p:nvSpPr>
        <p:spPr/>
        <p:txBody>
          <a:bodyPr/>
          <a:lstStyle/>
          <a:p>
            <a:r>
              <a:rPr lang="en-US" dirty="0"/>
              <a:t>Not </a:t>
            </a:r>
            <a:r>
              <a:rPr lang="en-US" dirty="0" smtClean="0"/>
              <a:t>all </a:t>
            </a:r>
            <a:r>
              <a:rPr lang="en-US" dirty="0"/>
              <a:t>roads lead to </a:t>
            </a:r>
            <a:r>
              <a:rPr lang="en-US" dirty="0" smtClean="0"/>
              <a:t>Rome</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537" r="6257"/>
          <a:stretch/>
        </p:blipFill>
        <p:spPr>
          <a:xfrm>
            <a:off x="6693391" y="1825625"/>
            <a:ext cx="4921801" cy="3689651"/>
          </a:xfrm>
          <a:prstGeom prst="rect">
            <a:avLst/>
          </a:prstGeom>
        </p:spPr>
      </p:pic>
    </p:spTree>
    <p:extLst>
      <p:ext uri="{BB962C8B-B14F-4D97-AF65-F5344CB8AC3E}">
        <p14:creationId xmlns:p14="http://schemas.microsoft.com/office/powerpoint/2010/main" val="2893031472"/>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764625" y="2025320"/>
            <a:ext cx="4742795" cy="3906435"/>
          </a:xfrm>
        </p:spPr>
        <p:txBody>
          <a:bodyPr/>
          <a:lstStyle/>
          <a:p>
            <a:pPr marL="0" indent="0">
              <a:buNone/>
            </a:pPr>
            <a:r>
              <a:rPr lang="en-IE" b="1" dirty="0" smtClean="0"/>
              <a:t>Climate neutrality by 2050</a:t>
            </a:r>
          </a:p>
          <a:p>
            <a:endParaRPr lang="en-IE" sz="2000" dirty="0" smtClean="0"/>
          </a:p>
          <a:p>
            <a:pPr marL="0" indent="0">
              <a:buNone/>
            </a:pPr>
            <a:r>
              <a:rPr lang="en-IE" sz="2000" dirty="0" smtClean="0"/>
              <a:t>For buildings:</a:t>
            </a:r>
          </a:p>
          <a:p>
            <a:r>
              <a:rPr lang="en-IE" sz="2000" dirty="0" smtClean="0"/>
              <a:t>Doubling renovation rates</a:t>
            </a:r>
          </a:p>
          <a:p>
            <a:r>
              <a:rPr lang="en-IE" sz="2000" dirty="0" smtClean="0"/>
              <a:t>Mainstreaming low energy renovation</a:t>
            </a:r>
          </a:p>
          <a:p>
            <a:r>
              <a:rPr lang="en-IE" sz="2000" u="sng" dirty="0" smtClean="0"/>
              <a:t>Additional</a:t>
            </a:r>
            <a:r>
              <a:rPr lang="en-IE" sz="2000" dirty="0" smtClean="0"/>
              <a:t> EUR 90 billion to be invested every year over the next 30 years</a:t>
            </a:r>
            <a:endParaRPr lang="en-IE" sz="2000" dirty="0"/>
          </a:p>
        </p:txBody>
      </p:sp>
      <p:sp>
        <p:nvSpPr>
          <p:cNvPr id="3" name="Title 2"/>
          <p:cNvSpPr>
            <a:spLocks noGrp="1"/>
          </p:cNvSpPr>
          <p:nvPr>
            <p:ph type="title"/>
          </p:nvPr>
        </p:nvSpPr>
        <p:spPr/>
        <p:txBody>
          <a:bodyPr anchor="b"/>
          <a:lstStyle/>
          <a:p>
            <a:r>
              <a:rPr lang="fr-BE" dirty="0" smtClean="0"/>
              <a:t>Collective ambitions…</a:t>
            </a:r>
            <a:endParaRPr lang="en-US"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99871" y="2025320"/>
            <a:ext cx="5686451" cy="3686628"/>
          </a:xfrm>
        </p:spPr>
      </p:pic>
    </p:spTree>
    <p:extLst>
      <p:ext uri="{BB962C8B-B14F-4D97-AF65-F5344CB8AC3E}">
        <p14:creationId xmlns:p14="http://schemas.microsoft.com/office/powerpoint/2010/main" val="3179851364"/>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8" y="1787525"/>
            <a:ext cx="5092702" cy="4301243"/>
          </a:xfrm>
        </p:spPr>
        <p:txBody>
          <a:bodyPr/>
          <a:lstStyle/>
          <a:p>
            <a:pPr>
              <a:spcAft>
                <a:spcPts val="3000"/>
              </a:spcAft>
            </a:pPr>
            <a:r>
              <a:rPr lang="en-IE" sz="2000" dirty="0" smtClean="0"/>
              <a:t>4 to 6 years to reach maturity</a:t>
            </a:r>
          </a:p>
          <a:p>
            <a:pPr>
              <a:spcAft>
                <a:spcPts val="3000"/>
              </a:spcAft>
            </a:pPr>
            <a:r>
              <a:rPr lang="en-IE" sz="2000" dirty="0" smtClean="0"/>
              <a:t>None of the initiatives has reached </a:t>
            </a:r>
            <a:br>
              <a:rPr lang="en-IE" sz="2000" dirty="0" smtClean="0"/>
            </a:br>
            <a:r>
              <a:rPr lang="en-IE" sz="2000" dirty="0" smtClean="0"/>
              <a:t>self-sustainability</a:t>
            </a:r>
          </a:p>
          <a:p>
            <a:r>
              <a:rPr lang="en-IE" sz="2000" dirty="0" smtClean="0"/>
              <a:t>High leverage factor and demonstrated effectiveness of public support</a:t>
            </a:r>
          </a:p>
          <a:p>
            <a:pPr lvl="1">
              <a:spcBef>
                <a:spcPts val="0"/>
              </a:spcBef>
              <a:spcAft>
                <a:spcPts val="3000"/>
              </a:spcAft>
              <a:buFont typeface="Wingdings" panose="05000000000000000000" pitchFamily="2" charset="2"/>
              <a:buChar char="Ø"/>
            </a:pPr>
            <a:r>
              <a:rPr lang="en-US" sz="1800" dirty="0">
                <a:solidFill>
                  <a:srgbClr val="C00000"/>
                </a:solidFill>
              </a:rPr>
              <a:t>effective use of public funds</a:t>
            </a:r>
            <a:endParaRPr lang="en-IE" sz="1800" dirty="0" smtClean="0">
              <a:solidFill>
                <a:srgbClr val="C00000"/>
              </a:solidFill>
            </a:endParaRPr>
          </a:p>
          <a:p>
            <a:pPr>
              <a:spcAft>
                <a:spcPts val="3000"/>
              </a:spcAft>
            </a:pPr>
            <a:r>
              <a:rPr lang="en-US" sz="2000" dirty="0" smtClean="0"/>
              <a:t>Special attention should be paid to </a:t>
            </a:r>
            <a:br>
              <a:rPr lang="en-US" sz="2000" dirty="0" smtClean="0"/>
            </a:br>
            <a:r>
              <a:rPr lang="en-US" sz="2000" dirty="0" smtClean="0"/>
              <a:t>legal and regulatory frameworks to facilitate large-scale deployment </a:t>
            </a:r>
            <a:endParaRPr lang="en-IE" sz="2000" dirty="0"/>
          </a:p>
        </p:txBody>
      </p:sp>
      <p:sp>
        <p:nvSpPr>
          <p:cNvPr id="4" name="Title 3"/>
          <p:cNvSpPr>
            <a:spLocks noGrp="1"/>
          </p:cNvSpPr>
          <p:nvPr>
            <p:ph type="title"/>
          </p:nvPr>
        </p:nvSpPr>
        <p:spPr/>
        <p:txBody>
          <a:bodyPr/>
          <a:lstStyle/>
          <a:p>
            <a:r>
              <a:rPr lang="en-US" dirty="0"/>
              <a:t>Should IHRS be economically viable?</a:t>
            </a:r>
          </a:p>
        </p:txBody>
      </p:sp>
      <p:pic>
        <p:nvPicPr>
          <p:cNvPr id="5" name="Content Placeholder 4"/>
          <p:cNvPicPr>
            <a:picLocks noGrp="1" noChangeAspect="1"/>
          </p:cNvPicPr>
          <p:nvPr>
            <p:ph sz="quarter" idx="4294967295"/>
          </p:nvPr>
        </p:nvPicPr>
        <p:blipFill rotWithShape="1">
          <a:blip r:embed="rId2" cstate="print">
            <a:extLst>
              <a:ext uri="{28A0092B-C50C-407E-A947-70E740481C1C}">
                <a14:useLocalDpi xmlns:a14="http://schemas.microsoft.com/office/drawing/2010/main" val="0"/>
              </a:ext>
            </a:extLst>
          </a:blip>
          <a:srcRect/>
          <a:stretch/>
        </p:blipFill>
        <p:spPr>
          <a:xfrm>
            <a:off x="6656722" y="1787525"/>
            <a:ext cx="4906874" cy="4056924"/>
          </a:xfrm>
          <a:prstGeom prst="rect">
            <a:avLst/>
          </a:prstGeom>
        </p:spPr>
      </p:pic>
      <p:sp>
        <p:nvSpPr>
          <p:cNvPr id="6" name="TextBox 5"/>
          <p:cNvSpPr txBox="1"/>
          <p:nvPr/>
        </p:nvSpPr>
        <p:spPr>
          <a:xfrm>
            <a:off x="6344433" y="5809648"/>
            <a:ext cx="5284427" cy="246221"/>
          </a:xfrm>
          <a:prstGeom prst="rect">
            <a:avLst/>
          </a:prstGeom>
          <a:noFill/>
        </p:spPr>
        <p:txBody>
          <a:bodyPr wrap="square" rtlCol="0">
            <a:spAutoFit/>
          </a:bodyPr>
          <a:lstStyle/>
          <a:p>
            <a:pPr algn="r"/>
            <a:r>
              <a:rPr lang="en-US" sz="1000" dirty="0"/>
              <a:t>Photo by Fred Marie Photographer on Foter.com ⁄ CC BY-NC-ND</a:t>
            </a:r>
          </a:p>
        </p:txBody>
      </p:sp>
    </p:spTree>
    <p:extLst>
      <p:ext uri="{BB962C8B-B14F-4D97-AF65-F5344CB8AC3E}">
        <p14:creationId xmlns:p14="http://schemas.microsoft.com/office/powerpoint/2010/main" val="391916553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8" y="1825625"/>
            <a:ext cx="5029202" cy="3906435"/>
          </a:xfrm>
        </p:spPr>
        <p:txBody>
          <a:bodyPr/>
          <a:lstStyle/>
          <a:p>
            <a:pPr>
              <a:spcAft>
                <a:spcPts val="3000"/>
              </a:spcAft>
            </a:pPr>
            <a:r>
              <a:rPr lang="en-IE" sz="2000" dirty="0" smtClean="0"/>
              <a:t>IHRS are essential to move towards climate goals</a:t>
            </a:r>
          </a:p>
          <a:p>
            <a:pPr>
              <a:spcAft>
                <a:spcPts val="3000"/>
              </a:spcAft>
            </a:pPr>
            <a:r>
              <a:rPr lang="en-IE" sz="2000" dirty="0" smtClean="0"/>
              <a:t>Findings from frontrunners must be further harvested, analysed and debated</a:t>
            </a:r>
          </a:p>
          <a:p>
            <a:pPr>
              <a:spcAft>
                <a:spcPts val="3000"/>
              </a:spcAft>
            </a:pPr>
            <a:r>
              <a:rPr lang="en-IE" sz="2000" dirty="0" smtClean="0"/>
              <a:t>Public funds should support the multiplication of initiatives</a:t>
            </a:r>
          </a:p>
          <a:p>
            <a:pPr>
              <a:spcAft>
                <a:spcPts val="3000"/>
              </a:spcAft>
            </a:pPr>
            <a:r>
              <a:rPr lang="en-US" sz="2000" dirty="0" smtClean="0"/>
              <a:t>Build </a:t>
            </a:r>
            <a:r>
              <a:rPr lang="en-US" sz="2000" dirty="0"/>
              <a:t>the capacity of local actors </a:t>
            </a:r>
            <a:r>
              <a:rPr lang="en-US" sz="2000" dirty="0" smtClean="0"/>
              <a:t>to develop and operate such schemes, </a:t>
            </a:r>
            <a:br>
              <a:rPr lang="en-US" sz="2000" dirty="0" smtClean="0"/>
            </a:br>
            <a:r>
              <a:rPr lang="en-US" sz="2000" dirty="0" smtClean="0"/>
              <a:t>on a large scale</a:t>
            </a:r>
            <a:endParaRPr lang="en-IE" sz="2000" dirty="0"/>
          </a:p>
        </p:txBody>
      </p:sp>
      <p:sp>
        <p:nvSpPr>
          <p:cNvPr id="4" name="Title 3"/>
          <p:cNvSpPr>
            <a:spLocks noGrp="1"/>
          </p:cNvSpPr>
          <p:nvPr>
            <p:ph type="title"/>
          </p:nvPr>
        </p:nvSpPr>
        <p:spPr/>
        <p:txBody>
          <a:bodyPr/>
          <a:lstStyle/>
          <a:p>
            <a:r>
              <a:rPr lang="fr-BE" dirty="0" smtClean="0"/>
              <a:t>Conclusions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2690" y="1825625"/>
            <a:ext cx="5112578" cy="3834434"/>
          </a:xfrm>
          <a:prstGeom prst="rect">
            <a:avLst/>
          </a:prstGeom>
        </p:spPr>
      </p:pic>
    </p:spTree>
    <p:extLst>
      <p:ext uri="{BB962C8B-B14F-4D97-AF65-F5344CB8AC3E}">
        <p14:creationId xmlns:p14="http://schemas.microsoft.com/office/powerpoint/2010/main" val="353199680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8" y="1621107"/>
            <a:ext cx="5328000" cy="5020056"/>
          </a:xfrm>
        </p:spPr>
        <p:txBody>
          <a:bodyPr/>
          <a:lstStyle/>
          <a:p>
            <a:pPr>
              <a:spcAft>
                <a:spcPts val="1200"/>
              </a:spcAft>
            </a:pPr>
            <a:r>
              <a:rPr lang="en-US" sz="1200" dirty="0" err="1"/>
              <a:t>AnPost</a:t>
            </a:r>
            <a:r>
              <a:rPr lang="en-US" sz="1200" dirty="0"/>
              <a:t> (IE): </a:t>
            </a:r>
            <a:r>
              <a:rPr lang="en-US" sz="1200" dirty="0">
                <a:hlinkClick r:id="rId2"/>
              </a:rPr>
              <a:t>https://</a:t>
            </a:r>
            <a:r>
              <a:rPr lang="en-US" sz="1200" dirty="0" smtClean="0">
                <a:hlinkClick r:id="rId2"/>
              </a:rPr>
              <a:t>www.anpost.com/Green-Hub/Home-Energy-Upgrade-Service</a:t>
            </a:r>
            <a:r>
              <a:rPr lang="en-US" sz="1200" dirty="0" smtClean="0"/>
              <a:t>  </a:t>
            </a:r>
            <a:endParaRPr lang="en-US" sz="1200" dirty="0"/>
          </a:p>
          <a:p>
            <a:pPr>
              <a:spcAft>
                <a:spcPts val="1200"/>
              </a:spcAft>
            </a:pPr>
            <a:r>
              <a:rPr lang="en-US" sz="1200" dirty="0" err="1"/>
              <a:t>Arec</a:t>
            </a:r>
            <a:r>
              <a:rPr lang="en-US" sz="1200" dirty="0"/>
              <a:t> </a:t>
            </a:r>
            <a:r>
              <a:rPr lang="en-US" sz="1200" dirty="0" err="1"/>
              <a:t>occitanie</a:t>
            </a:r>
            <a:r>
              <a:rPr lang="en-US" sz="1200" dirty="0"/>
              <a:t> (FR): </a:t>
            </a:r>
            <a:r>
              <a:rPr lang="en-US" sz="1200" dirty="0">
                <a:hlinkClick r:id="rId3"/>
              </a:rPr>
              <a:t>https://</a:t>
            </a:r>
            <a:r>
              <a:rPr lang="en-US" sz="1200" dirty="0" smtClean="0">
                <a:hlinkClick r:id="rId3"/>
              </a:rPr>
              <a:t>www.arec-occitanie.fr</a:t>
            </a:r>
            <a:r>
              <a:rPr lang="en-US" sz="1200" dirty="0" smtClean="0"/>
              <a:t> </a:t>
            </a:r>
          </a:p>
          <a:p>
            <a:pPr>
              <a:spcAft>
                <a:spcPts val="1200"/>
              </a:spcAft>
            </a:pPr>
            <a:r>
              <a:rPr lang="en-US" sz="1200" dirty="0" err="1" smtClean="0"/>
              <a:t>Artéé</a:t>
            </a:r>
            <a:r>
              <a:rPr lang="en-US" sz="1200" dirty="0" smtClean="0"/>
              <a:t> (FR): </a:t>
            </a:r>
            <a:r>
              <a:rPr lang="en-US" sz="1200" dirty="0" smtClean="0">
                <a:hlinkClick r:id="rId4"/>
              </a:rPr>
              <a:t>https://www.artee.fr/</a:t>
            </a:r>
            <a:r>
              <a:rPr lang="en-US" sz="1200" dirty="0" smtClean="0"/>
              <a:t> </a:t>
            </a:r>
          </a:p>
          <a:p>
            <a:pPr>
              <a:spcAft>
                <a:spcPts val="1200"/>
              </a:spcAft>
            </a:pPr>
            <a:r>
              <a:rPr lang="en-US" sz="1200" dirty="0" smtClean="0"/>
              <a:t>C-real (BE): </a:t>
            </a:r>
            <a:r>
              <a:rPr lang="en-US" sz="1200" dirty="0" smtClean="0">
                <a:hlinkClick r:id="rId5"/>
              </a:rPr>
              <a:t>https://www.c-real.be</a:t>
            </a:r>
            <a:r>
              <a:rPr lang="en-US" sz="1200" dirty="0" smtClean="0"/>
              <a:t> </a:t>
            </a:r>
          </a:p>
          <a:p>
            <a:pPr>
              <a:spcAft>
                <a:spcPts val="1200"/>
              </a:spcAft>
            </a:pPr>
            <a:r>
              <a:rPr lang="en-US" sz="1200" dirty="0" err="1" smtClean="0"/>
              <a:t>Easycopro</a:t>
            </a:r>
            <a:r>
              <a:rPr lang="en-US" sz="1200" dirty="0" smtClean="0"/>
              <a:t> (BE): </a:t>
            </a:r>
            <a:r>
              <a:rPr lang="en-US" sz="1200" dirty="0" smtClean="0">
                <a:hlinkClick r:id="rId6"/>
              </a:rPr>
              <a:t>https://www.easycopro.be</a:t>
            </a:r>
            <a:r>
              <a:rPr lang="en-US" sz="1200" dirty="0" smtClean="0"/>
              <a:t> </a:t>
            </a:r>
          </a:p>
          <a:p>
            <a:pPr>
              <a:spcAft>
                <a:spcPts val="1200"/>
              </a:spcAft>
            </a:pPr>
            <a:r>
              <a:rPr lang="en-US" sz="1200" dirty="0" smtClean="0"/>
              <a:t>Energy efficient mortgage initiative: </a:t>
            </a:r>
            <a:r>
              <a:rPr lang="en-US" sz="1200" dirty="0" smtClean="0">
                <a:hlinkClick r:id="rId7"/>
              </a:rPr>
              <a:t>https://energyefficientmortgages.eu</a:t>
            </a:r>
            <a:r>
              <a:rPr lang="en-US" sz="1200" dirty="0" smtClean="0"/>
              <a:t>  </a:t>
            </a:r>
          </a:p>
          <a:p>
            <a:pPr>
              <a:spcAft>
                <a:spcPts val="1200"/>
              </a:spcAft>
            </a:pPr>
            <a:r>
              <a:rPr lang="en-US" sz="1200" dirty="0" err="1" smtClean="0"/>
              <a:t>Europace</a:t>
            </a:r>
            <a:r>
              <a:rPr lang="en-US" sz="1200" dirty="0"/>
              <a:t>: </a:t>
            </a:r>
            <a:r>
              <a:rPr lang="en-US" sz="1200" dirty="0">
                <a:hlinkClick r:id="rId8"/>
              </a:rPr>
              <a:t>https://www.europace2020.eu</a:t>
            </a:r>
            <a:r>
              <a:rPr lang="en-US" sz="1200" dirty="0" smtClean="0">
                <a:hlinkClick r:id="rId8"/>
              </a:rPr>
              <a:t>/</a:t>
            </a:r>
            <a:r>
              <a:rPr lang="en-US" sz="1200" dirty="0" smtClean="0"/>
              <a:t>  </a:t>
            </a:r>
            <a:endParaRPr lang="en-US" sz="1200" dirty="0"/>
          </a:p>
          <a:p>
            <a:pPr>
              <a:spcAft>
                <a:spcPts val="1200"/>
              </a:spcAft>
            </a:pPr>
            <a:r>
              <a:rPr lang="en-US" sz="1200" dirty="0" err="1" smtClean="0"/>
              <a:t>Facirénov</a:t>
            </a:r>
            <a:r>
              <a:rPr lang="en-US" sz="1200" dirty="0" smtClean="0"/>
              <a:t> </a:t>
            </a:r>
            <a:r>
              <a:rPr lang="en-US" sz="1200" dirty="0"/>
              <a:t>(FR): </a:t>
            </a:r>
            <a:r>
              <a:rPr lang="en-US" sz="1200" dirty="0">
                <a:hlinkClick r:id="rId9"/>
              </a:rPr>
              <a:t>https://</a:t>
            </a:r>
            <a:r>
              <a:rPr lang="en-US" sz="1200" dirty="0" smtClean="0">
                <a:hlinkClick r:id="rId9"/>
              </a:rPr>
              <a:t>www.facirenov.fr</a:t>
            </a:r>
            <a:r>
              <a:rPr lang="en-US" sz="1200" dirty="0" smtClean="0"/>
              <a:t>  </a:t>
            </a:r>
            <a:endParaRPr lang="en-US" sz="1200" dirty="0"/>
          </a:p>
          <a:p>
            <a:pPr>
              <a:spcAft>
                <a:spcPts val="1200"/>
              </a:spcAft>
            </a:pPr>
            <a:r>
              <a:rPr lang="en-US" sz="1200" dirty="0" err="1"/>
              <a:t>Fithome</a:t>
            </a:r>
            <a:r>
              <a:rPr lang="en-US" sz="1200" dirty="0"/>
              <a:t> (NL): </a:t>
            </a:r>
            <a:r>
              <a:rPr lang="en-US" sz="1200" dirty="0">
                <a:hlinkClick r:id="rId10"/>
              </a:rPr>
              <a:t>https://</a:t>
            </a:r>
            <a:r>
              <a:rPr lang="en-US" sz="1200" dirty="0" smtClean="0">
                <a:hlinkClick r:id="rId10"/>
              </a:rPr>
              <a:t>www.fithomeproject.eu</a:t>
            </a:r>
            <a:r>
              <a:rPr lang="en-US" sz="1200" dirty="0" smtClean="0"/>
              <a:t>  </a:t>
            </a:r>
            <a:endParaRPr lang="en-US" sz="1200" dirty="0"/>
          </a:p>
          <a:p>
            <a:pPr>
              <a:spcAft>
                <a:spcPts val="1200"/>
              </a:spcAft>
            </a:pPr>
            <a:r>
              <a:rPr lang="en-US" sz="1200" dirty="0" err="1"/>
              <a:t>Hauskunft</a:t>
            </a:r>
            <a:r>
              <a:rPr lang="en-US" sz="1200" dirty="0"/>
              <a:t> (AT): </a:t>
            </a:r>
            <a:r>
              <a:rPr lang="en-US" sz="1200" dirty="0">
                <a:hlinkClick r:id="rId11"/>
              </a:rPr>
              <a:t>https://</a:t>
            </a:r>
            <a:r>
              <a:rPr lang="en-US" sz="1200" dirty="0" smtClean="0">
                <a:hlinkClick r:id="rId11"/>
              </a:rPr>
              <a:t>www.hauskunft-wien.at</a:t>
            </a:r>
            <a:r>
              <a:rPr lang="en-US" sz="1200" dirty="0" smtClean="0"/>
              <a:t> </a:t>
            </a:r>
            <a:endParaRPr lang="en-US" sz="1200" dirty="0"/>
          </a:p>
          <a:p>
            <a:pPr>
              <a:spcAft>
                <a:spcPts val="1200"/>
              </a:spcAft>
            </a:pPr>
            <a:r>
              <a:rPr lang="en-US" sz="1200" dirty="0" err="1"/>
              <a:t>Hauts</a:t>
            </a:r>
            <a:r>
              <a:rPr lang="en-US" sz="1200" dirty="0"/>
              <a:t>-de-France pass renovation (FR): </a:t>
            </a:r>
            <a:r>
              <a:rPr lang="en-US" sz="1200" dirty="0">
                <a:hlinkClick r:id="rId12"/>
              </a:rPr>
              <a:t>https://</a:t>
            </a:r>
            <a:r>
              <a:rPr lang="en-US" sz="1200" dirty="0" smtClean="0">
                <a:hlinkClick r:id="rId12"/>
              </a:rPr>
              <a:t>www.pass-renovation.hautsdefrance.fr</a:t>
            </a:r>
            <a:r>
              <a:rPr lang="en-US" sz="1200" dirty="0" smtClean="0"/>
              <a:t> </a:t>
            </a:r>
            <a:endParaRPr lang="en-US" sz="1200" dirty="0"/>
          </a:p>
          <a:p>
            <a:pPr>
              <a:spcAft>
                <a:spcPts val="1200"/>
              </a:spcAft>
            </a:pPr>
            <a:r>
              <a:rPr lang="en-US" sz="1200" dirty="0" err="1"/>
              <a:t>Holadomus</a:t>
            </a:r>
            <a:r>
              <a:rPr lang="en-US" sz="1200" dirty="0"/>
              <a:t> (ES): </a:t>
            </a:r>
            <a:r>
              <a:rPr lang="en-US" sz="1200" dirty="0">
                <a:hlinkClick r:id="rId13"/>
              </a:rPr>
              <a:t>https://</a:t>
            </a:r>
            <a:r>
              <a:rPr lang="en-US" sz="1200" dirty="0" smtClean="0">
                <a:hlinkClick r:id="rId13"/>
              </a:rPr>
              <a:t>www.holadomus.com</a:t>
            </a:r>
            <a:r>
              <a:rPr lang="en-US" sz="1200" dirty="0" smtClean="0"/>
              <a:t> </a:t>
            </a:r>
            <a:endParaRPr lang="en-US" sz="1200" dirty="0"/>
          </a:p>
          <a:p>
            <a:pPr>
              <a:spcAft>
                <a:spcPts val="1200"/>
              </a:spcAft>
            </a:pPr>
            <a:r>
              <a:rPr lang="en-US" sz="1200" dirty="0" err="1"/>
              <a:t>Houseenvest</a:t>
            </a:r>
            <a:r>
              <a:rPr lang="en-US" sz="1200" dirty="0"/>
              <a:t> (ES): </a:t>
            </a:r>
            <a:r>
              <a:rPr lang="en-US" sz="1200" dirty="0">
                <a:hlinkClick r:id="rId14"/>
              </a:rPr>
              <a:t>https://</a:t>
            </a:r>
            <a:r>
              <a:rPr lang="en-US" sz="1200" dirty="0" smtClean="0">
                <a:hlinkClick r:id="rId14"/>
              </a:rPr>
              <a:t>renuevatucasa.eu</a:t>
            </a:r>
            <a:r>
              <a:rPr lang="en-US" sz="1200" dirty="0" smtClean="0"/>
              <a:t> </a:t>
            </a:r>
            <a:endParaRPr lang="en-US" sz="1200" dirty="0"/>
          </a:p>
        </p:txBody>
      </p:sp>
      <p:sp>
        <p:nvSpPr>
          <p:cNvPr id="4" name="Title 3"/>
          <p:cNvSpPr>
            <a:spLocks noGrp="1"/>
          </p:cNvSpPr>
          <p:nvPr>
            <p:ph type="title"/>
          </p:nvPr>
        </p:nvSpPr>
        <p:spPr/>
        <p:txBody>
          <a:bodyPr/>
          <a:lstStyle/>
          <a:p>
            <a:r>
              <a:rPr lang="en-IE" dirty="0" smtClean="0"/>
              <a:t>To go further…</a:t>
            </a:r>
            <a:endParaRPr lang="en-IE" dirty="0"/>
          </a:p>
        </p:txBody>
      </p:sp>
      <p:sp>
        <p:nvSpPr>
          <p:cNvPr id="5" name="Content Placeholder 1"/>
          <p:cNvSpPr>
            <a:spLocks noGrp="1"/>
          </p:cNvSpPr>
          <p:nvPr>
            <p:ph sz="half" idx="1"/>
          </p:nvPr>
        </p:nvSpPr>
        <p:spPr>
          <a:xfrm>
            <a:off x="6504982" y="1624212"/>
            <a:ext cx="5328000" cy="5020056"/>
          </a:xfrm>
        </p:spPr>
        <p:txBody>
          <a:bodyPr/>
          <a:lstStyle/>
          <a:p>
            <a:pPr>
              <a:spcAft>
                <a:spcPts val="1200"/>
              </a:spcAft>
            </a:pPr>
            <a:r>
              <a:rPr lang="en-US" sz="1200" dirty="0" smtClean="0"/>
              <a:t>Île-de-France </a:t>
            </a:r>
            <a:r>
              <a:rPr lang="en-US" sz="1200" dirty="0" err="1"/>
              <a:t>énergies</a:t>
            </a:r>
            <a:r>
              <a:rPr lang="en-US" sz="1200" dirty="0"/>
              <a:t> (FR): </a:t>
            </a:r>
            <a:r>
              <a:rPr lang="en-US" sz="1200" dirty="0">
                <a:hlinkClick r:id="rId15"/>
              </a:rPr>
              <a:t>https://</a:t>
            </a:r>
            <a:r>
              <a:rPr lang="en-US" sz="1200" dirty="0" smtClean="0">
                <a:hlinkClick r:id="rId15"/>
              </a:rPr>
              <a:t>www.iledefranceenergies.fr</a:t>
            </a:r>
            <a:r>
              <a:rPr lang="en-US" sz="1200" dirty="0" smtClean="0"/>
              <a:t> </a:t>
            </a:r>
          </a:p>
          <a:p>
            <a:pPr>
              <a:spcAft>
                <a:spcPts val="1200"/>
              </a:spcAft>
            </a:pPr>
            <a:r>
              <a:rPr lang="fr-BE" sz="1200" dirty="0" err="1" smtClean="0"/>
              <a:t>Innovate</a:t>
            </a:r>
            <a:r>
              <a:rPr lang="fr-BE" sz="1200" dirty="0"/>
              <a:t>: </a:t>
            </a:r>
            <a:r>
              <a:rPr lang="fr-BE" sz="1200" dirty="0">
                <a:hlinkClick r:id="rId16"/>
              </a:rPr>
              <a:t>http://www.financingbuildingrenovation.eu</a:t>
            </a:r>
            <a:r>
              <a:rPr lang="fr-BE" sz="1200" dirty="0" smtClean="0">
                <a:hlinkClick r:id="rId16"/>
              </a:rPr>
              <a:t>/</a:t>
            </a:r>
            <a:r>
              <a:rPr lang="fr-BE" sz="1200" dirty="0" smtClean="0"/>
              <a:t> </a:t>
            </a:r>
            <a:endParaRPr lang="en-US" sz="1200" dirty="0" smtClean="0"/>
          </a:p>
          <a:p>
            <a:pPr>
              <a:spcAft>
                <a:spcPts val="1200"/>
              </a:spcAft>
            </a:pPr>
            <a:r>
              <a:rPr lang="en-US" sz="1200" dirty="0" err="1" smtClean="0"/>
              <a:t>Oktave</a:t>
            </a:r>
            <a:r>
              <a:rPr lang="en-US" sz="1200" dirty="0" smtClean="0"/>
              <a:t> (FR): </a:t>
            </a:r>
            <a:r>
              <a:rPr lang="en-US" sz="1200" dirty="0" smtClean="0">
                <a:hlinkClick r:id="rId17"/>
              </a:rPr>
              <a:t>https://www.oktave.fr</a:t>
            </a:r>
            <a:r>
              <a:rPr lang="en-US" sz="1200" dirty="0" smtClean="0"/>
              <a:t> </a:t>
            </a:r>
          </a:p>
          <a:p>
            <a:pPr>
              <a:spcAft>
                <a:spcPts val="1200"/>
              </a:spcAft>
            </a:pPr>
            <a:r>
              <a:rPr lang="en-US" sz="1200" dirty="0" err="1" smtClean="0"/>
              <a:t>Opengela</a:t>
            </a:r>
            <a:r>
              <a:rPr lang="en-US" sz="1200" dirty="0" smtClean="0"/>
              <a:t> (ES): </a:t>
            </a:r>
            <a:r>
              <a:rPr lang="en-US" sz="1200" dirty="0" smtClean="0">
                <a:hlinkClick r:id="rId18"/>
              </a:rPr>
              <a:t>https://opengela.eus/</a:t>
            </a:r>
            <a:r>
              <a:rPr lang="en-US" sz="1200" dirty="0" smtClean="0"/>
              <a:t>   </a:t>
            </a:r>
          </a:p>
          <a:p>
            <a:pPr>
              <a:spcAft>
                <a:spcPts val="1200"/>
              </a:spcAft>
            </a:pPr>
            <a:r>
              <a:rPr lang="en-US" sz="1200" dirty="0" err="1" smtClean="0"/>
              <a:t>Orfee</a:t>
            </a:r>
            <a:r>
              <a:rPr lang="en-US" sz="1200" dirty="0" smtClean="0"/>
              <a:t> (FR): </a:t>
            </a:r>
            <a:r>
              <a:rPr lang="en-US" sz="1200" dirty="0" smtClean="0">
                <a:hlinkClick r:id="rId19"/>
              </a:rPr>
              <a:t>https://orfee-project.com</a:t>
            </a:r>
            <a:r>
              <a:rPr lang="en-US" sz="1200" dirty="0" smtClean="0"/>
              <a:t>  </a:t>
            </a:r>
          </a:p>
          <a:p>
            <a:pPr>
              <a:spcAft>
                <a:spcPts val="1200"/>
              </a:spcAft>
            </a:pPr>
            <a:r>
              <a:rPr lang="en-US" sz="1200" dirty="0" err="1" smtClean="0"/>
              <a:t>Padova</a:t>
            </a:r>
            <a:r>
              <a:rPr lang="en-US" sz="1200" dirty="0" smtClean="0"/>
              <a:t> fit (IT): </a:t>
            </a:r>
            <a:r>
              <a:rPr lang="en-US" sz="1200" dirty="0" smtClean="0">
                <a:hlinkClick r:id="rId20"/>
              </a:rPr>
              <a:t>https://www.padovafit.eu</a:t>
            </a:r>
            <a:r>
              <a:rPr lang="en-US" sz="1200" dirty="0" smtClean="0"/>
              <a:t> </a:t>
            </a:r>
          </a:p>
          <a:p>
            <a:pPr>
              <a:spcAft>
                <a:spcPts val="1200"/>
              </a:spcAft>
            </a:pPr>
            <a:r>
              <a:rPr lang="en-US" sz="1200" dirty="0" err="1" smtClean="0"/>
              <a:t>Proretro</a:t>
            </a:r>
            <a:r>
              <a:rPr lang="en-US" sz="1200" dirty="0" smtClean="0"/>
              <a:t> (DE): </a:t>
            </a:r>
            <a:r>
              <a:rPr lang="en-US" sz="1200" dirty="0" smtClean="0">
                <a:hlinkClick r:id="rId21"/>
              </a:rPr>
              <a:t>https://proretro.eu</a:t>
            </a:r>
            <a:r>
              <a:rPr lang="en-US" sz="1200" dirty="0" smtClean="0"/>
              <a:t>   </a:t>
            </a:r>
          </a:p>
          <a:p>
            <a:pPr>
              <a:spcAft>
                <a:spcPts val="1200"/>
              </a:spcAft>
            </a:pPr>
            <a:r>
              <a:rPr lang="en-US" sz="1200" dirty="0" err="1" smtClean="0"/>
              <a:t>Reimarkt</a:t>
            </a:r>
            <a:r>
              <a:rPr lang="en-US" sz="1200" dirty="0" smtClean="0"/>
              <a:t> (NL): </a:t>
            </a:r>
            <a:r>
              <a:rPr lang="en-US" sz="1200" dirty="0" smtClean="0">
                <a:hlinkClick r:id="rId22"/>
              </a:rPr>
              <a:t>https://reimarkt.nl</a:t>
            </a:r>
            <a:r>
              <a:rPr lang="en-US" sz="1200" dirty="0" smtClean="0"/>
              <a:t>  </a:t>
            </a:r>
          </a:p>
          <a:p>
            <a:pPr>
              <a:spcAft>
                <a:spcPts val="1200"/>
              </a:spcAft>
            </a:pPr>
            <a:r>
              <a:rPr lang="en-US" sz="1200" dirty="0" err="1" smtClean="0"/>
              <a:t>Renohub</a:t>
            </a:r>
            <a:r>
              <a:rPr lang="en-US" sz="1200" dirty="0" smtClean="0"/>
              <a:t> (HU): </a:t>
            </a:r>
            <a:r>
              <a:rPr lang="en-US" sz="1200" dirty="0" smtClean="0">
                <a:hlinkClick r:id="rId23"/>
              </a:rPr>
              <a:t>https://renohub-h2020.eu</a:t>
            </a:r>
            <a:r>
              <a:rPr lang="en-US" sz="1200" dirty="0" smtClean="0"/>
              <a:t>  </a:t>
            </a:r>
          </a:p>
          <a:p>
            <a:pPr>
              <a:spcAft>
                <a:spcPts val="1200"/>
              </a:spcAft>
            </a:pPr>
            <a:r>
              <a:rPr lang="en-US" sz="1200" dirty="0" err="1" smtClean="0"/>
              <a:t>Renonbill</a:t>
            </a:r>
            <a:r>
              <a:rPr lang="en-US" sz="1200" dirty="0" smtClean="0"/>
              <a:t> (ES, IT, LT): </a:t>
            </a:r>
            <a:r>
              <a:rPr lang="en-US" sz="1200" dirty="0" smtClean="0">
                <a:hlinkClick r:id="rId24"/>
              </a:rPr>
              <a:t>https://www.renonbill.eu</a:t>
            </a:r>
            <a:r>
              <a:rPr lang="en-US" sz="1200" dirty="0" smtClean="0"/>
              <a:t>  </a:t>
            </a:r>
          </a:p>
          <a:p>
            <a:pPr>
              <a:spcAft>
                <a:spcPts val="1200"/>
              </a:spcAft>
            </a:pPr>
            <a:r>
              <a:rPr lang="en-US" sz="1200" dirty="0" smtClean="0"/>
              <a:t>Save the homes (ES, NL): </a:t>
            </a:r>
            <a:r>
              <a:rPr lang="en-US" sz="1200" dirty="0" smtClean="0">
                <a:hlinkClick r:id="rId25"/>
              </a:rPr>
              <a:t>https://savethehomes.org</a:t>
            </a:r>
            <a:r>
              <a:rPr lang="en-US" sz="1200" dirty="0" smtClean="0"/>
              <a:t>  </a:t>
            </a:r>
          </a:p>
          <a:p>
            <a:pPr>
              <a:spcAft>
                <a:spcPts val="1200"/>
              </a:spcAft>
            </a:pPr>
            <a:r>
              <a:rPr lang="en-US" sz="1200" dirty="0" err="1" smtClean="0"/>
              <a:t>Sheerenov</a:t>
            </a:r>
            <a:r>
              <a:rPr lang="en-US" sz="1200" dirty="0" smtClean="0"/>
              <a:t> (BG): </a:t>
            </a:r>
            <a:r>
              <a:rPr lang="en-US" sz="1200" dirty="0" smtClean="0">
                <a:hlinkClick r:id="rId26"/>
              </a:rPr>
              <a:t>https://sheerenov.eu/</a:t>
            </a:r>
            <a:r>
              <a:rPr lang="en-US" sz="1200" dirty="0" smtClean="0"/>
              <a:t>  </a:t>
            </a:r>
          </a:p>
          <a:p>
            <a:pPr>
              <a:spcAft>
                <a:spcPts val="1200"/>
              </a:spcAft>
            </a:pPr>
            <a:r>
              <a:rPr lang="en-US" sz="1200" dirty="0" smtClean="0"/>
              <a:t>Sunshine (LV): </a:t>
            </a:r>
            <a:r>
              <a:rPr lang="en-US" sz="1200" dirty="0" smtClean="0">
                <a:hlinkClick r:id="rId27"/>
              </a:rPr>
              <a:t>https://sharex.lv</a:t>
            </a:r>
            <a:r>
              <a:rPr lang="en-US" sz="1200" dirty="0" smtClean="0"/>
              <a:t>  </a:t>
            </a:r>
          </a:p>
          <a:p>
            <a:pPr>
              <a:spcAft>
                <a:spcPts val="1200"/>
              </a:spcAft>
            </a:pPr>
            <a:r>
              <a:rPr lang="en-US" sz="1200" dirty="0" err="1" smtClean="0"/>
              <a:t>Superhomes</a:t>
            </a:r>
            <a:r>
              <a:rPr lang="en-US" sz="1200" dirty="0" smtClean="0"/>
              <a:t> (IE): </a:t>
            </a:r>
            <a:r>
              <a:rPr lang="en-US" sz="1200" dirty="0" smtClean="0">
                <a:hlinkClick r:id="rId28"/>
              </a:rPr>
              <a:t>https://superhomes.ie/</a:t>
            </a:r>
            <a:r>
              <a:rPr lang="en-US" sz="1200" dirty="0" smtClean="0"/>
              <a:t>  </a:t>
            </a:r>
          </a:p>
          <a:p>
            <a:pPr>
              <a:spcAft>
                <a:spcPts val="1200"/>
              </a:spcAft>
            </a:pPr>
            <a:r>
              <a:rPr lang="en-US" sz="1200" dirty="0" smtClean="0"/>
              <a:t>Turnkey retrofit (ES, FR,IE): </a:t>
            </a:r>
            <a:r>
              <a:rPr lang="en-US" sz="1200" dirty="0" smtClean="0">
                <a:hlinkClick r:id="rId29"/>
              </a:rPr>
              <a:t>https://www.turnkey-retrofit.eu</a:t>
            </a:r>
            <a:r>
              <a:rPr lang="en-US" sz="1200" dirty="0" smtClean="0"/>
              <a:t> </a:t>
            </a:r>
            <a:endParaRPr lang="en-US" sz="1200" dirty="0"/>
          </a:p>
        </p:txBody>
      </p:sp>
    </p:spTree>
    <p:extLst>
      <p:ext uri="{BB962C8B-B14F-4D97-AF65-F5344CB8AC3E}">
        <p14:creationId xmlns:p14="http://schemas.microsoft.com/office/powerpoint/2010/main" val="203947837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Thank you</a:t>
            </a:r>
            <a:endParaRPr lang="en-GB"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36193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require individual decisions</a:t>
            </a:r>
            <a:endParaRPr lang="en-US" dirty="0"/>
          </a:p>
        </p:txBody>
      </p:sp>
      <p:sp>
        <p:nvSpPr>
          <p:cNvPr id="8" name="TextBox 7"/>
          <p:cNvSpPr txBox="1"/>
          <p:nvPr/>
        </p:nvSpPr>
        <p:spPr>
          <a:xfrm>
            <a:off x="890797" y="5450137"/>
            <a:ext cx="6480725" cy="307777"/>
          </a:xfrm>
          <a:prstGeom prst="rect">
            <a:avLst/>
          </a:prstGeom>
          <a:noFill/>
        </p:spPr>
        <p:txBody>
          <a:bodyPr wrap="square" rtlCol="0">
            <a:spAutoFit/>
          </a:bodyPr>
          <a:lstStyle/>
          <a:p>
            <a:r>
              <a:rPr lang="en-US" sz="1400" dirty="0">
                <a:latin typeface="Calibri Light" panose="020F0302020204030204" pitchFamily="34" charset="0"/>
                <a:cs typeface="Calibri Light" panose="020F0302020204030204" pitchFamily="34" charset="0"/>
                <a:hlinkClick r:id="rId2"/>
              </a:rPr>
              <a:t>https://www.youtube.com/playlist?list=PL5FyMp1eGjUDpY34trvdZ-2dsgzgfo--</a:t>
            </a:r>
            <a:r>
              <a:rPr lang="en-US" sz="1400" dirty="0" smtClean="0">
                <a:latin typeface="Calibri Light" panose="020F0302020204030204" pitchFamily="34" charset="0"/>
                <a:cs typeface="Calibri Light" panose="020F0302020204030204" pitchFamily="34" charset="0"/>
                <a:hlinkClick r:id="rId2"/>
              </a:rPr>
              <a:t>g</a:t>
            </a:r>
            <a:r>
              <a:rPr lang="en-US" sz="1400" dirty="0" smtClean="0">
                <a:latin typeface="Calibri Light" panose="020F0302020204030204" pitchFamily="34" charset="0"/>
                <a:cs typeface="Calibri Light" panose="020F0302020204030204" pitchFamily="34" charset="0"/>
              </a:rPr>
              <a:t> </a:t>
            </a:r>
            <a:endParaRPr lang="en-US" sz="1400" dirty="0">
              <a:latin typeface="Calibri Light" panose="020F0302020204030204" pitchFamily="34" charset="0"/>
              <a:cs typeface="Calibri Light" panose="020F0302020204030204" pitchFamily="34" charset="0"/>
            </a:endParaRPr>
          </a:p>
        </p:txBody>
      </p:sp>
      <p:pic>
        <p:nvPicPr>
          <p:cNvPr id="9" name="Picture 8">
            <a:hlinkClick r:id="rId2"/>
          </p:cNvPr>
          <p:cNvPicPr>
            <a:picLocks noChangeAspect="1"/>
          </p:cNvPicPr>
          <p:nvPr/>
        </p:nvPicPr>
        <p:blipFill>
          <a:blip r:embed="rId3"/>
          <a:stretch>
            <a:fillRect/>
          </a:stretch>
        </p:blipFill>
        <p:spPr>
          <a:xfrm>
            <a:off x="970722" y="1915565"/>
            <a:ext cx="6400800" cy="360045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9530" y="5063698"/>
            <a:ext cx="953770" cy="373560"/>
          </a:xfrm>
          <a:prstGeom prst="rect">
            <a:avLst/>
          </a:prstGeom>
          <a:noFill/>
        </p:spPr>
      </p:pic>
      <p:sp>
        <p:nvSpPr>
          <p:cNvPr id="7" name="Content Placeholder 14"/>
          <p:cNvSpPr>
            <a:spLocks noGrp="1"/>
          </p:cNvSpPr>
          <p:nvPr>
            <p:ph sz="half" idx="2"/>
          </p:nvPr>
        </p:nvSpPr>
        <p:spPr>
          <a:xfrm>
            <a:off x="7743359" y="1915565"/>
            <a:ext cx="3742963" cy="3739103"/>
          </a:xfrm>
        </p:spPr>
        <p:txBody>
          <a:bodyPr/>
          <a:lstStyle/>
          <a:p>
            <a:pPr marL="0" indent="0">
              <a:spcAft>
                <a:spcPts val="3600"/>
              </a:spcAft>
              <a:buNone/>
            </a:pPr>
            <a:r>
              <a:rPr lang="en-IE" dirty="0" smtClean="0"/>
              <a:t>All our hopes depend on homeowners decisions…</a:t>
            </a:r>
          </a:p>
          <a:p>
            <a:pPr marL="0" indent="0">
              <a:spcAft>
                <a:spcPts val="3600"/>
              </a:spcAft>
              <a:buNone/>
            </a:pPr>
            <a:r>
              <a:rPr lang="en-US" dirty="0" smtClean="0">
                <a:solidFill>
                  <a:srgbClr val="C00000"/>
                </a:solidFill>
              </a:rPr>
              <a:t>Is </a:t>
            </a:r>
            <a:r>
              <a:rPr lang="en-US" dirty="0">
                <a:solidFill>
                  <a:srgbClr val="C00000"/>
                </a:solidFill>
              </a:rPr>
              <a:t>it realistic to expect a spontaneous change in </a:t>
            </a:r>
            <a:r>
              <a:rPr lang="en-US" dirty="0" smtClean="0">
                <a:solidFill>
                  <a:srgbClr val="C00000"/>
                </a:solidFill>
              </a:rPr>
              <a:t>their current </a:t>
            </a:r>
            <a:r>
              <a:rPr lang="en-US" dirty="0">
                <a:solidFill>
                  <a:srgbClr val="C00000"/>
                </a:solidFill>
              </a:rPr>
              <a:t>practices</a:t>
            </a:r>
            <a:r>
              <a:rPr lang="en-US" dirty="0" smtClean="0">
                <a:solidFill>
                  <a:srgbClr val="C00000"/>
                </a:solidFill>
              </a:rPr>
              <a:t>?</a:t>
            </a:r>
            <a:r>
              <a:rPr lang="en-IE" dirty="0" smtClean="0">
                <a:solidFill>
                  <a:srgbClr val="C00000"/>
                </a:solidFill>
              </a:rPr>
              <a:t> </a:t>
            </a:r>
          </a:p>
          <a:p>
            <a:pPr marL="0" indent="0">
              <a:spcAft>
                <a:spcPts val="3600"/>
              </a:spcAft>
              <a:buNone/>
            </a:pPr>
            <a:r>
              <a:rPr lang="en-IE" dirty="0" smtClean="0"/>
              <a:t>Why do people NOT renovate their home?</a:t>
            </a:r>
          </a:p>
        </p:txBody>
      </p:sp>
    </p:spTree>
    <p:extLst>
      <p:ext uri="{BB962C8B-B14F-4D97-AF65-F5344CB8AC3E}">
        <p14:creationId xmlns:p14="http://schemas.microsoft.com/office/powerpoint/2010/main" val="3930823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0722" y="0"/>
            <a:ext cx="10515600" cy="782357"/>
          </a:xfrm>
        </p:spPr>
        <p:txBody>
          <a:bodyPr/>
          <a:lstStyle/>
          <a:p>
            <a:r>
              <a:rPr lang="en-US" dirty="0" smtClean="0"/>
              <a:t>The windy journey of home energy renovation</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0000" y="1008000"/>
            <a:ext cx="7168664" cy="5400000"/>
          </a:xfrm>
          <a:prstGeom prst="rect">
            <a:avLst/>
          </a:prstGeom>
        </p:spPr>
      </p:pic>
    </p:spTree>
    <p:extLst>
      <p:ext uri="{BB962C8B-B14F-4D97-AF65-F5344CB8AC3E}">
        <p14:creationId xmlns:p14="http://schemas.microsoft.com/office/powerpoint/2010/main" val="1133464418"/>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0722" y="0"/>
            <a:ext cx="10515600" cy="782357"/>
          </a:xfrm>
        </p:spPr>
        <p:txBody>
          <a:bodyPr/>
          <a:lstStyle/>
          <a:p>
            <a:r>
              <a:rPr lang="en-US" dirty="0" smtClean="0"/>
              <a:t>The windy journey of home energy renovation</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0000" y="1008000"/>
            <a:ext cx="7168664" cy="5400000"/>
          </a:xfrm>
          <a:prstGeom prst="rect">
            <a:avLst/>
          </a:prstGeom>
        </p:spPr>
      </p:pic>
    </p:spTree>
    <p:extLst>
      <p:ext uri="{BB962C8B-B14F-4D97-AF65-F5344CB8AC3E}">
        <p14:creationId xmlns:p14="http://schemas.microsoft.com/office/powerpoint/2010/main" val="4045727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0722" y="0"/>
            <a:ext cx="10515600" cy="782357"/>
          </a:xfrm>
        </p:spPr>
        <p:txBody>
          <a:bodyPr/>
          <a:lstStyle/>
          <a:p>
            <a:r>
              <a:rPr lang="en-US" dirty="0" smtClean="0"/>
              <a:t>The windy journey of home energy renovation</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0000" y="1008000"/>
            <a:ext cx="7168664" cy="5400000"/>
          </a:xfrm>
          <a:prstGeom prst="rect">
            <a:avLst/>
          </a:prstGeom>
        </p:spPr>
      </p:pic>
    </p:spTree>
    <p:extLst>
      <p:ext uri="{BB962C8B-B14F-4D97-AF65-F5344CB8AC3E}">
        <p14:creationId xmlns:p14="http://schemas.microsoft.com/office/powerpoint/2010/main" val="2780941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0000" y="1008000"/>
            <a:ext cx="7168664" cy="5400000"/>
          </a:xfrm>
          <a:prstGeom prst="rect">
            <a:avLst/>
          </a:prstGeom>
        </p:spPr>
      </p:pic>
      <p:sp>
        <p:nvSpPr>
          <p:cNvPr id="4" name="Title 3"/>
          <p:cNvSpPr>
            <a:spLocks noGrp="1"/>
          </p:cNvSpPr>
          <p:nvPr>
            <p:ph type="title"/>
          </p:nvPr>
        </p:nvSpPr>
        <p:spPr>
          <a:xfrm>
            <a:off x="970722" y="0"/>
            <a:ext cx="10515600" cy="782357"/>
          </a:xfrm>
        </p:spPr>
        <p:txBody>
          <a:bodyPr/>
          <a:lstStyle/>
          <a:p>
            <a:r>
              <a:rPr lang="en-US" dirty="0" smtClean="0"/>
              <a:t>The windy journey of home energy renovation</a:t>
            </a:r>
            <a:endParaRPr lang="en-US" dirty="0"/>
          </a:p>
        </p:txBody>
      </p:sp>
      <p:sp>
        <p:nvSpPr>
          <p:cNvPr id="13" name="Freeform 12"/>
          <p:cNvSpPr/>
          <p:nvPr/>
        </p:nvSpPr>
        <p:spPr>
          <a:xfrm>
            <a:off x="4514405" y="2468880"/>
            <a:ext cx="5273540" cy="3764495"/>
          </a:xfrm>
          <a:custGeom>
            <a:avLst/>
            <a:gdLst>
              <a:gd name="connsiteX0" fmla="*/ 4893756 w 5352481"/>
              <a:gd name="connsiteY0" fmla="*/ 0 h 3881120"/>
              <a:gd name="connsiteX1" fmla="*/ 4934396 w 5352481"/>
              <a:gd name="connsiteY1" fmla="*/ 822960 h 3881120"/>
              <a:gd name="connsiteX2" fmla="*/ 453836 w 5352481"/>
              <a:gd name="connsiteY2" fmla="*/ 1280160 h 3881120"/>
              <a:gd name="connsiteX3" fmla="*/ 372556 w 5352481"/>
              <a:gd name="connsiteY3" fmla="*/ 1696720 h 3881120"/>
              <a:gd name="connsiteX4" fmla="*/ 2404556 w 5352481"/>
              <a:gd name="connsiteY4" fmla="*/ 1686560 h 3881120"/>
              <a:gd name="connsiteX5" fmla="*/ 4263836 w 5352481"/>
              <a:gd name="connsiteY5" fmla="*/ 1727200 h 3881120"/>
              <a:gd name="connsiteX6" fmla="*/ 4273996 w 5352481"/>
              <a:gd name="connsiteY6" fmla="*/ 2153920 h 3881120"/>
              <a:gd name="connsiteX7" fmla="*/ 3075116 w 5352481"/>
              <a:gd name="connsiteY7" fmla="*/ 2560320 h 3881120"/>
              <a:gd name="connsiteX8" fmla="*/ 1774636 w 5352481"/>
              <a:gd name="connsiteY8" fmla="*/ 3017520 h 3881120"/>
              <a:gd name="connsiteX9" fmla="*/ 1043116 w 5352481"/>
              <a:gd name="connsiteY9" fmla="*/ 2997200 h 3881120"/>
              <a:gd name="connsiteX10" fmla="*/ 443676 w 5352481"/>
              <a:gd name="connsiteY10" fmla="*/ 3362960 h 3881120"/>
              <a:gd name="connsiteX11" fmla="*/ 1703516 w 5352481"/>
              <a:gd name="connsiteY11" fmla="*/ 3881120 h 388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52481" h="3881120">
                <a:moveTo>
                  <a:pt x="4893756" y="0"/>
                </a:moveTo>
                <a:cubicBezTo>
                  <a:pt x="5284069" y="304800"/>
                  <a:pt x="5674383" y="609600"/>
                  <a:pt x="4934396" y="822960"/>
                </a:cubicBezTo>
                <a:cubicBezTo>
                  <a:pt x="4194409" y="1036320"/>
                  <a:pt x="1214143" y="1134533"/>
                  <a:pt x="453836" y="1280160"/>
                </a:cubicBezTo>
                <a:cubicBezTo>
                  <a:pt x="-306471" y="1425787"/>
                  <a:pt x="47436" y="1628987"/>
                  <a:pt x="372556" y="1696720"/>
                </a:cubicBezTo>
                <a:cubicBezTo>
                  <a:pt x="697676" y="1764453"/>
                  <a:pt x="1756009" y="1681480"/>
                  <a:pt x="2404556" y="1686560"/>
                </a:cubicBezTo>
                <a:cubicBezTo>
                  <a:pt x="3053103" y="1691640"/>
                  <a:pt x="3952263" y="1649307"/>
                  <a:pt x="4263836" y="1727200"/>
                </a:cubicBezTo>
                <a:cubicBezTo>
                  <a:pt x="4575409" y="1805093"/>
                  <a:pt x="4472116" y="2015067"/>
                  <a:pt x="4273996" y="2153920"/>
                </a:cubicBezTo>
                <a:cubicBezTo>
                  <a:pt x="4075876" y="2292773"/>
                  <a:pt x="3075116" y="2560320"/>
                  <a:pt x="3075116" y="2560320"/>
                </a:cubicBezTo>
                <a:cubicBezTo>
                  <a:pt x="2658556" y="2704253"/>
                  <a:pt x="2113303" y="2944707"/>
                  <a:pt x="1774636" y="3017520"/>
                </a:cubicBezTo>
                <a:cubicBezTo>
                  <a:pt x="1435969" y="3090333"/>
                  <a:pt x="1264943" y="2939627"/>
                  <a:pt x="1043116" y="2997200"/>
                </a:cubicBezTo>
                <a:cubicBezTo>
                  <a:pt x="821289" y="3054773"/>
                  <a:pt x="333609" y="3215640"/>
                  <a:pt x="443676" y="3362960"/>
                </a:cubicBezTo>
                <a:cubicBezTo>
                  <a:pt x="553743" y="3510280"/>
                  <a:pt x="975383" y="3728720"/>
                  <a:pt x="1703516" y="3881120"/>
                </a:cubicBezTo>
              </a:path>
            </a:pathLst>
          </a:custGeom>
          <a:noFill/>
          <a:ln w="762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4446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764626" y="1825625"/>
            <a:ext cx="4259762" cy="3906435"/>
          </a:xfrm>
        </p:spPr>
        <p:txBody>
          <a:bodyPr/>
          <a:lstStyle/>
          <a:p>
            <a:pPr marL="0" indent="0">
              <a:spcAft>
                <a:spcPts val="3600"/>
              </a:spcAft>
              <a:buNone/>
            </a:pPr>
            <a:r>
              <a:rPr lang="en-IE" sz="2000" dirty="0" smtClean="0"/>
              <a:t>Take on tasks for which homeowners are not well equipped</a:t>
            </a:r>
          </a:p>
          <a:p>
            <a:pPr marL="0" indent="0">
              <a:buNone/>
            </a:pPr>
            <a:r>
              <a:rPr lang="en-IE" sz="2000" dirty="0" smtClean="0"/>
              <a:t>Catalyse the evolution of market practices by </a:t>
            </a:r>
            <a:r>
              <a:rPr lang="en-IE" sz="2000" dirty="0" smtClean="0"/>
              <a:t>developing:</a:t>
            </a:r>
            <a:endParaRPr lang="en-IE" sz="2000" dirty="0" smtClean="0"/>
          </a:p>
          <a:p>
            <a:pPr>
              <a:buFont typeface="Wingdings" panose="05000000000000000000" pitchFamily="2" charset="2"/>
              <a:buChar char="Ø"/>
            </a:pPr>
            <a:r>
              <a:rPr lang="en-IE" sz="2000" i="1" dirty="0" smtClean="0"/>
              <a:t>  Integrated</a:t>
            </a:r>
          </a:p>
          <a:p>
            <a:pPr>
              <a:buFont typeface="Wingdings" panose="05000000000000000000" pitchFamily="2" charset="2"/>
              <a:buChar char="Ø"/>
            </a:pPr>
            <a:r>
              <a:rPr lang="en-IE" sz="2000" i="1" dirty="0" smtClean="0"/>
              <a:t>  Home</a:t>
            </a:r>
          </a:p>
          <a:p>
            <a:pPr>
              <a:buFont typeface="Wingdings" panose="05000000000000000000" pitchFamily="2" charset="2"/>
              <a:buChar char="Ø"/>
            </a:pPr>
            <a:r>
              <a:rPr lang="en-IE" sz="2000" i="1" dirty="0" smtClean="0"/>
              <a:t>  Renovation</a:t>
            </a:r>
          </a:p>
          <a:p>
            <a:pPr>
              <a:buFont typeface="Wingdings" panose="05000000000000000000" pitchFamily="2" charset="2"/>
              <a:buChar char="Ø"/>
            </a:pPr>
            <a:r>
              <a:rPr lang="en-IE" sz="2000" i="1" dirty="0" smtClean="0"/>
              <a:t>  Services</a:t>
            </a:r>
            <a:endParaRPr lang="en-IE" sz="2000" i="1" dirty="0"/>
          </a:p>
        </p:txBody>
      </p:sp>
      <p:sp>
        <p:nvSpPr>
          <p:cNvPr id="3" name="Title 2"/>
          <p:cNvSpPr>
            <a:spLocks noGrp="1"/>
          </p:cNvSpPr>
          <p:nvPr>
            <p:ph type="title"/>
          </p:nvPr>
        </p:nvSpPr>
        <p:spPr/>
        <p:txBody>
          <a:bodyPr anchor="b"/>
          <a:lstStyle/>
          <a:p>
            <a:r>
              <a:rPr lang="en-US" dirty="0" smtClean="0"/>
              <a:t>How to reduce </a:t>
            </a:r>
            <a:r>
              <a:rPr lang="en-US" dirty="0"/>
              <a:t>the burden on </a:t>
            </a:r>
            <a:r>
              <a:rPr lang="en-US" dirty="0" smtClean="0"/>
              <a:t>homeowners?</a:t>
            </a:r>
            <a:endParaRPr lang="en-US" dirty="0"/>
          </a:p>
        </p:txBody>
      </p:sp>
      <p:sp>
        <p:nvSpPr>
          <p:cNvPr id="2" name="Content Placeholder 1"/>
          <p:cNvSpPr>
            <a:spLocks noGrp="1"/>
          </p:cNvSpPr>
          <p:nvPr>
            <p:ph sz="half" idx="2"/>
          </p:nvPr>
        </p:nvSpPr>
        <p:spPr/>
        <p:txBody>
          <a:bodyPr/>
          <a:lstStyle/>
          <a:p>
            <a:endParaRPr lang="en-US"/>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9525" y="1825625"/>
            <a:ext cx="6510725" cy="3906435"/>
          </a:xfrm>
          <a:prstGeom prst="rect">
            <a:avLst/>
          </a:prstGeom>
        </p:spPr>
      </p:pic>
    </p:spTree>
    <p:extLst>
      <p:ext uri="{BB962C8B-B14F-4D97-AF65-F5344CB8AC3E}">
        <p14:creationId xmlns:p14="http://schemas.microsoft.com/office/powerpoint/2010/main" val="2563805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514" y="0"/>
            <a:ext cx="5885950" cy="6581002"/>
          </a:xfrm>
          <a:prstGeom prst="rect">
            <a:avLst/>
          </a:prstGeom>
          <a:solidFill>
            <a:schemeClr val="bg1"/>
          </a:solidFill>
        </p:spPr>
      </p:pic>
      <p:sp>
        <p:nvSpPr>
          <p:cNvPr id="4" name="Title 3"/>
          <p:cNvSpPr>
            <a:spLocks noGrp="1"/>
          </p:cNvSpPr>
          <p:nvPr>
            <p:ph type="title"/>
          </p:nvPr>
        </p:nvSpPr>
        <p:spPr>
          <a:xfrm>
            <a:off x="970722" y="288000"/>
            <a:ext cx="6077350" cy="977217"/>
          </a:xfrm>
          <a:solidFill>
            <a:schemeClr val="bg1">
              <a:alpha val="65000"/>
            </a:schemeClr>
          </a:solidFill>
        </p:spPr>
        <p:txBody>
          <a:bodyPr/>
          <a:lstStyle/>
          <a:p>
            <a:r>
              <a:rPr lang="en-US" sz="3600" dirty="0"/>
              <a:t>Promising local experiments along the customer journey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00" y="288000"/>
            <a:ext cx="4518150" cy="6120000"/>
          </a:xfrm>
          <a:prstGeom prst="rect">
            <a:avLst/>
          </a:prstGeom>
        </p:spPr>
      </p:pic>
    </p:spTree>
    <p:extLst>
      <p:ext uri="{BB962C8B-B14F-4D97-AF65-F5344CB8AC3E}">
        <p14:creationId xmlns:p14="http://schemas.microsoft.com/office/powerpoint/2010/main" val="3122888133"/>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potx" id="{4E874F3A-6BB1-4334-AA3C-CB69D53C2FB0}" vid="{CFDAC62F-BBD6-4674-995E-7A3058955A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7E4EC354ADFB40AC5D4FC129E379BA" ma:contentTypeVersion="12" ma:contentTypeDescription="Create a new document." ma:contentTypeScope="" ma:versionID="fbecf6ff7277331c67d61528abfc18ef">
  <xsd:schema xmlns:xsd="http://www.w3.org/2001/XMLSchema" xmlns:xs="http://www.w3.org/2001/XMLSchema" xmlns:p="http://schemas.microsoft.com/office/2006/metadata/properties" xmlns:ns2="541a8a8b-b856-4d35-a5c7-7f2c0ec3d499" xmlns:ns3="e0757b53-df10-4b98-9811-094c4c3e23a8" targetNamespace="http://schemas.microsoft.com/office/2006/metadata/properties" ma:root="true" ma:fieldsID="a68e2818717f68679e679f87a3fda268" ns2:_="" ns3:_="">
    <xsd:import namespace="541a8a8b-b856-4d35-a5c7-7f2c0ec3d499"/>
    <xsd:import namespace="e0757b53-df10-4b98-9811-094c4c3e23a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1a8a8b-b856-4d35-a5c7-7f2c0ec3d4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0757b53-df10-4b98-9811-094c4c3e23a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35B973-FB6F-4175-A2ED-661BE7A9F6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1a8a8b-b856-4d35-a5c7-7f2c0ec3d499"/>
    <ds:schemaRef ds:uri="e0757b53-df10-4b98-9811-094c4c3e23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55F0BE-319B-4149-829B-05BED7238153}">
  <ds:schemaRefs>
    <ds:schemaRef ds:uri="http://purl.org/dc/terms/"/>
    <ds:schemaRef ds:uri="e0757b53-df10-4b98-9811-094c4c3e23a8"/>
    <ds:schemaRef ds:uri="http://purl.org/dc/dcmitype/"/>
    <ds:schemaRef ds:uri="541a8a8b-b856-4d35-a5c7-7f2c0ec3d499"/>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D93CE865-CA30-4B2A-B124-4F9116FA57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1326</TotalTime>
  <Words>1099</Words>
  <Application>Microsoft Office PowerPoint</Application>
  <PresentationFormat>Widescreen</PresentationFormat>
  <Paragraphs>135</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Office Theme</vt:lpstr>
      <vt:lpstr>Towards large-scale roll out of "integrated home renovation services" in Europe</vt:lpstr>
      <vt:lpstr>Collective ambitions…</vt:lpstr>
      <vt:lpstr>… require individual decisions</vt:lpstr>
      <vt:lpstr>The windy journey of home energy renovation</vt:lpstr>
      <vt:lpstr>The windy journey of home energy renovation</vt:lpstr>
      <vt:lpstr>The windy journey of home energy renovation</vt:lpstr>
      <vt:lpstr>The windy journey of home energy renovation</vt:lpstr>
      <vt:lpstr>How to reduce the burden on homeowners?</vt:lpstr>
      <vt:lpstr>Promising local experiments along the customer journey</vt:lpstr>
      <vt:lpstr>Promising local experiments along the customer journey</vt:lpstr>
      <vt:lpstr>Promising local experiments along the customer journey</vt:lpstr>
      <vt:lpstr>Promising local experiments along the customer journey</vt:lpstr>
      <vt:lpstr>Promising local experiments along the customer journey</vt:lpstr>
      <vt:lpstr>Three models along the  “customer journey”</vt:lpstr>
      <vt:lpstr>Three models along the  “customer journey”</vt:lpstr>
      <vt:lpstr>Three models along the  “customer journey”</vt:lpstr>
      <vt:lpstr>Three models along the  “customer journey”</vt:lpstr>
      <vt:lpstr>What about financing?</vt:lpstr>
      <vt:lpstr>Not all roads lead to Rome</vt:lpstr>
      <vt:lpstr>Should IHRS be economically viable?</vt:lpstr>
      <vt:lpstr>Conclusions</vt:lpstr>
      <vt:lpstr>To go further…</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MILIN Christophe (CINEA)</dc:creator>
  <cp:lastModifiedBy>MILIN Christophe (CINEA)</cp:lastModifiedBy>
  <cp:revision>201</cp:revision>
  <dcterms:created xsi:type="dcterms:W3CDTF">2021-05-26T10:17:05Z</dcterms:created>
  <dcterms:modified xsi:type="dcterms:W3CDTF">2021-06-10T15:35:03Z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0x010100087E4EC354ADFB40AC5D4FC129E379BA</vt:lpwstr>
  </property>
</Properties>
</file>