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72" r:id="rId5"/>
    <p:sldId id="274" r:id="rId6"/>
    <p:sldId id="310" r:id="rId7"/>
    <p:sldId id="308" r:id="rId8"/>
    <p:sldId id="372" r:id="rId9"/>
    <p:sldId id="331" r:id="rId10"/>
    <p:sldId id="313" r:id="rId11"/>
    <p:sldId id="373" r:id="rId12"/>
    <p:sldId id="334" r:id="rId13"/>
    <p:sldId id="324" r:id="rId14"/>
    <p:sldId id="357" r:id="rId15"/>
    <p:sldId id="358" r:id="rId16"/>
    <p:sldId id="359" r:id="rId17"/>
    <p:sldId id="361" r:id="rId18"/>
    <p:sldId id="363" r:id="rId19"/>
    <p:sldId id="364" r:id="rId20"/>
    <p:sldId id="366" r:id="rId21"/>
    <p:sldId id="367" r:id="rId22"/>
    <p:sldId id="368" r:id="rId23"/>
    <p:sldId id="369" r:id="rId24"/>
    <p:sldId id="370" r:id="rId25"/>
    <p:sldId id="374" r:id="rId26"/>
    <p:sldId id="257" r:id="rId27"/>
    <p:sldId id="268" r:id="rId28"/>
    <p:sldId id="260" r:id="rId29"/>
    <p:sldId id="279" r:id="rId30"/>
    <p:sldId id="332" r:id="rId31"/>
    <p:sldId id="273" r:id="rId32"/>
    <p:sldId id="333" r:id="rId33"/>
    <p:sldId id="275" r:id="rId34"/>
    <p:sldId id="280" r:id="rId35"/>
    <p:sldId id="277" r:id="rId36"/>
    <p:sldId id="371" r:id="rId37"/>
    <p:sldId id="375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 Brunner" initials="CB" lastIdx="7" clrIdx="0"/>
  <p:cmAuthor id="1" name="Anna Grubbauer" initials="A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4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90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8BF7F-E39C-7C43-B236-F6BBDE83C174}" type="datetimeFigureOut">
              <a:rPr lang="sv-SE" smtClean="0"/>
              <a:t>2021-06-09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F8B6D-7241-1649-9CBE-35CF603692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67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2C15-C2A3-47B8-811D-76483ADEFB8E}" type="datetimeFigureOut">
              <a:rPr lang="sv-SE" smtClean="0"/>
              <a:t>2021-06-08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6A70-07BC-4574-959D-0AE3E42F9059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35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2C748746-848A-4868-A4E8-744F6B174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6428" y="5277665"/>
            <a:ext cx="2988000" cy="6458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3699BC0-EFB6-4368-9D9C-4F5513A4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050" y="1609972"/>
            <a:ext cx="6104304" cy="2041158"/>
          </a:xfrm>
        </p:spPr>
        <p:txBody>
          <a:bodyPr rIns="0" anchor="b"/>
          <a:lstStyle>
            <a:lvl1pPr algn="l">
              <a:lnSpc>
                <a:spcPct val="95000"/>
              </a:lnSpc>
              <a:defRPr sz="47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9964CF-3685-482C-B5D8-AC070649C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050" y="5222506"/>
            <a:ext cx="6096000" cy="748448"/>
          </a:xfrm>
        </p:spPr>
        <p:txBody>
          <a:bodyPr lIns="54000" anchor="b" anchorCtr="0"/>
          <a:lstStyle>
            <a:lvl1pPr marL="0" indent="0" algn="l">
              <a:lnSpc>
                <a:spcPct val="100000"/>
              </a:lnSpc>
              <a:buNone/>
              <a:defRPr sz="2200">
                <a:latin typeface="Avenir Next Demi Bold" panose="020B07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2B1BA1-B6F5-4349-A6D3-1A1B3B41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9825" y="6222025"/>
            <a:ext cx="1285875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3A32AC-2260-454D-AF17-793BA5E9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2825" y="6222025"/>
            <a:ext cx="504385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5B2917-1506-4A1F-B322-C0D8BFA2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6222025"/>
            <a:ext cx="657225" cy="365125"/>
          </a:xfrm>
        </p:spPr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681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1EBDE-6FA9-41AE-89F5-BC35E1EB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DEBE834-3AD2-4395-B59F-C7AF17AB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908E632-8437-4906-9B2B-CE066CE5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FBC8DD7-571E-425A-BF8B-0DD44CA9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66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4C2253-0D3B-43C3-BB98-6280A283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D0C64A2-784D-4627-A98F-4D356778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EAA241-4156-40B3-963B-669B4157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76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EAA241-4156-40B3-963B-669B4157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6366A3-5720-4B73-991D-31A992D3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548" y="255629"/>
            <a:ext cx="61386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5" name="Bildobjekt 2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27F11A2C-861F-4C8E-B124-3F66CC0012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37" y="2118142"/>
            <a:ext cx="6166339" cy="439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07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78687A-28DC-4D94-ACCB-9F7FB802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4" y="1562099"/>
            <a:ext cx="7020000" cy="657225"/>
          </a:xfrm>
        </p:spPr>
        <p:txBody>
          <a:bodyPr lIns="18000" anchor="b"/>
          <a:lstStyle>
            <a:lvl1pPr algn="ctr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E16121-AF5A-43B9-93A4-839AB49F3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1024" y="2552700"/>
            <a:ext cx="7020000" cy="574675"/>
          </a:xfrm>
        </p:spPr>
        <p:txBody>
          <a:bodyPr lIns="18000" anchor="b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Avenir Next Demi Bold" panose="020B07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008251-A043-4D0C-859A-6C3F27B7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256ECB-777F-4F00-AF3B-726823F0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F1F97B-7CB2-4762-A254-BC73CC09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0F03545-4ECB-4691-90B4-EA4B16668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1024" y="3200401"/>
            <a:ext cx="7020000" cy="476250"/>
          </a:xfrm>
        </p:spPr>
        <p:txBody>
          <a:bodyPr lIns="18000"/>
          <a:lstStyle>
            <a:lvl1pPr algn="ctr">
              <a:defRPr sz="2200"/>
            </a:lvl1pPr>
            <a:lvl2pPr marL="76200" indent="0">
              <a:buNone/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7202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3EEE4-F36A-43E0-9D1B-9F01F9DF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400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3D8BA-6CBF-4D98-BE04-8017F7686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800"/>
              </a:spcBef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97357-CB64-4074-9B1C-EDAFE223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44004-2A23-4AF5-971F-E7D63E5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E09FE-6915-4949-83C6-D52195D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222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Text Lef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A3EEE4-F36A-43E0-9D1B-9F01F9DF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4000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3D8BA-6CBF-4D98-BE04-8017F7686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800"/>
              </a:spcBef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97357-CB64-4074-9B1C-EDAFE223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44004-2A23-4AF5-971F-E7D63E5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E09FE-6915-4949-83C6-D52195D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54420D0-306B-486F-B4C5-A54FD6C85A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22619" y="1047750"/>
            <a:ext cx="2700000" cy="48482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044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54420D0-306B-486F-B4C5-A54FD6C85A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2675" y="1047750"/>
            <a:ext cx="6086475" cy="48482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3D8BA-6CBF-4D98-BE04-8017F768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5876" y="1047750"/>
            <a:ext cx="2838449" cy="4848225"/>
          </a:xfrm>
        </p:spPr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800"/>
              </a:spcBef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97357-CB64-4074-9B1C-EDAFE223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44004-2A23-4AF5-971F-E7D63E5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E09FE-6915-4949-83C6-D52195D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7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54420D0-306B-486F-B4C5-A54FD6C85A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2676" y="1047750"/>
            <a:ext cx="4476750" cy="48482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3D8BA-6CBF-4D98-BE04-8017F768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0" y="1047750"/>
            <a:ext cx="4600575" cy="4848225"/>
          </a:xfrm>
        </p:spPr>
        <p:txBody>
          <a:bodyPr/>
          <a:lstStyle>
            <a:lvl1pPr>
              <a:lnSpc>
                <a:spcPct val="95000"/>
              </a:lnSpc>
              <a:spcBef>
                <a:spcPts val="800"/>
              </a:spcBef>
              <a:defRPr/>
            </a:lvl1pPr>
            <a:lvl2pPr>
              <a:lnSpc>
                <a:spcPct val="95000"/>
              </a:lnSpc>
              <a:spcBef>
                <a:spcPts val="800"/>
              </a:spcBef>
              <a:defRPr/>
            </a:lvl2pPr>
            <a:lvl3pPr>
              <a:lnSpc>
                <a:spcPct val="95000"/>
              </a:lnSpc>
              <a:defRPr/>
            </a:lvl3pPr>
            <a:lvl4pPr>
              <a:lnSpc>
                <a:spcPct val="95000"/>
              </a:lnSpc>
              <a:defRPr/>
            </a:lvl4pPr>
            <a:lvl5pPr>
              <a:lnSpc>
                <a:spcPct val="95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97357-CB64-4074-9B1C-EDAFE223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44004-2A23-4AF5-971F-E7D63E5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E09FE-6915-4949-83C6-D52195D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9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.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54420D0-306B-486F-B4C5-A54FD6C85A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2676" y="1047751"/>
            <a:ext cx="4495800" cy="3657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3D8BA-6CBF-4D98-BE04-8017F768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4953001"/>
            <a:ext cx="4581524" cy="933449"/>
          </a:xfrm>
        </p:spPr>
        <p:txBody>
          <a:bodyPr/>
          <a:lstStyle>
            <a:lvl1pPr>
              <a:lnSpc>
                <a:spcPct val="95000"/>
              </a:lnSpc>
              <a:spcBef>
                <a:spcPts val="100"/>
              </a:spcBef>
              <a:defRPr/>
            </a:lvl1pPr>
            <a:lvl2pPr>
              <a:lnSpc>
                <a:spcPct val="95000"/>
              </a:lnSpc>
              <a:spcBef>
                <a:spcPts val="100"/>
              </a:spcBef>
              <a:defRPr/>
            </a:lvl2pPr>
            <a:lvl3pPr>
              <a:lnSpc>
                <a:spcPct val="95000"/>
              </a:lnSpc>
              <a:spcBef>
                <a:spcPts val="100"/>
              </a:spcBef>
              <a:defRPr/>
            </a:lvl3pPr>
            <a:lvl4pPr>
              <a:lnSpc>
                <a:spcPct val="95000"/>
              </a:lnSpc>
              <a:spcBef>
                <a:spcPts val="100"/>
              </a:spcBef>
              <a:defRPr/>
            </a:lvl4pPr>
            <a:lvl5pPr>
              <a:lnSpc>
                <a:spcPct val="95000"/>
              </a:lnSpc>
              <a:spcBef>
                <a:spcPts val="100"/>
              </a:spcBef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97357-CB64-4074-9B1C-EDAFE223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44004-2A23-4AF5-971F-E7D63E5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E09FE-6915-4949-83C6-D52195D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023CF9D-7B5D-4612-8853-263D6DF0AD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62801" y="4953001"/>
            <a:ext cx="4581524" cy="933449"/>
          </a:xfrm>
        </p:spPr>
        <p:txBody>
          <a:bodyPr/>
          <a:lstStyle>
            <a:lvl1pPr>
              <a:lnSpc>
                <a:spcPct val="95000"/>
              </a:lnSpc>
              <a:spcBef>
                <a:spcPts val="100"/>
              </a:spcBef>
              <a:defRPr/>
            </a:lvl1pPr>
            <a:lvl2pPr>
              <a:lnSpc>
                <a:spcPct val="95000"/>
              </a:lnSpc>
              <a:spcBef>
                <a:spcPts val="100"/>
              </a:spcBef>
              <a:defRPr/>
            </a:lvl2pPr>
            <a:lvl3pPr>
              <a:lnSpc>
                <a:spcPct val="95000"/>
              </a:lnSpc>
              <a:spcBef>
                <a:spcPts val="100"/>
              </a:spcBef>
              <a:defRPr/>
            </a:lvl3pPr>
            <a:lvl4pPr>
              <a:lnSpc>
                <a:spcPct val="95000"/>
              </a:lnSpc>
              <a:spcBef>
                <a:spcPts val="100"/>
              </a:spcBef>
              <a:defRPr/>
            </a:lvl4pPr>
            <a:lvl5pPr>
              <a:lnSpc>
                <a:spcPct val="95000"/>
              </a:lnSpc>
              <a:spcBef>
                <a:spcPts val="100"/>
              </a:spcBef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D7426D91-431F-4145-A220-1B9D685CAB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29476" y="1047751"/>
            <a:ext cx="4495800" cy="3657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15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.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C0D0D081-5889-4AF9-A531-205AC8313F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2619" y="1047750"/>
            <a:ext cx="2700000" cy="48482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54420D0-306B-486F-B4C5-A54FD6C85A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2675" y="1047750"/>
            <a:ext cx="6076949" cy="27431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3D8BA-6CBF-4D98-BE04-8017F768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4086225"/>
            <a:ext cx="6124574" cy="1819275"/>
          </a:xfrm>
        </p:spPr>
        <p:txBody>
          <a:bodyPr/>
          <a:lstStyle>
            <a:lvl1pPr>
              <a:lnSpc>
                <a:spcPct val="95000"/>
              </a:lnSpc>
              <a:spcBef>
                <a:spcPts val="100"/>
              </a:spcBef>
              <a:defRPr/>
            </a:lvl1pPr>
            <a:lvl2pPr>
              <a:lnSpc>
                <a:spcPct val="95000"/>
              </a:lnSpc>
              <a:spcBef>
                <a:spcPts val="100"/>
              </a:spcBef>
              <a:defRPr/>
            </a:lvl2pPr>
            <a:lvl3pPr>
              <a:lnSpc>
                <a:spcPct val="95000"/>
              </a:lnSpc>
              <a:spcBef>
                <a:spcPts val="100"/>
              </a:spcBef>
              <a:defRPr/>
            </a:lvl3pPr>
            <a:lvl4pPr>
              <a:lnSpc>
                <a:spcPct val="95000"/>
              </a:lnSpc>
              <a:spcBef>
                <a:spcPts val="100"/>
              </a:spcBef>
              <a:defRPr/>
            </a:lvl4pPr>
            <a:lvl5pPr>
              <a:lnSpc>
                <a:spcPct val="95000"/>
              </a:lnSpc>
              <a:spcBef>
                <a:spcPts val="100"/>
              </a:spcBef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97357-CB64-4074-9B1C-EDAFE223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44004-2A23-4AF5-971F-E7D63E5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E09FE-6915-4949-83C6-D52195D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01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. Text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654420D0-306B-486F-B4C5-A54FD6C85A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2676" y="1047751"/>
            <a:ext cx="9382124" cy="36576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algn="ctr">
              <a:defRPr sz="1200"/>
            </a:lvl1pPr>
          </a:lstStyle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13D8BA-6CBF-4D98-BE04-8017F768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4953001"/>
            <a:ext cx="9458324" cy="933449"/>
          </a:xfrm>
        </p:spPr>
        <p:txBody>
          <a:bodyPr/>
          <a:lstStyle>
            <a:lvl1pPr>
              <a:lnSpc>
                <a:spcPct val="95000"/>
              </a:lnSpc>
              <a:spcBef>
                <a:spcPts val="100"/>
              </a:spcBef>
              <a:defRPr/>
            </a:lvl1pPr>
            <a:lvl2pPr>
              <a:lnSpc>
                <a:spcPct val="95000"/>
              </a:lnSpc>
              <a:spcBef>
                <a:spcPts val="100"/>
              </a:spcBef>
              <a:defRPr/>
            </a:lvl2pPr>
            <a:lvl3pPr>
              <a:lnSpc>
                <a:spcPct val="95000"/>
              </a:lnSpc>
              <a:spcBef>
                <a:spcPts val="100"/>
              </a:spcBef>
              <a:defRPr/>
            </a:lvl3pPr>
            <a:lvl4pPr>
              <a:lnSpc>
                <a:spcPct val="95000"/>
              </a:lnSpc>
              <a:spcBef>
                <a:spcPts val="100"/>
              </a:spcBef>
              <a:defRPr/>
            </a:lvl4pPr>
            <a:lvl5pPr>
              <a:lnSpc>
                <a:spcPct val="95000"/>
              </a:lnSpc>
              <a:spcBef>
                <a:spcPts val="100"/>
              </a:spcBef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C97357-CB64-4074-9B1C-EDAFE223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444004-2A23-4AF5-971F-E7D63E5C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E09FE-6915-4949-83C6-D52195D1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31479-2E5D-4B38-8BD8-1F087737C0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59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6574D45-ED4F-40D3-8045-BC468AE5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548" y="255629"/>
            <a:ext cx="6138651" cy="1325563"/>
          </a:xfrm>
          <a:prstGeom prst="rect">
            <a:avLst/>
          </a:prstGeom>
        </p:spPr>
        <p:txBody>
          <a:bodyPr vert="horz" lIns="54000" tIns="18000" rIns="18000" bIns="1800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EE0F3B-6700-4740-82F6-5827E0ECF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3151" y="1997075"/>
            <a:ext cx="6057900" cy="3870325"/>
          </a:xfrm>
          <a:prstGeom prst="rect">
            <a:avLst/>
          </a:prstGeom>
        </p:spPr>
        <p:txBody>
          <a:bodyPr vert="horz" lIns="0" tIns="54000" rIns="18000" bIns="1800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C141E1-8501-424A-B5CE-06ED486A5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49825" y="6222025"/>
            <a:ext cx="1285875" cy="365125"/>
          </a:xfrm>
          <a:prstGeom prst="rect">
            <a:avLst/>
          </a:prstGeom>
        </p:spPr>
        <p:txBody>
          <a:bodyPr vert="horz" lIns="18000" tIns="45720" rIns="18000" bIns="45720" rtlCol="0" anchor="ctr"/>
          <a:lstStyle>
            <a:lvl1pPr algn="r">
              <a:defRPr sz="1400" i="1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82F01E-7019-4844-ADCF-7CEA7D2EE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2824" y="6222025"/>
            <a:ext cx="5044345" cy="365125"/>
          </a:xfrm>
          <a:prstGeom prst="rect">
            <a:avLst/>
          </a:prstGeom>
        </p:spPr>
        <p:txBody>
          <a:bodyPr vert="horz" lIns="18000" tIns="45720" rIns="18000" bIns="45720" rtlCol="0" anchor="ctr"/>
          <a:lstStyle>
            <a:lvl1pPr algn="l"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9985A2-5611-4307-B704-D54F3064D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222025"/>
            <a:ext cx="657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chemeClr val="tx1"/>
                </a:solidFill>
              </a:defRPr>
            </a:lvl1pPr>
          </a:lstStyle>
          <a:p>
            <a:fld id="{67B31479-2E5D-4B38-8BD8-1F087737C03C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F03AD630-BD6D-4AA3-B6D0-AF0C96C9A764}"/>
              </a:ext>
            </a:extLst>
          </p:cNvPr>
          <p:cNvSpPr/>
          <p:nvPr userDrawn="1"/>
        </p:nvSpPr>
        <p:spPr>
          <a:xfrm>
            <a:off x="9020175" y="752475"/>
            <a:ext cx="3171825" cy="0"/>
          </a:xfrm>
          <a:custGeom>
            <a:avLst/>
            <a:gdLst>
              <a:gd name="connsiteX0" fmla="*/ 3171825 w 3171825"/>
              <a:gd name="connsiteY0" fmla="*/ 0 h 0"/>
              <a:gd name="connsiteX1" fmla="*/ 0 w 3171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1825">
                <a:moveTo>
                  <a:pt x="317182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66DDEE29-E006-48ED-9C71-5095107BF75D}"/>
              </a:ext>
            </a:extLst>
          </p:cNvPr>
          <p:cNvSpPr/>
          <p:nvPr userDrawn="1"/>
        </p:nvSpPr>
        <p:spPr>
          <a:xfrm>
            <a:off x="9020175" y="6172200"/>
            <a:ext cx="3171825" cy="0"/>
          </a:xfrm>
          <a:custGeom>
            <a:avLst/>
            <a:gdLst>
              <a:gd name="connsiteX0" fmla="*/ 3171825 w 3171825"/>
              <a:gd name="connsiteY0" fmla="*/ 0 h 0"/>
              <a:gd name="connsiteX1" fmla="*/ 0 w 3171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1825">
                <a:moveTo>
                  <a:pt x="3171825" y="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23" descr="En bild som visar enhet, mätare&#10;&#10;Beskrivning genererad med mycket hög exakthet">
            <a:extLst>
              <a:ext uri="{FF2B5EF4-FFF2-40B4-BE49-F238E27FC236}">
                <a16:creationId xmlns:a16="http://schemas.microsoft.com/office/drawing/2014/main" id="{DAF4E026-38EB-4737-B9C1-6B925AC112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3321" b="3059"/>
          <a:stretch/>
        </p:blipFill>
        <p:spPr>
          <a:xfrm>
            <a:off x="0" y="0"/>
            <a:ext cx="1029693" cy="6858000"/>
          </a:xfrm>
          <a:prstGeom prst="rect">
            <a:avLst/>
          </a:prstGeom>
        </p:spPr>
      </p:pic>
      <p:pic>
        <p:nvPicPr>
          <p:cNvPr id="15" name="Bildobjekt 12">
            <a:extLst>
              <a:ext uri="{FF2B5EF4-FFF2-40B4-BE49-F238E27FC236}">
                <a16:creationId xmlns:a16="http://schemas.microsoft.com/office/drawing/2014/main" id="{42766C70-57E2-410F-955D-83CC1312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r="18214"/>
          <a:stretch/>
        </p:blipFill>
        <p:spPr>
          <a:xfrm>
            <a:off x="8924989" y="-1"/>
            <a:ext cx="2057336" cy="6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7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9" r:id="rId5"/>
    <p:sldLayoutId id="2147483662" r:id="rId6"/>
    <p:sldLayoutId id="2147483660" r:id="rId7"/>
    <p:sldLayoutId id="2147483663" r:id="rId8"/>
    <p:sldLayoutId id="2147483661" r:id="rId9"/>
    <p:sldLayoutId id="2147483654" r:id="rId10"/>
    <p:sldLayoutId id="2147483655" r:id="rId11"/>
    <p:sldLayoutId id="214748366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76200" indent="-76200" algn="l" defTabSz="914400" rtl="0" eaLnBrk="1" latinLnBrk="0" hangingPunct="1">
        <a:lnSpc>
          <a:spcPct val="95000"/>
        </a:lnSpc>
        <a:spcBef>
          <a:spcPts val="800"/>
        </a:spcBef>
        <a:buFont typeface="Avenir Next" panose="020B0503020202020204" pitchFamily="34" charset="0"/>
        <a:buChar char=" 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285750" indent="-209550" algn="l" defTabSz="914400" rtl="0" eaLnBrk="1" latinLnBrk="0" hangingPunct="1">
        <a:lnSpc>
          <a:spcPct val="95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590550" indent="-266700" algn="l" defTabSz="914400" rtl="0" eaLnBrk="1" latinLnBrk="0" hangingPunct="1">
        <a:lnSpc>
          <a:spcPct val="95000"/>
        </a:lnSpc>
        <a:spcBef>
          <a:spcPts val="4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800100" indent="-180975" algn="l" defTabSz="914400" rtl="0" eaLnBrk="1" latinLnBrk="0" hangingPunct="1">
        <a:lnSpc>
          <a:spcPct val="95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1019175" indent="-200025" algn="l" defTabSz="914400" rtl="0" eaLnBrk="1" latinLnBrk="0" hangingPunct="1">
        <a:lnSpc>
          <a:spcPct val="95000"/>
        </a:lnSpc>
        <a:spcBef>
          <a:spcPts val="400"/>
        </a:spcBef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inplace.eu/eef/truste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trust-ee.eu" TargetMode="External"/><Relationship Id="rId2" Type="http://schemas.openxmlformats.org/officeDocument/2006/relationships/hyperlink" Target="http://www.trust-ee.eu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0.png"/><Relationship Id="rId4" Type="http://schemas.openxmlformats.org/officeDocument/2006/relationships/hyperlink" Target="https://finplace.eu/eef/truste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1CC74-A57D-45D2-A074-40D5B867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049" y="2291456"/>
            <a:ext cx="7267576" cy="2041158"/>
          </a:xfrm>
        </p:spPr>
        <p:txBody>
          <a:bodyPr/>
          <a:lstStyle/>
          <a:p>
            <a:r>
              <a:rPr lang="en-US" sz="3600" dirty="0"/>
              <a:t>Standardized assessment and innovative (re-)financing of industrial sustainable energy investments (</a:t>
            </a:r>
            <a:r>
              <a:rPr lang="en-US" sz="3600" dirty="0" err="1"/>
              <a:t>TrustEE</a:t>
            </a:r>
            <a:r>
              <a:rPr lang="en-US" sz="3600" dirty="0"/>
              <a:t>)</a:t>
            </a:r>
            <a:endParaRPr lang="en-GB" sz="3600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CF0CE296-ABBB-4B54-8C86-70C9B7D87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Horizon 2020 project to finance and realize energy efficiency and renewables in industry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663C01E-FEC6-49A5-AEA8-FAEE627927B6}"/>
              </a:ext>
            </a:extLst>
          </p:cNvPr>
          <p:cNvSpPr txBox="1"/>
          <p:nvPr/>
        </p:nvSpPr>
        <p:spPr>
          <a:xfrm>
            <a:off x="2305049" y="158049"/>
            <a:ext cx="6017895" cy="10618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pc="-15" dirty="0">
                <a:latin typeface="Trebuchet MS"/>
                <a:cs typeface="Trebuchet MS"/>
              </a:rPr>
              <a:t>Innovative Solutions to finance the Green Deal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pc="-15" dirty="0">
                <a:latin typeface="Trebuchet MS"/>
                <a:cs typeface="Trebuchet MS"/>
              </a:rPr>
              <a:t>Covenant of Mayors' Investment Forum – Energy Efficiency Finance Market Place in Brussels on 15 - 16 June 2021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8" name="Bildobjekt 14" descr="AEEintec-logo02rgb-4c-FINAL.jpg">
            <a:extLst>
              <a:ext uri="{FF2B5EF4-FFF2-40B4-BE49-F238E27FC236}">
                <a16:creationId xmlns:a16="http://schemas.microsoft.com/office/drawing/2014/main" id="{9F9A9C8E-69E6-4F50-8BBA-B1C1C697D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92" y="830454"/>
            <a:ext cx="774700" cy="986549"/>
          </a:xfrm>
          <a:prstGeom prst="rect">
            <a:avLst/>
          </a:prstGeom>
        </p:spPr>
      </p:pic>
      <p:pic>
        <p:nvPicPr>
          <p:cNvPr id="9" name="Bildobjekt 17" descr="reenag_holding_logo.png">
            <a:extLst>
              <a:ext uri="{FF2B5EF4-FFF2-40B4-BE49-F238E27FC236}">
                <a16:creationId xmlns:a16="http://schemas.microsoft.com/office/drawing/2014/main" id="{BFC04E1D-1AE7-46FB-AD9D-79A11F798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92" y="1053023"/>
            <a:ext cx="2082800" cy="5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6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 projects </a:t>
            </a:r>
            <a:br>
              <a:rPr lang="en-GB" dirty="0"/>
            </a:br>
            <a:r>
              <a:rPr lang="en-GB" sz="2800" b="1" i="1" dirty="0"/>
              <a:t>3 steps</a:t>
            </a:r>
            <a:endParaRPr lang="en-GB" b="1" i="1" dirty="0"/>
          </a:p>
        </p:txBody>
      </p:sp>
      <p:sp>
        <p:nvSpPr>
          <p:cNvPr id="17" name="Abgerundetes Rechteck 56"/>
          <p:cNvSpPr/>
          <p:nvPr/>
        </p:nvSpPr>
        <p:spPr>
          <a:xfrm>
            <a:off x="2933700" y="1770728"/>
            <a:ext cx="6332220" cy="545522"/>
          </a:xfrm>
          <a:prstGeom prst="roundRect">
            <a:avLst/>
          </a:prstGeom>
          <a:solidFill>
            <a:srgbClr val="C6D2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Trust</a:t>
            </a:r>
            <a:r>
              <a:rPr lang="de-DE" sz="2800" b="1" dirty="0">
                <a:solidFill>
                  <a:srgbClr val="004A8A"/>
                </a:solidFill>
              </a:rPr>
              <a:t>EE</a:t>
            </a:r>
            <a:r>
              <a:rPr lang="de-DE" sz="2800" b="1" dirty="0"/>
              <a:t> </a:t>
            </a:r>
            <a:r>
              <a:rPr lang="de-DE" sz="2800" b="1" dirty="0" err="1">
                <a:solidFill>
                  <a:schemeClr val="tx1"/>
                </a:solidFill>
              </a:rPr>
              <a:t>Platform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1C574D-F7EE-4387-A9C7-08F5D3AE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27" name="Abgerundetes Rechteck 57">
            <a:extLst>
              <a:ext uri="{FF2B5EF4-FFF2-40B4-BE49-F238E27FC236}">
                <a16:creationId xmlns:a16="http://schemas.microsoft.com/office/drawing/2014/main" id="{5ACD5223-EDA2-4952-9180-D9BC4F3981B9}"/>
              </a:ext>
            </a:extLst>
          </p:cNvPr>
          <p:cNvSpPr/>
          <p:nvPr/>
        </p:nvSpPr>
        <p:spPr>
          <a:xfrm>
            <a:off x="2924274" y="2351722"/>
            <a:ext cx="2938046" cy="696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1. Automated project check</a:t>
            </a:r>
          </a:p>
        </p:txBody>
      </p:sp>
      <p:sp>
        <p:nvSpPr>
          <p:cNvPr id="28" name="textruta 2">
            <a:extLst>
              <a:ext uri="{FF2B5EF4-FFF2-40B4-BE49-F238E27FC236}">
                <a16:creationId xmlns:a16="http://schemas.microsoft.com/office/drawing/2014/main" id="{DCDF77BB-ADA1-4C78-93F8-1AAF8A53B4AD}"/>
              </a:ext>
            </a:extLst>
          </p:cNvPr>
          <p:cNvSpPr txBox="1"/>
          <p:nvPr/>
        </p:nvSpPr>
        <p:spPr>
          <a:xfrm>
            <a:off x="2908300" y="3086100"/>
            <a:ext cx="3441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600" dirty="0"/>
              <a:t>User provides project info:</a:t>
            </a:r>
            <a:endParaRPr lang="en-GB" sz="1600" i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Technology/measures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Savings (energy, €)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Technical and economic information about end user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Economic information about the technology provider and  planner</a:t>
            </a:r>
          </a:p>
          <a:p>
            <a:r>
              <a:rPr lang="en-GB" sz="1600" dirty="0"/>
              <a:t> </a:t>
            </a:r>
          </a:p>
        </p:txBody>
      </p:sp>
      <p:grpSp>
        <p:nvGrpSpPr>
          <p:cNvPr id="29" name="Gruppieren 58">
            <a:extLst>
              <a:ext uri="{FF2B5EF4-FFF2-40B4-BE49-F238E27FC236}">
                <a16:creationId xmlns:a16="http://schemas.microsoft.com/office/drawing/2014/main" id="{9B5D131B-23EA-4B4C-87A4-1BA530ADE719}"/>
              </a:ext>
            </a:extLst>
          </p:cNvPr>
          <p:cNvGrpSpPr/>
          <p:nvPr/>
        </p:nvGrpSpPr>
        <p:grpSpPr>
          <a:xfrm>
            <a:off x="6027467" y="2387600"/>
            <a:ext cx="1836373" cy="782320"/>
            <a:chOff x="6025294" y="5156340"/>
            <a:chExt cx="1481839" cy="556287"/>
          </a:xfrm>
        </p:grpSpPr>
        <p:grpSp>
          <p:nvGrpSpPr>
            <p:cNvPr id="30" name="Gruppieren 59">
              <a:extLst>
                <a:ext uri="{FF2B5EF4-FFF2-40B4-BE49-F238E27FC236}">
                  <a16:creationId xmlns:a16="http://schemas.microsoft.com/office/drawing/2014/main" id="{F21D085F-CAF9-4024-A143-5CCD08C391A4}"/>
                </a:ext>
              </a:extLst>
            </p:cNvPr>
            <p:cNvGrpSpPr/>
            <p:nvPr/>
          </p:nvGrpSpPr>
          <p:grpSpPr>
            <a:xfrm>
              <a:off x="6038477" y="5156340"/>
              <a:ext cx="1371611" cy="556287"/>
              <a:chOff x="2427680" y="647931"/>
              <a:chExt cx="956698" cy="69535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2" name="Pfeil nach rechts 61">
                <a:extLst>
                  <a:ext uri="{FF2B5EF4-FFF2-40B4-BE49-F238E27FC236}">
                    <a16:creationId xmlns:a16="http://schemas.microsoft.com/office/drawing/2014/main" id="{74D4AA16-D6BF-452F-8CCB-442FBB192D90}"/>
                  </a:ext>
                </a:extLst>
              </p:cNvPr>
              <p:cNvSpPr/>
              <p:nvPr/>
            </p:nvSpPr>
            <p:spPr>
              <a:xfrm>
                <a:off x="2427680" y="647931"/>
                <a:ext cx="956698" cy="69535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Pfeil nach rechts 4">
                <a:extLst>
                  <a:ext uri="{FF2B5EF4-FFF2-40B4-BE49-F238E27FC236}">
                    <a16:creationId xmlns:a16="http://schemas.microsoft.com/office/drawing/2014/main" id="{B9C73006-6F4D-4BF6-AA78-ECB20CD0D085}"/>
                  </a:ext>
                </a:extLst>
              </p:cNvPr>
              <p:cNvSpPr/>
              <p:nvPr/>
            </p:nvSpPr>
            <p:spPr>
              <a:xfrm>
                <a:off x="2427680" y="787003"/>
                <a:ext cx="748090" cy="41721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100" kern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Textfeld 60">
              <a:extLst>
                <a:ext uri="{FF2B5EF4-FFF2-40B4-BE49-F238E27FC236}">
                  <a16:creationId xmlns:a16="http://schemas.microsoft.com/office/drawing/2014/main" id="{7EAF3A5E-773A-4966-9E2C-AE6277F519D9}"/>
                </a:ext>
              </a:extLst>
            </p:cNvPr>
            <p:cNvSpPr txBox="1"/>
            <p:nvPr/>
          </p:nvSpPr>
          <p:spPr>
            <a:xfrm>
              <a:off x="6025294" y="5275244"/>
              <a:ext cx="1481839" cy="267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  <a:cs typeface="Calibri" pitchFamily="34" charset="0"/>
                </a:rPr>
                <a:t>Acceptance</a:t>
              </a:r>
            </a:p>
          </p:txBody>
        </p:sp>
      </p:grpSp>
      <p:grpSp>
        <p:nvGrpSpPr>
          <p:cNvPr id="34" name="Gruppieren 63">
            <a:extLst>
              <a:ext uri="{FF2B5EF4-FFF2-40B4-BE49-F238E27FC236}">
                <a16:creationId xmlns:a16="http://schemas.microsoft.com/office/drawing/2014/main" id="{340A5A6A-DE53-45F3-934E-3DEB8FC88A03}"/>
              </a:ext>
            </a:extLst>
          </p:cNvPr>
          <p:cNvGrpSpPr/>
          <p:nvPr/>
        </p:nvGrpSpPr>
        <p:grpSpPr>
          <a:xfrm>
            <a:off x="6027467" y="3112507"/>
            <a:ext cx="1384795" cy="872513"/>
            <a:chOff x="3262673" y="5114470"/>
            <a:chExt cx="1384795" cy="872513"/>
          </a:xfrm>
        </p:grpSpPr>
        <p:sp>
          <p:nvSpPr>
            <p:cNvPr id="35" name="Nach oben gebogener Pfeil 64">
              <a:extLst>
                <a:ext uri="{FF2B5EF4-FFF2-40B4-BE49-F238E27FC236}">
                  <a16:creationId xmlns:a16="http://schemas.microsoft.com/office/drawing/2014/main" id="{2E8F0BE7-01A8-4614-999B-EABD6C34CACA}"/>
                </a:ext>
              </a:extLst>
            </p:cNvPr>
            <p:cNvSpPr/>
            <p:nvPr/>
          </p:nvSpPr>
          <p:spPr>
            <a:xfrm rot="10800000" flipH="1">
              <a:off x="3275858" y="5142461"/>
              <a:ext cx="1371610" cy="844522"/>
            </a:xfrm>
            <a:prstGeom prst="bentUpArrow">
              <a:avLst>
                <a:gd name="adj1" fmla="val 39186"/>
                <a:gd name="adj2" fmla="val 25000"/>
                <a:gd name="adj3" fmla="val 25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Textfeld 65">
              <a:extLst>
                <a:ext uri="{FF2B5EF4-FFF2-40B4-BE49-F238E27FC236}">
                  <a16:creationId xmlns:a16="http://schemas.microsoft.com/office/drawing/2014/main" id="{77F8626C-137A-4CFC-BCD1-67559CA6F38D}"/>
                </a:ext>
              </a:extLst>
            </p:cNvPr>
            <p:cNvSpPr txBox="1"/>
            <p:nvPr/>
          </p:nvSpPr>
          <p:spPr>
            <a:xfrm>
              <a:off x="3262673" y="5114470"/>
              <a:ext cx="1381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+mj-lt"/>
                  <a:cs typeface="Calibri" pitchFamily="34" charset="0"/>
                </a:rPr>
                <a:t>Rejection</a:t>
              </a:r>
            </a:p>
          </p:txBody>
        </p:sp>
      </p:grpSp>
      <p:sp>
        <p:nvSpPr>
          <p:cNvPr id="37" name="textruta 6">
            <a:extLst>
              <a:ext uri="{FF2B5EF4-FFF2-40B4-BE49-F238E27FC236}">
                <a16:creationId xmlns:a16="http://schemas.microsoft.com/office/drawing/2014/main" id="{706CF4A1-CC62-4040-873E-1C880FDB85CF}"/>
              </a:ext>
            </a:extLst>
          </p:cNvPr>
          <p:cNvSpPr txBox="1"/>
          <p:nvPr/>
        </p:nvSpPr>
        <p:spPr>
          <a:xfrm>
            <a:off x="6756400" y="4043680"/>
            <a:ext cx="140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Explanation</a:t>
            </a:r>
          </a:p>
        </p:txBody>
      </p:sp>
      <p:sp>
        <p:nvSpPr>
          <p:cNvPr id="38" name="Abgerundetes Rechteck 57">
            <a:extLst>
              <a:ext uri="{FF2B5EF4-FFF2-40B4-BE49-F238E27FC236}">
                <a16:creationId xmlns:a16="http://schemas.microsoft.com/office/drawing/2014/main" id="{A5878509-73AA-44C2-B74E-BB67551AA5B2}"/>
              </a:ext>
            </a:extLst>
          </p:cNvPr>
          <p:cNvSpPr/>
          <p:nvPr/>
        </p:nvSpPr>
        <p:spPr>
          <a:xfrm>
            <a:off x="7833360" y="2351722"/>
            <a:ext cx="1432560" cy="696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Go to </a:t>
            </a:r>
            <a:br>
              <a:rPr lang="en-GB" sz="2000" b="1" dirty="0"/>
            </a:br>
            <a:r>
              <a:rPr lang="en-GB" sz="2000" b="1" dirty="0"/>
              <a:t>Step 2</a:t>
            </a:r>
          </a:p>
        </p:txBody>
      </p:sp>
      <p:sp>
        <p:nvSpPr>
          <p:cNvPr id="39" name="Abgerundetes Rechteck 57">
            <a:extLst>
              <a:ext uri="{FF2B5EF4-FFF2-40B4-BE49-F238E27FC236}">
                <a16:creationId xmlns:a16="http://schemas.microsoft.com/office/drawing/2014/main" id="{514331EF-7879-4A39-B169-52707B42F4A8}"/>
              </a:ext>
            </a:extLst>
          </p:cNvPr>
          <p:cNvSpPr/>
          <p:nvPr/>
        </p:nvSpPr>
        <p:spPr>
          <a:xfrm>
            <a:off x="2922769" y="2359274"/>
            <a:ext cx="2938046" cy="696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2. Automated measures check</a:t>
            </a:r>
          </a:p>
        </p:txBody>
      </p:sp>
      <p:sp>
        <p:nvSpPr>
          <p:cNvPr id="40" name="textruta 2">
            <a:extLst>
              <a:ext uri="{FF2B5EF4-FFF2-40B4-BE49-F238E27FC236}">
                <a16:creationId xmlns:a16="http://schemas.microsoft.com/office/drawing/2014/main" id="{E758F8E4-7765-4BEC-B3EF-FF9B197C45FA}"/>
              </a:ext>
            </a:extLst>
          </p:cNvPr>
          <p:cNvSpPr txBox="1"/>
          <p:nvPr/>
        </p:nvSpPr>
        <p:spPr>
          <a:xfrm>
            <a:off x="2906795" y="3093652"/>
            <a:ext cx="2994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600" dirty="0"/>
              <a:t>Details provided about type of measures implemented e.g., solar thermal, biomass, biogas, heat pump, energy efficiency/heat recovery</a:t>
            </a:r>
          </a:p>
        </p:txBody>
      </p:sp>
      <p:grpSp>
        <p:nvGrpSpPr>
          <p:cNvPr id="41" name="Gruppieren 58">
            <a:extLst>
              <a:ext uri="{FF2B5EF4-FFF2-40B4-BE49-F238E27FC236}">
                <a16:creationId xmlns:a16="http://schemas.microsoft.com/office/drawing/2014/main" id="{7E577471-FC3E-4A8D-9E15-D78D5F40BB9D}"/>
              </a:ext>
            </a:extLst>
          </p:cNvPr>
          <p:cNvGrpSpPr/>
          <p:nvPr/>
        </p:nvGrpSpPr>
        <p:grpSpPr>
          <a:xfrm>
            <a:off x="6025962" y="2395152"/>
            <a:ext cx="1836373" cy="782320"/>
            <a:chOff x="6025294" y="5156340"/>
            <a:chExt cx="1481839" cy="556287"/>
          </a:xfrm>
        </p:grpSpPr>
        <p:grpSp>
          <p:nvGrpSpPr>
            <p:cNvPr id="42" name="Gruppieren 59">
              <a:extLst>
                <a:ext uri="{FF2B5EF4-FFF2-40B4-BE49-F238E27FC236}">
                  <a16:creationId xmlns:a16="http://schemas.microsoft.com/office/drawing/2014/main" id="{374F690B-2B5D-4EE2-9E85-EAA67A0D9403}"/>
                </a:ext>
              </a:extLst>
            </p:cNvPr>
            <p:cNvGrpSpPr/>
            <p:nvPr/>
          </p:nvGrpSpPr>
          <p:grpSpPr>
            <a:xfrm>
              <a:off x="6038477" y="5156340"/>
              <a:ext cx="1371611" cy="556287"/>
              <a:chOff x="2427680" y="647931"/>
              <a:chExt cx="956698" cy="69535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4" name="Pfeil nach rechts 61">
                <a:extLst>
                  <a:ext uri="{FF2B5EF4-FFF2-40B4-BE49-F238E27FC236}">
                    <a16:creationId xmlns:a16="http://schemas.microsoft.com/office/drawing/2014/main" id="{901C156D-2E13-4A6B-A6DB-645994F559EE}"/>
                  </a:ext>
                </a:extLst>
              </p:cNvPr>
              <p:cNvSpPr/>
              <p:nvPr/>
            </p:nvSpPr>
            <p:spPr>
              <a:xfrm>
                <a:off x="2427680" y="647931"/>
                <a:ext cx="956698" cy="69535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Pfeil nach rechts 4">
                <a:extLst>
                  <a:ext uri="{FF2B5EF4-FFF2-40B4-BE49-F238E27FC236}">
                    <a16:creationId xmlns:a16="http://schemas.microsoft.com/office/drawing/2014/main" id="{FE72AEC7-E9AB-4FCB-BBF9-B5056E513CF0}"/>
                  </a:ext>
                </a:extLst>
              </p:cNvPr>
              <p:cNvSpPr/>
              <p:nvPr/>
            </p:nvSpPr>
            <p:spPr>
              <a:xfrm>
                <a:off x="2427680" y="787003"/>
                <a:ext cx="748090" cy="41721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100" kern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Textfeld 60">
              <a:extLst>
                <a:ext uri="{FF2B5EF4-FFF2-40B4-BE49-F238E27FC236}">
                  <a16:creationId xmlns:a16="http://schemas.microsoft.com/office/drawing/2014/main" id="{8E46C37E-D44B-4CF6-975B-97788183DCEC}"/>
                </a:ext>
              </a:extLst>
            </p:cNvPr>
            <p:cNvSpPr txBox="1"/>
            <p:nvPr/>
          </p:nvSpPr>
          <p:spPr>
            <a:xfrm>
              <a:off x="6025294" y="5275244"/>
              <a:ext cx="1481839" cy="267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  <a:cs typeface="Calibri" pitchFamily="34" charset="0"/>
                </a:rPr>
                <a:t>Acceptance</a:t>
              </a:r>
            </a:p>
          </p:txBody>
        </p:sp>
      </p:grpSp>
      <p:grpSp>
        <p:nvGrpSpPr>
          <p:cNvPr id="46" name="Gruppieren 63">
            <a:extLst>
              <a:ext uri="{FF2B5EF4-FFF2-40B4-BE49-F238E27FC236}">
                <a16:creationId xmlns:a16="http://schemas.microsoft.com/office/drawing/2014/main" id="{F8EB7306-1F71-46FD-82DD-9D6938A380D9}"/>
              </a:ext>
            </a:extLst>
          </p:cNvPr>
          <p:cNvGrpSpPr/>
          <p:nvPr/>
        </p:nvGrpSpPr>
        <p:grpSpPr>
          <a:xfrm>
            <a:off x="6025962" y="3120059"/>
            <a:ext cx="1384795" cy="872513"/>
            <a:chOff x="3262673" y="5114470"/>
            <a:chExt cx="1384795" cy="872513"/>
          </a:xfrm>
        </p:grpSpPr>
        <p:sp>
          <p:nvSpPr>
            <p:cNvPr id="47" name="Nach oben gebogener Pfeil 64">
              <a:extLst>
                <a:ext uri="{FF2B5EF4-FFF2-40B4-BE49-F238E27FC236}">
                  <a16:creationId xmlns:a16="http://schemas.microsoft.com/office/drawing/2014/main" id="{9CEBB68D-30C5-4754-B331-B44C19C93AD0}"/>
                </a:ext>
              </a:extLst>
            </p:cNvPr>
            <p:cNvSpPr/>
            <p:nvPr/>
          </p:nvSpPr>
          <p:spPr>
            <a:xfrm rot="10800000" flipH="1">
              <a:off x="3275858" y="5142461"/>
              <a:ext cx="1371610" cy="844522"/>
            </a:xfrm>
            <a:prstGeom prst="bentUpArrow">
              <a:avLst>
                <a:gd name="adj1" fmla="val 39186"/>
                <a:gd name="adj2" fmla="val 25000"/>
                <a:gd name="adj3" fmla="val 25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" name="Textfeld 65">
              <a:extLst>
                <a:ext uri="{FF2B5EF4-FFF2-40B4-BE49-F238E27FC236}">
                  <a16:creationId xmlns:a16="http://schemas.microsoft.com/office/drawing/2014/main" id="{00C33848-EB04-4639-BCF0-EC8A2E4243F4}"/>
                </a:ext>
              </a:extLst>
            </p:cNvPr>
            <p:cNvSpPr txBox="1"/>
            <p:nvPr/>
          </p:nvSpPr>
          <p:spPr>
            <a:xfrm>
              <a:off x="3262673" y="5114470"/>
              <a:ext cx="1381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+mj-lt"/>
                  <a:cs typeface="Calibri" pitchFamily="34" charset="0"/>
                </a:rPr>
                <a:t>Rejection</a:t>
              </a:r>
            </a:p>
          </p:txBody>
        </p:sp>
      </p:grpSp>
      <p:sp>
        <p:nvSpPr>
          <p:cNvPr id="49" name="textruta 6">
            <a:extLst>
              <a:ext uri="{FF2B5EF4-FFF2-40B4-BE49-F238E27FC236}">
                <a16:creationId xmlns:a16="http://schemas.microsoft.com/office/drawing/2014/main" id="{0B29AC40-580F-4E0F-A8C5-F7BCE18FD715}"/>
              </a:ext>
            </a:extLst>
          </p:cNvPr>
          <p:cNvSpPr txBox="1"/>
          <p:nvPr/>
        </p:nvSpPr>
        <p:spPr>
          <a:xfrm>
            <a:off x="6754895" y="4051232"/>
            <a:ext cx="140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Explanation</a:t>
            </a:r>
          </a:p>
        </p:txBody>
      </p:sp>
      <p:sp>
        <p:nvSpPr>
          <p:cNvPr id="50" name="Abgerundetes Rechteck 57">
            <a:extLst>
              <a:ext uri="{FF2B5EF4-FFF2-40B4-BE49-F238E27FC236}">
                <a16:creationId xmlns:a16="http://schemas.microsoft.com/office/drawing/2014/main" id="{C709DD1A-8FB5-4772-92DA-D5BF958B65B7}"/>
              </a:ext>
            </a:extLst>
          </p:cNvPr>
          <p:cNvSpPr/>
          <p:nvPr/>
        </p:nvSpPr>
        <p:spPr>
          <a:xfrm>
            <a:off x="7831855" y="2359274"/>
            <a:ext cx="1432560" cy="696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Go to </a:t>
            </a:r>
            <a:br>
              <a:rPr lang="en-GB" sz="2000" b="1" dirty="0"/>
            </a:br>
            <a:r>
              <a:rPr lang="en-GB" sz="2000" b="1" dirty="0"/>
              <a:t>Step 3</a:t>
            </a:r>
          </a:p>
        </p:txBody>
      </p:sp>
      <p:sp>
        <p:nvSpPr>
          <p:cNvPr id="51" name="Abgerundetes Rechteck 57">
            <a:extLst>
              <a:ext uri="{FF2B5EF4-FFF2-40B4-BE49-F238E27FC236}">
                <a16:creationId xmlns:a16="http://schemas.microsoft.com/office/drawing/2014/main" id="{F12D298B-3D79-46C4-BBA9-B6A7E1543B18}"/>
              </a:ext>
            </a:extLst>
          </p:cNvPr>
          <p:cNvSpPr/>
          <p:nvPr/>
        </p:nvSpPr>
        <p:spPr>
          <a:xfrm>
            <a:off x="2931821" y="2359271"/>
            <a:ext cx="2938046" cy="696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3. Consultation</a:t>
            </a:r>
          </a:p>
        </p:txBody>
      </p:sp>
      <p:sp>
        <p:nvSpPr>
          <p:cNvPr id="52" name="textruta 2">
            <a:extLst>
              <a:ext uri="{FF2B5EF4-FFF2-40B4-BE49-F238E27FC236}">
                <a16:creationId xmlns:a16="http://schemas.microsoft.com/office/drawing/2014/main" id="{5BEECA7D-A074-4B6E-9399-5F53ECD3DA94}"/>
              </a:ext>
            </a:extLst>
          </p:cNvPr>
          <p:cNvSpPr txBox="1"/>
          <p:nvPr/>
        </p:nvSpPr>
        <p:spPr>
          <a:xfrm>
            <a:off x="2915847" y="3093649"/>
            <a:ext cx="299466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600" dirty="0" err="1"/>
              <a:t>TrustEE</a:t>
            </a:r>
            <a:r>
              <a:rPr lang="en-GB" sz="1600" dirty="0"/>
              <a:t> staff discusses project support and optimisation. </a:t>
            </a:r>
          </a:p>
          <a:p>
            <a:pPr>
              <a:spcBef>
                <a:spcPts val="1200"/>
              </a:spcBef>
            </a:pPr>
            <a:r>
              <a:rPr lang="en-GB" sz="1600" dirty="0"/>
              <a:t>Creates basis for: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GB" sz="1600" dirty="0"/>
              <a:t>Risk assessment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GB" sz="1600" dirty="0"/>
              <a:t>Insurance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GB" sz="1600" dirty="0"/>
              <a:t>Re-financing via Securitisation Vehicle</a:t>
            </a:r>
          </a:p>
        </p:txBody>
      </p:sp>
      <p:grpSp>
        <p:nvGrpSpPr>
          <p:cNvPr id="53" name="Gruppieren 58">
            <a:extLst>
              <a:ext uri="{FF2B5EF4-FFF2-40B4-BE49-F238E27FC236}">
                <a16:creationId xmlns:a16="http://schemas.microsoft.com/office/drawing/2014/main" id="{0215C606-19CC-4643-8A9D-DBE5694E3053}"/>
              </a:ext>
            </a:extLst>
          </p:cNvPr>
          <p:cNvGrpSpPr/>
          <p:nvPr/>
        </p:nvGrpSpPr>
        <p:grpSpPr>
          <a:xfrm>
            <a:off x="6035014" y="2395149"/>
            <a:ext cx="1836373" cy="782320"/>
            <a:chOff x="6025294" y="5156340"/>
            <a:chExt cx="1481839" cy="556287"/>
          </a:xfrm>
        </p:grpSpPr>
        <p:grpSp>
          <p:nvGrpSpPr>
            <p:cNvPr id="54" name="Gruppieren 59">
              <a:extLst>
                <a:ext uri="{FF2B5EF4-FFF2-40B4-BE49-F238E27FC236}">
                  <a16:creationId xmlns:a16="http://schemas.microsoft.com/office/drawing/2014/main" id="{77A611BD-BB9D-4226-B1F0-21FD029DCF1A}"/>
                </a:ext>
              </a:extLst>
            </p:cNvPr>
            <p:cNvGrpSpPr/>
            <p:nvPr/>
          </p:nvGrpSpPr>
          <p:grpSpPr>
            <a:xfrm>
              <a:off x="6038477" y="5156340"/>
              <a:ext cx="1371611" cy="556287"/>
              <a:chOff x="2427680" y="647931"/>
              <a:chExt cx="956698" cy="69535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56" name="Pfeil nach rechts 61">
                <a:extLst>
                  <a:ext uri="{FF2B5EF4-FFF2-40B4-BE49-F238E27FC236}">
                    <a16:creationId xmlns:a16="http://schemas.microsoft.com/office/drawing/2014/main" id="{FA4BA645-61C8-40A0-8020-28F8BCD97F87}"/>
                  </a:ext>
                </a:extLst>
              </p:cNvPr>
              <p:cNvSpPr/>
              <p:nvPr/>
            </p:nvSpPr>
            <p:spPr>
              <a:xfrm>
                <a:off x="2427680" y="647931"/>
                <a:ext cx="956698" cy="69535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Pfeil nach rechts 4">
                <a:extLst>
                  <a:ext uri="{FF2B5EF4-FFF2-40B4-BE49-F238E27FC236}">
                    <a16:creationId xmlns:a16="http://schemas.microsoft.com/office/drawing/2014/main" id="{18FF81C2-5F81-4906-AFF8-C1276861C432}"/>
                  </a:ext>
                </a:extLst>
              </p:cNvPr>
              <p:cNvSpPr/>
              <p:nvPr/>
            </p:nvSpPr>
            <p:spPr>
              <a:xfrm>
                <a:off x="2427680" y="787003"/>
                <a:ext cx="748090" cy="41721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3100" kern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feld 60">
              <a:extLst>
                <a:ext uri="{FF2B5EF4-FFF2-40B4-BE49-F238E27FC236}">
                  <a16:creationId xmlns:a16="http://schemas.microsoft.com/office/drawing/2014/main" id="{195CE914-0C6F-43F0-9B2D-259E8440CCCF}"/>
                </a:ext>
              </a:extLst>
            </p:cNvPr>
            <p:cNvSpPr txBox="1"/>
            <p:nvPr/>
          </p:nvSpPr>
          <p:spPr>
            <a:xfrm>
              <a:off x="6025294" y="5275244"/>
              <a:ext cx="1481839" cy="267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  <a:cs typeface="Calibri" pitchFamily="34" charset="0"/>
                </a:rPr>
                <a:t>Acceptance</a:t>
              </a:r>
            </a:p>
          </p:txBody>
        </p:sp>
      </p:grpSp>
      <p:grpSp>
        <p:nvGrpSpPr>
          <p:cNvPr id="58" name="Gruppieren 63">
            <a:extLst>
              <a:ext uri="{FF2B5EF4-FFF2-40B4-BE49-F238E27FC236}">
                <a16:creationId xmlns:a16="http://schemas.microsoft.com/office/drawing/2014/main" id="{88128084-8A7D-4C79-92D7-150489C56028}"/>
              </a:ext>
            </a:extLst>
          </p:cNvPr>
          <p:cNvGrpSpPr/>
          <p:nvPr/>
        </p:nvGrpSpPr>
        <p:grpSpPr>
          <a:xfrm>
            <a:off x="6035014" y="3120056"/>
            <a:ext cx="1384795" cy="872513"/>
            <a:chOff x="3262673" y="5114470"/>
            <a:chExt cx="1384795" cy="872513"/>
          </a:xfrm>
        </p:grpSpPr>
        <p:sp>
          <p:nvSpPr>
            <p:cNvPr id="59" name="Nach oben gebogener Pfeil 64">
              <a:extLst>
                <a:ext uri="{FF2B5EF4-FFF2-40B4-BE49-F238E27FC236}">
                  <a16:creationId xmlns:a16="http://schemas.microsoft.com/office/drawing/2014/main" id="{E5CB450D-0D1D-4316-B0A9-250CFEFFB772}"/>
                </a:ext>
              </a:extLst>
            </p:cNvPr>
            <p:cNvSpPr/>
            <p:nvPr/>
          </p:nvSpPr>
          <p:spPr>
            <a:xfrm rot="10800000" flipH="1">
              <a:off x="3275858" y="5142461"/>
              <a:ext cx="1371610" cy="844522"/>
            </a:xfrm>
            <a:prstGeom prst="bentUpArrow">
              <a:avLst>
                <a:gd name="adj1" fmla="val 39186"/>
                <a:gd name="adj2" fmla="val 25000"/>
                <a:gd name="adj3" fmla="val 25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Textfeld 65">
              <a:extLst>
                <a:ext uri="{FF2B5EF4-FFF2-40B4-BE49-F238E27FC236}">
                  <a16:creationId xmlns:a16="http://schemas.microsoft.com/office/drawing/2014/main" id="{9FA86C1F-D308-4004-9340-42640AFD6A28}"/>
                </a:ext>
              </a:extLst>
            </p:cNvPr>
            <p:cNvSpPr txBox="1"/>
            <p:nvPr/>
          </p:nvSpPr>
          <p:spPr>
            <a:xfrm>
              <a:off x="3262673" y="5114470"/>
              <a:ext cx="1381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+mj-lt"/>
                  <a:cs typeface="Calibri" pitchFamily="34" charset="0"/>
                </a:rPr>
                <a:t>Rejection</a:t>
              </a:r>
            </a:p>
          </p:txBody>
        </p:sp>
      </p:grpSp>
      <p:sp>
        <p:nvSpPr>
          <p:cNvPr id="61" name="textruta 6">
            <a:extLst>
              <a:ext uri="{FF2B5EF4-FFF2-40B4-BE49-F238E27FC236}">
                <a16:creationId xmlns:a16="http://schemas.microsoft.com/office/drawing/2014/main" id="{11F5C54B-B0CD-468B-B5D8-4E15C6381B3E}"/>
              </a:ext>
            </a:extLst>
          </p:cNvPr>
          <p:cNvSpPr txBox="1"/>
          <p:nvPr/>
        </p:nvSpPr>
        <p:spPr>
          <a:xfrm>
            <a:off x="6763947" y="4051229"/>
            <a:ext cx="1402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Explanation</a:t>
            </a:r>
          </a:p>
        </p:txBody>
      </p:sp>
      <p:sp>
        <p:nvSpPr>
          <p:cNvPr id="62" name="Abgerundetes Rechteck 57">
            <a:extLst>
              <a:ext uri="{FF2B5EF4-FFF2-40B4-BE49-F238E27FC236}">
                <a16:creationId xmlns:a16="http://schemas.microsoft.com/office/drawing/2014/main" id="{387268E6-91F7-4F50-8D93-E57A5CDD4184}"/>
              </a:ext>
            </a:extLst>
          </p:cNvPr>
          <p:cNvSpPr/>
          <p:nvPr/>
        </p:nvSpPr>
        <p:spPr>
          <a:xfrm>
            <a:off x="7840907" y="2359271"/>
            <a:ext cx="1432560" cy="696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Re-financing</a:t>
            </a:r>
          </a:p>
        </p:txBody>
      </p:sp>
    </p:spTree>
    <p:extLst>
      <p:ext uri="{BB962C8B-B14F-4D97-AF65-F5344CB8AC3E}">
        <p14:creationId xmlns:p14="http://schemas.microsoft.com/office/powerpoint/2010/main" val="42939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/>
      <p:bldP spid="28" grpId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9" grpId="0"/>
      <p:bldP spid="49" grpId="1"/>
      <p:bldP spid="50" grpId="0" animBg="1"/>
      <p:bldP spid="50" grpId="1" animBg="1"/>
      <p:bldP spid="51" grpId="0" animBg="1"/>
      <p:bldP spid="52" grpId="0"/>
      <p:bldP spid="61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955FE-C7B3-4328-B264-1C421BB12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de-DE" sz="2800" b="1" i="1" dirty="0"/>
              <a:t>Key </a:t>
            </a:r>
            <a:r>
              <a:rPr lang="de-DE" sz="2800" b="1" i="1" dirty="0" err="1"/>
              <a:t>data</a:t>
            </a:r>
            <a:endParaRPr lang="de-DE" sz="28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05575-2F91-40AC-B497-0743CC471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Company</a:t>
            </a:r>
            <a:r>
              <a:rPr lang="en-GB" dirty="0"/>
              <a:t>: Brewery </a:t>
            </a:r>
            <a:r>
              <a:rPr lang="en-GB" dirty="0" err="1"/>
              <a:t>Gösser</a:t>
            </a:r>
            <a:endParaRPr lang="en-GB" dirty="0"/>
          </a:p>
          <a:p>
            <a:r>
              <a:rPr lang="en-GB" b="1" dirty="0"/>
              <a:t>Location</a:t>
            </a:r>
            <a:r>
              <a:rPr lang="en-GB" dirty="0"/>
              <a:t>: Austria, Europe</a:t>
            </a:r>
          </a:p>
          <a:p>
            <a:endParaRPr lang="en-GB" b="1" dirty="0"/>
          </a:p>
          <a:p>
            <a:r>
              <a:rPr lang="en-GB" b="1" dirty="0"/>
              <a:t>Key data</a:t>
            </a:r>
            <a:r>
              <a:rPr lang="en-GB" dirty="0"/>
              <a:t>: I</a:t>
            </a:r>
            <a:r>
              <a:rPr lang="en-US" dirty="0" err="1"/>
              <a:t>nstallation</a:t>
            </a:r>
            <a:r>
              <a:rPr lang="en-US" dirty="0"/>
              <a:t> of a large-scale solar thermal plant at the brewery </a:t>
            </a:r>
            <a:r>
              <a:rPr lang="en-US" dirty="0" err="1"/>
              <a:t>Gösser</a:t>
            </a:r>
            <a:r>
              <a:rPr lang="en-US" dirty="0"/>
              <a:t> to supply the mashing process with solar process heat. </a:t>
            </a:r>
          </a:p>
          <a:p>
            <a:endParaRPr lang="en-GB" i="1" dirty="0"/>
          </a:p>
          <a:p>
            <a:r>
              <a:rPr lang="en-US" i="1" dirty="0"/>
              <a:t>The project was implemented as part of the FP7 project </a:t>
            </a:r>
            <a:r>
              <a:rPr lang="en-US" i="1" dirty="0" err="1"/>
              <a:t>SolarBrew</a:t>
            </a:r>
            <a:r>
              <a:rPr lang="en-US" i="1" dirty="0"/>
              <a:t> in 2013 and serves as an example for the </a:t>
            </a:r>
            <a:r>
              <a:rPr lang="en-US" i="1" dirty="0" err="1"/>
              <a:t>TrustEE</a:t>
            </a:r>
            <a:r>
              <a:rPr lang="en-US" i="1" dirty="0"/>
              <a:t> process.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AF65FF-C699-4DEB-AD29-91958D1BDAB6}"/>
              </a:ext>
            </a:extLst>
          </p:cNvPr>
          <p:cNvSpPr/>
          <p:nvPr/>
        </p:nvSpPr>
        <p:spPr>
          <a:xfrm>
            <a:off x="8833512" y="5772904"/>
            <a:ext cx="46001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Source: 2019 BRAU UNION ÖSTERREICH AKTIENGESELLSCHAFT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CA589D5-75B1-4B33-B45B-4CCFE091E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0294"/>
            <a:ext cx="2851485" cy="19009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077AFE1-0E1D-446E-9539-1CD4B44CC9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858266"/>
            <a:ext cx="2855947" cy="190099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0B6BC6-2677-4AAB-9C88-AD85A125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578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FC1F1-49E3-457A-98AA-774E03B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The parties</a:t>
            </a:r>
            <a:endParaRPr lang="de-DE" sz="2800" b="1" i="1" dirty="0"/>
          </a:p>
        </p:txBody>
      </p:sp>
      <p:pic>
        <p:nvPicPr>
          <p:cNvPr id="10" name="Bildobjekt 6">
            <a:extLst>
              <a:ext uri="{FF2B5EF4-FFF2-40B4-BE49-F238E27FC236}">
                <a16:creationId xmlns:a16="http://schemas.microsoft.com/office/drawing/2014/main" id="{0FC62664-28F7-466F-9A7C-2B4598D0B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20" y="2463656"/>
            <a:ext cx="4340613" cy="317198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AC2E79B-FD7B-4712-B19B-D35D18871690}"/>
              </a:ext>
            </a:extLst>
          </p:cNvPr>
          <p:cNvSpPr txBox="1"/>
          <p:nvPr/>
        </p:nvSpPr>
        <p:spPr>
          <a:xfrm>
            <a:off x="8743950" y="4672208"/>
            <a:ext cx="344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End </a:t>
            </a:r>
            <a:r>
              <a:rPr lang="de-DE" i="1" dirty="0" err="1"/>
              <a:t>user</a:t>
            </a:r>
            <a:r>
              <a:rPr lang="de-DE" i="1" dirty="0"/>
              <a:t>:</a:t>
            </a:r>
          </a:p>
          <a:p>
            <a:r>
              <a:rPr lang="de-DE" dirty="0" err="1"/>
              <a:t>Brewery</a:t>
            </a:r>
            <a:r>
              <a:rPr lang="de-DE" dirty="0"/>
              <a:t> Gösser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784A3E-C9C7-4D6D-943E-0C5EBFEFF5E4}"/>
              </a:ext>
            </a:extLst>
          </p:cNvPr>
          <p:cNvSpPr txBox="1"/>
          <p:nvPr/>
        </p:nvSpPr>
        <p:spPr>
          <a:xfrm>
            <a:off x="5795962" y="2094324"/>
            <a:ext cx="189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Financing </a:t>
            </a:r>
            <a:r>
              <a:rPr lang="de-DE" i="1" dirty="0" err="1">
                <a:solidFill>
                  <a:srgbClr val="FF0000"/>
                </a:solidFill>
              </a:rPr>
              <a:t>partner</a:t>
            </a:r>
            <a:endParaRPr lang="de-DE" i="1" dirty="0">
              <a:solidFill>
                <a:srgbClr val="FF0000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7831501-8509-4996-BD68-5AF4FA3FCA1E}"/>
              </a:ext>
            </a:extLst>
          </p:cNvPr>
          <p:cNvSpPr/>
          <p:nvPr/>
        </p:nvSpPr>
        <p:spPr>
          <a:xfrm>
            <a:off x="2288970" y="4672207"/>
            <a:ext cx="226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/>
              <a:t>Technology supplier:</a:t>
            </a:r>
          </a:p>
          <a:p>
            <a:r>
              <a:rPr lang="de-DE" dirty="0" err="1"/>
              <a:t>Arcon-Sunmark</a:t>
            </a:r>
            <a:r>
              <a:rPr lang="de-DE" dirty="0"/>
              <a:t> GmbH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0A9908-7459-4FA2-92C4-71DBDE2B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550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65EFF-2434-4E97-A019-8C8056EC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Registration</a:t>
            </a:r>
            <a:endParaRPr lang="de-DE" sz="28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0CC71E-AA92-4CEE-BFA2-DA6C389B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Solar supplier registered </a:t>
            </a:r>
            <a:r>
              <a:rPr lang="de-DE" dirty="0" err="1"/>
              <a:t>as</a:t>
            </a:r>
            <a:r>
              <a:rPr lang="de-DE" dirty="0"/>
              <a:t> an </a:t>
            </a:r>
            <a:r>
              <a:rPr lang="de-DE" dirty="0" err="1"/>
              <a:t>applicant</a:t>
            </a:r>
            <a:r>
              <a:rPr lang="de-DE" dirty="0"/>
              <a:t> at </a:t>
            </a:r>
            <a:r>
              <a:rPr lang="de-DE" dirty="0">
                <a:hlinkClick r:id="rId2"/>
              </a:rPr>
              <a:t>https://finplace.eu/eef/trustee</a:t>
            </a:r>
            <a:r>
              <a:rPr lang="de-DE" dirty="0"/>
              <a:t> </a:t>
            </a:r>
          </a:p>
          <a:p>
            <a:r>
              <a:rPr lang="de-DE" dirty="0"/>
              <a:t>Company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de-DE" dirty="0"/>
          </a:p>
          <a:p>
            <a:pPr lvl="1"/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Adress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Branch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Company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register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and ID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number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Turnover,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balance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sheet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total</a:t>
            </a:r>
          </a:p>
          <a:p>
            <a:pPr lvl="1"/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Employees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Contact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details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F4A214A-A575-4341-AA1F-DE4748CD5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541" y="4198937"/>
            <a:ext cx="3792716" cy="1776768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448C4A1-13E6-49BE-8527-FDA7E8183B60}"/>
              </a:ext>
            </a:extLst>
          </p:cNvPr>
          <p:cNvGrpSpPr/>
          <p:nvPr/>
        </p:nvGrpSpPr>
        <p:grpSpPr>
          <a:xfrm>
            <a:off x="8275541" y="1316205"/>
            <a:ext cx="3792716" cy="2734986"/>
            <a:chOff x="2359461" y="3132414"/>
            <a:chExt cx="3792716" cy="2734986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3F286EB-2962-4FA2-AB6A-C90A8FC6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9461" y="3132414"/>
              <a:ext cx="3792716" cy="2734986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D48A101-1CA3-4AA1-940E-89B3E0CAC327}"/>
                </a:ext>
              </a:extLst>
            </p:cNvPr>
            <p:cNvSpPr/>
            <p:nvPr/>
          </p:nvSpPr>
          <p:spPr>
            <a:xfrm>
              <a:off x="4403683" y="5248275"/>
              <a:ext cx="369527" cy="4571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A5306CC3-254A-4662-93AE-EF0C7AA8816F}"/>
                </a:ext>
              </a:extLst>
            </p:cNvPr>
            <p:cNvSpPr/>
            <p:nvPr/>
          </p:nvSpPr>
          <p:spPr>
            <a:xfrm>
              <a:off x="2966173" y="5248275"/>
              <a:ext cx="369527" cy="45719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E4500B-3E39-4CBE-A350-854AF8D9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860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55DBE-42CB-4611-8CA2-B0BFA666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Project data</a:t>
            </a:r>
            <a:endParaRPr lang="de-DE" sz="28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529CBE-2381-4E18-8609-61247AE9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Basic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Project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name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Technology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Short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description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8EC5162-9F8A-44BD-AA1C-1EF136F7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89" y="3768723"/>
            <a:ext cx="5868461" cy="273861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B86B908-738E-4315-BF63-C43C401F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538" y="1333500"/>
            <a:ext cx="3536464" cy="42481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A8E7679-FDB3-4CF2-BEFC-78EE9CD1A7A2}"/>
              </a:ext>
            </a:extLst>
          </p:cNvPr>
          <p:cNvSpPr/>
          <p:nvPr/>
        </p:nvSpPr>
        <p:spPr>
          <a:xfrm>
            <a:off x="8686800" y="2082800"/>
            <a:ext cx="3352800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F26DFDF-D6BA-4CC6-952A-D6CCCCD4C1FF}"/>
              </a:ext>
            </a:extLst>
          </p:cNvPr>
          <p:cNvCxnSpPr>
            <a:cxnSpLocks/>
          </p:cNvCxnSpPr>
          <p:nvPr/>
        </p:nvCxnSpPr>
        <p:spPr>
          <a:xfrm flipH="1">
            <a:off x="7327900" y="2221130"/>
            <a:ext cx="1358900" cy="142377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77DE302F-0988-4B8B-AEED-6549A3355004}"/>
              </a:ext>
            </a:extLst>
          </p:cNvPr>
          <p:cNvSpPr/>
          <p:nvPr/>
        </p:nvSpPr>
        <p:spPr>
          <a:xfrm>
            <a:off x="8670646" y="2800737"/>
            <a:ext cx="3384194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1342B82-CB4F-4B08-81E7-7DBA05EE7B82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451002" y="2959487"/>
            <a:ext cx="1219644" cy="809236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908FBE34-5041-49EE-947B-37D7FD4E401B}"/>
              </a:ext>
            </a:extLst>
          </p:cNvPr>
          <p:cNvSpPr txBox="1"/>
          <p:nvPr/>
        </p:nvSpPr>
        <p:spPr>
          <a:xfrm>
            <a:off x="8942718" y="2117232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Basic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AE0BC2F-A75C-4ADC-B639-2F5C01DF78B0}"/>
              </a:ext>
            </a:extLst>
          </p:cNvPr>
          <p:cNvSpPr txBox="1"/>
          <p:nvPr/>
        </p:nvSpPr>
        <p:spPr>
          <a:xfrm>
            <a:off x="8942718" y="248551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Applicant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ABA26D4-042C-4CE0-B4F7-A06CE616A9B9}"/>
              </a:ext>
            </a:extLst>
          </p:cNvPr>
          <p:cNvSpPr txBox="1"/>
          <p:nvPr/>
        </p:nvSpPr>
        <p:spPr>
          <a:xfrm>
            <a:off x="8942717" y="2853110"/>
            <a:ext cx="1676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Technology supplier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914B0DA-01D0-4719-ABFF-AA8CBCDD3493}"/>
              </a:ext>
            </a:extLst>
          </p:cNvPr>
          <p:cNvSpPr txBox="1"/>
          <p:nvPr/>
        </p:nvSpPr>
        <p:spPr>
          <a:xfrm>
            <a:off x="8942717" y="3152491"/>
            <a:ext cx="18748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End </a:t>
            </a:r>
            <a:r>
              <a:rPr lang="de-DE" sz="1000" b="1" dirty="0" err="1">
                <a:solidFill>
                  <a:srgbClr val="0070C0"/>
                </a:solidFill>
              </a:rPr>
              <a:t>user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411B23-9FD6-4606-AFC5-622C65339781}"/>
              </a:ext>
            </a:extLst>
          </p:cNvPr>
          <p:cNvSpPr txBox="1"/>
          <p:nvPr/>
        </p:nvSpPr>
        <p:spPr>
          <a:xfrm>
            <a:off x="8942718" y="3477615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Economic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feasibility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03A098E-2486-4D6A-8F67-C4DF3F9A5FBC}"/>
              </a:ext>
            </a:extLst>
          </p:cNvPr>
          <p:cNvSpPr txBox="1"/>
          <p:nvPr/>
        </p:nvSpPr>
        <p:spPr>
          <a:xfrm>
            <a:off x="8942718" y="3815372"/>
            <a:ext cx="1986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Substituted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energy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system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D8A565-02CB-4426-8169-B82E954C4E36}"/>
              </a:ext>
            </a:extLst>
          </p:cNvPr>
          <p:cNvSpPr txBox="1"/>
          <p:nvPr/>
        </p:nvSpPr>
        <p:spPr>
          <a:xfrm>
            <a:off x="8942718" y="4125527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Operating </a:t>
            </a:r>
            <a:r>
              <a:rPr lang="de-DE" sz="1000" b="1" dirty="0" err="1">
                <a:solidFill>
                  <a:srgbClr val="0070C0"/>
                </a:solidFill>
              </a:rPr>
              <a:t>details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7739E6B-D3CF-484A-8E32-8A4C09D3F769}"/>
              </a:ext>
            </a:extLst>
          </p:cNvPr>
          <p:cNvSpPr txBox="1"/>
          <p:nvPr/>
        </p:nvSpPr>
        <p:spPr>
          <a:xfrm>
            <a:off x="8942718" y="4462363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Solar thermal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3A1D776-8587-438B-844B-2464FCCF47D0}"/>
              </a:ext>
            </a:extLst>
          </p:cNvPr>
          <p:cNvSpPr txBox="1"/>
          <p:nvPr/>
        </p:nvSpPr>
        <p:spPr>
          <a:xfrm>
            <a:off x="8942718" y="481154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Summary</a:t>
            </a:r>
            <a:endParaRPr lang="en-GB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9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46C5-5482-47FA-8AE7-14271510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End user</a:t>
            </a:r>
            <a:endParaRPr lang="de-DE" sz="28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C985C-D2F0-4C67-8C78-C7C7111E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company data / contact details for brewery </a:t>
            </a:r>
            <a:r>
              <a:rPr lang="en-US" dirty="0" err="1"/>
              <a:t>Gösser</a:t>
            </a:r>
            <a:endParaRPr lang="en-US" dirty="0"/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Address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Branch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Company register and ID number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Turnover, balance sheet total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Employees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Contact details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B2BEFB6-FB2E-4004-BAC5-F3821E96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538" y="1333500"/>
            <a:ext cx="3536464" cy="42481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10503CB-7AEE-46F9-9A55-D0CD0A2AC23C}"/>
              </a:ext>
            </a:extLst>
          </p:cNvPr>
          <p:cNvSpPr/>
          <p:nvPr/>
        </p:nvSpPr>
        <p:spPr>
          <a:xfrm>
            <a:off x="8695846" y="3127374"/>
            <a:ext cx="3313087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546185E-C53E-4F04-AA1A-C0AD1AB0A29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198756" y="3286124"/>
            <a:ext cx="497090" cy="51337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D1418E0-BD49-4259-8675-9946F19F64EE}"/>
              </a:ext>
            </a:extLst>
          </p:cNvPr>
          <p:cNvGrpSpPr/>
          <p:nvPr/>
        </p:nvGrpSpPr>
        <p:grpSpPr>
          <a:xfrm>
            <a:off x="5625885" y="3932237"/>
            <a:ext cx="2916983" cy="2543787"/>
            <a:chOff x="2377718" y="2941531"/>
            <a:chExt cx="3517278" cy="366084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3D4F5FE-5CBF-49F0-ADB4-F54ED35F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7718" y="2941531"/>
              <a:ext cx="3517278" cy="3660840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0689C66-B52A-4053-94AF-63BE3C2773CD}"/>
                </a:ext>
              </a:extLst>
            </p:cNvPr>
            <p:cNvSpPr/>
            <p:nvPr/>
          </p:nvSpPr>
          <p:spPr>
            <a:xfrm>
              <a:off x="4145066" y="4682687"/>
              <a:ext cx="369527" cy="544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C84D20A-4DD9-49D7-9094-7A2D49424C5C}"/>
                </a:ext>
              </a:extLst>
            </p:cNvPr>
            <p:cNvSpPr/>
            <p:nvPr/>
          </p:nvSpPr>
          <p:spPr>
            <a:xfrm>
              <a:off x="2574287" y="4673978"/>
              <a:ext cx="369527" cy="544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D84E530-F5DD-419F-A2F5-2D58B7C0CD80}"/>
                </a:ext>
              </a:extLst>
            </p:cNvPr>
            <p:cNvSpPr/>
            <p:nvPr/>
          </p:nvSpPr>
          <p:spPr>
            <a:xfrm>
              <a:off x="4145066" y="5877404"/>
              <a:ext cx="369527" cy="5442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04C229E-989A-4E87-8C78-CE444D45C3F8}"/>
                </a:ext>
              </a:extLst>
            </p:cNvPr>
            <p:cNvSpPr/>
            <p:nvPr/>
          </p:nvSpPr>
          <p:spPr>
            <a:xfrm>
              <a:off x="2569418" y="6167439"/>
              <a:ext cx="369527" cy="66988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E48055B8-EC0D-4FB2-88B6-DAFBD0E2BE37}"/>
              </a:ext>
            </a:extLst>
          </p:cNvPr>
          <p:cNvSpPr txBox="1"/>
          <p:nvPr/>
        </p:nvSpPr>
        <p:spPr>
          <a:xfrm>
            <a:off x="8942718" y="2117232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Basic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A6EA5F-08CA-4BEC-8A88-3BEFAAD3DE21}"/>
              </a:ext>
            </a:extLst>
          </p:cNvPr>
          <p:cNvSpPr txBox="1"/>
          <p:nvPr/>
        </p:nvSpPr>
        <p:spPr>
          <a:xfrm>
            <a:off x="8942718" y="248551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Applicant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487828-56B0-4D91-9303-8F155783EF3F}"/>
              </a:ext>
            </a:extLst>
          </p:cNvPr>
          <p:cNvSpPr txBox="1"/>
          <p:nvPr/>
        </p:nvSpPr>
        <p:spPr>
          <a:xfrm>
            <a:off x="8942717" y="2853110"/>
            <a:ext cx="1676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Technology supplier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F5CEBF3-E0E7-4205-AF21-2B87D3BC3A04}"/>
              </a:ext>
            </a:extLst>
          </p:cNvPr>
          <p:cNvSpPr txBox="1"/>
          <p:nvPr/>
        </p:nvSpPr>
        <p:spPr>
          <a:xfrm>
            <a:off x="8942717" y="3152491"/>
            <a:ext cx="18748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End </a:t>
            </a:r>
            <a:r>
              <a:rPr lang="de-DE" sz="1000" b="1" dirty="0" err="1">
                <a:solidFill>
                  <a:srgbClr val="0070C0"/>
                </a:solidFill>
              </a:rPr>
              <a:t>user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4E247E1-B88D-4E03-9939-72E2C2AD8FAB}"/>
              </a:ext>
            </a:extLst>
          </p:cNvPr>
          <p:cNvSpPr txBox="1"/>
          <p:nvPr/>
        </p:nvSpPr>
        <p:spPr>
          <a:xfrm>
            <a:off x="8942718" y="3477615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Economic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feasibility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D0E4E6E-64C5-4EEE-9E68-409585817A60}"/>
              </a:ext>
            </a:extLst>
          </p:cNvPr>
          <p:cNvSpPr txBox="1"/>
          <p:nvPr/>
        </p:nvSpPr>
        <p:spPr>
          <a:xfrm>
            <a:off x="8942718" y="3815372"/>
            <a:ext cx="1986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Substituted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energy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system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0333D9A-9161-4158-B037-EF021CC10BE8}"/>
              </a:ext>
            </a:extLst>
          </p:cNvPr>
          <p:cNvSpPr txBox="1"/>
          <p:nvPr/>
        </p:nvSpPr>
        <p:spPr>
          <a:xfrm>
            <a:off x="8942718" y="4125527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Operating </a:t>
            </a:r>
            <a:r>
              <a:rPr lang="de-DE" sz="1000" b="1" dirty="0" err="1">
                <a:solidFill>
                  <a:srgbClr val="0070C0"/>
                </a:solidFill>
              </a:rPr>
              <a:t>details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AE47620-6AFE-48DE-81F4-C55206598E56}"/>
              </a:ext>
            </a:extLst>
          </p:cNvPr>
          <p:cNvSpPr txBox="1"/>
          <p:nvPr/>
        </p:nvSpPr>
        <p:spPr>
          <a:xfrm>
            <a:off x="8942718" y="4462363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Solar thermal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6AEE53B-E20D-44E3-89E2-E1A64C5C524A}"/>
              </a:ext>
            </a:extLst>
          </p:cNvPr>
          <p:cNvSpPr txBox="1"/>
          <p:nvPr/>
        </p:nvSpPr>
        <p:spPr>
          <a:xfrm>
            <a:off x="8942718" y="481154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Summary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C9E103-486D-4ECE-B966-F94BDC25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377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46C5-5482-47FA-8AE7-14271510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Economic data</a:t>
            </a:r>
            <a:endParaRPr lang="de-DE" sz="28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C985C-D2F0-4C67-8C78-C7C7111E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economic data of the solar thermal system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Investment cost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Funding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Operating and maintenance costs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Annual yield of the plant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Lifetime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978A875-E6E8-4C54-891B-713AADE7E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538" y="1333500"/>
            <a:ext cx="3536464" cy="42481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10503CB-7AEE-46F9-9A55-D0CD0A2AC23C}"/>
              </a:ext>
            </a:extLst>
          </p:cNvPr>
          <p:cNvSpPr/>
          <p:nvPr/>
        </p:nvSpPr>
        <p:spPr>
          <a:xfrm>
            <a:off x="8704322" y="3453967"/>
            <a:ext cx="3313087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546185E-C53E-4F04-AA1A-C0AD1AB0A29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969541" y="3612717"/>
            <a:ext cx="734781" cy="71163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458A371B-0E50-477E-88E4-FBDFB1415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51" b="6686"/>
          <a:stretch/>
        </p:blipFill>
        <p:spPr>
          <a:xfrm>
            <a:off x="4093030" y="4324350"/>
            <a:ext cx="4227882" cy="236788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75B8739-384E-4B36-9CE6-FF7B8F2B18D3}"/>
              </a:ext>
            </a:extLst>
          </p:cNvPr>
          <p:cNvSpPr txBox="1"/>
          <p:nvPr/>
        </p:nvSpPr>
        <p:spPr>
          <a:xfrm>
            <a:off x="8942718" y="2117232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Basic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092291-DDD8-4CE6-A50F-4361884E0DA9}"/>
              </a:ext>
            </a:extLst>
          </p:cNvPr>
          <p:cNvSpPr txBox="1"/>
          <p:nvPr/>
        </p:nvSpPr>
        <p:spPr>
          <a:xfrm>
            <a:off x="8942718" y="248551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Applicant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CAF778-6D98-4430-B18C-64849FB499F3}"/>
              </a:ext>
            </a:extLst>
          </p:cNvPr>
          <p:cNvSpPr txBox="1"/>
          <p:nvPr/>
        </p:nvSpPr>
        <p:spPr>
          <a:xfrm>
            <a:off x="8942717" y="2853110"/>
            <a:ext cx="1676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Technology supplier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3C11EA0-0E2D-4CF9-A3E1-82F0F3965397}"/>
              </a:ext>
            </a:extLst>
          </p:cNvPr>
          <p:cNvSpPr txBox="1"/>
          <p:nvPr/>
        </p:nvSpPr>
        <p:spPr>
          <a:xfrm>
            <a:off x="8942717" y="3152491"/>
            <a:ext cx="18748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End </a:t>
            </a:r>
            <a:r>
              <a:rPr lang="de-DE" sz="1000" b="1" dirty="0" err="1">
                <a:solidFill>
                  <a:srgbClr val="0070C0"/>
                </a:solidFill>
              </a:rPr>
              <a:t>user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D60DB2-7628-4ABB-BCFE-ADECDD22A9BE}"/>
              </a:ext>
            </a:extLst>
          </p:cNvPr>
          <p:cNvSpPr txBox="1"/>
          <p:nvPr/>
        </p:nvSpPr>
        <p:spPr>
          <a:xfrm>
            <a:off x="8942718" y="3477615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Economic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feasibility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56DF2F4-51F1-4E3C-A754-D6902A3778AF}"/>
              </a:ext>
            </a:extLst>
          </p:cNvPr>
          <p:cNvSpPr txBox="1"/>
          <p:nvPr/>
        </p:nvSpPr>
        <p:spPr>
          <a:xfrm>
            <a:off x="8942718" y="3815372"/>
            <a:ext cx="1986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Substituted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energy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system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EB278A-FB71-41D8-895A-E2CE34CA9FF5}"/>
              </a:ext>
            </a:extLst>
          </p:cNvPr>
          <p:cNvSpPr txBox="1"/>
          <p:nvPr/>
        </p:nvSpPr>
        <p:spPr>
          <a:xfrm>
            <a:off x="8942718" y="4125527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Operating </a:t>
            </a:r>
            <a:r>
              <a:rPr lang="de-DE" sz="1000" b="1" dirty="0" err="1">
                <a:solidFill>
                  <a:srgbClr val="0070C0"/>
                </a:solidFill>
              </a:rPr>
              <a:t>details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7CC8EDE-BADD-47FF-93DE-593FE9FF4FF3}"/>
              </a:ext>
            </a:extLst>
          </p:cNvPr>
          <p:cNvSpPr txBox="1"/>
          <p:nvPr/>
        </p:nvSpPr>
        <p:spPr>
          <a:xfrm>
            <a:off x="8942718" y="4462363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Solar thermal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78420B0-994B-48FF-B009-7694FB9DED99}"/>
              </a:ext>
            </a:extLst>
          </p:cNvPr>
          <p:cNvSpPr txBox="1"/>
          <p:nvPr/>
        </p:nvSpPr>
        <p:spPr>
          <a:xfrm>
            <a:off x="8942718" y="481154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Summary</a:t>
            </a:r>
            <a:endParaRPr lang="en-GB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2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46C5-5482-47FA-8AE7-14271510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The baseline</a:t>
            </a:r>
            <a:endParaRPr lang="de-DE" sz="28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C985C-D2F0-4C67-8C78-C7C7111E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Information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Energy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sources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CO</a:t>
            </a:r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emission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factor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Calorific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value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Energy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costs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Energy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demand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Supply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system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Type</a:t>
            </a: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Efficiency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77C99A1-D60C-43F7-A3CF-3E6F4C70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538" y="1333500"/>
            <a:ext cx="3536464" cy="42481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10503CB-7AEE-46F9-9A55-D0CD0A2AC23C}"/>
              </a:ext>
            </a:extLst>
          </p:cNvPr>
          <p:cNvSpPr/>
          <p:nvPr/>
        </p:nvSpPr>
        <p:spPr>
          <a:xfrm>
            <a:off x="8718836" y="3789153"/>
            <a:ext cx="3313087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546185E-C53E-4F04-AA1A-C0AD1AB0A29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952014" y="3947903"/>
            <a:ext cx="766822" cy="45128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5FA3E258-FF83-4853-A8EC-3C2203E5A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441" y="3856665"/>
            <a:ext cx="3284059" cy="239438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014E61C-F7EB-4FB2-BA24-FFC349F12ED8}"/>
              </a:ext>
            </a:extLst>
          </p:cNvPr>
          <p:cNvSpPr txBox="1"/>
          <p:nvPr/>
        </p:nvSpPr>
        <p:spPr>
          <a:xfrm>
            <a:off x="8942718" y="2117232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Basic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6C2A7E-7D7C-4127-9B22-06288688D996}"/>
              </a:ext>
            </a:extLst>
          </p:cNvPr>
          <p:cNvSpPr txBox="1"/>
          <p:nvPr/>
        </p:nvSpPr>
        <p:spPr>
          <a:xfrm>
            <a:off x="8942718" y="248551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Applicant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8E8E1C-E6A6-4AFD-9FB1-711F4E8E1BDF}"/>
              </a:ext>
            </a:extLst>
          </p:cNvPr>
          <p:cNvSpPr txBox="1"/>
          <p:nvPr/>
        </p:nvSpPr>
        <p:spPr>
          <a:xfrm>
            <a:off x="8942717" y="2853110"/>
            <a:ext cx="1676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Technology supplier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1150CBF-8483-435F-A28A-F4F1C61C22B7}"/>
              </a:ext>
            </a:extLst>
          </p:cNvPr>
          <p:cNvSpPr txBox="1"/>
          <p:nvPr/>
        </p:nvSpPr>
        <p:spPr>
          <a:xfrm>
            <a:off x="8942717" y="3152491"/>
            <a:ext cx="18748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End </a:t>
            </a:r>
            <a:r>
              <a:rPr lang="de-DE" sz="1000" b="1" dirty="0" err="1">
                <a:solidFill>
                  <a:srgbClr val="0070C0"/>
                </a:solidFill>
              </a:rPr>
              <a:t>user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FA96BB8-1CC0-461A-860E-E96054991FDB}"/>
              </a:ext>
            </a:extLst>
          </p:cNvPr>
          <p:cNvSpPr txBox="1"/>
          <p:nvPr/>
        </p:nvSpPr>
        <p:spPr>
          <a:xfrm>
            <a:off x="8942718" y="3477615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Economic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feasibility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25F7AC6-70F4-4946-B0BB-F2875A3A57BF}"/>
              </a:ext>
            </a:extLst>
          </p:cNvPr>
          <p:cNvSpPr txBox="1"/>
          <p:nvPr/>
        </p:nvSpPr>
        <p:spPr>
          <a:xfrm>
            <a:off x="8942718" y="3815372"/>
            <a:ext cx="1986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Substituted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energy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system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EC6914-E160-4FBF-877D-6E259648F05F}"/>
              </a:ext>
            </a:extLst>
          </p:cNvPr>
          <p:cNvSpPr txBox="1"/>
          <p:nvPr/>
        </p:nvSpPr>
        <p:spPr>
          <a:xfrm>
            <a:off x="8942718" y="4125527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Operating </a:t>
            </a:r>
            <a:r>
              <a:rPr lang="de-DE" sz="1000" b="1" dirty="0" err="1">
                <a:solidFill>
                  <a:srgbClr val="0070C0"/>
                </a:solidFill>
              </a:rPr>
              <a:t>details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B7FC62C-DCBD-4969-8DD6-01AAF3B74C3E}"/>
              </a:ext>
            </a:extLst>
          </p:cNvPr>
          <p:cNvSpPr txBox="1"/>
          <p:nvPr/>
        </p:nvSpPr>
        <p:spPr>
          <a:xfrm>
            <a:off x="8942718" y="4462363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Solar thermal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3633D67-3CFD-4F94-89D9-16CC96D5A265}"/>
              </a:ext>
            </a:extLst>
          </p:cNvPr>
          <p:cNvSpPr txBox="1"/>
          <p:nvPr/>
        </p:nvSpPr>
        <p:spPr>
          <a:xfrm>
            <a:off x="8942718" y="481154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Summary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F4289D-4825-4B1B-A098-C6A253B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93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46C5-5482-47FA-8AE7-14271510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Technical data</a:t>
            </a:r>
            <a:endParaRPr lang="de-DE" sz="2800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C985C-D2F0-4C67-8C78-C7C7111EE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Entering of the technical data of the solar thermal system </a:t>
            </a:r>
          </a:p>
          <a:p>
            <a:pPr lvl="1"/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Production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process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Temperature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Capacity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Load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profile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marL="76200" lvl="1" indent="0">
              <a:buNone/>
            </a:pPr>
            <a:endParaRPr lang="de-DE" dirty="0"/>
          </a:p>
          <a:p>
            <a:pPr marL="76200" lvl="1" indent="0">
              <a:buNone/>
            </a:pPr>
            <a:endParaRPr lang="de-DE" dirty="0"/>
          </a:p>
          <a:p>
            <a:pPr marL="76200" lvl="1" indent="0">
              <a:buNone/>
            </a:pPr>
            <a:endParaRPr lang="de-DE" dirty="0"/>
          </a:p>
          <a:p>
            <a:pPr marL="76200" lvl="1" indent="0">
              <a:buNone/>
            </a:pPr>
            <a:endParaRPr lang="de-DE" dirty="0"/>
          </a:p>
          <a:p>
            <a:pPr marL="76200" lvl="1" indent="0">
              <a:buNone/>
            </a:pPr>
            <a:r>
              <a:rPr lang="en-US" dirty="0"/>
              <a:t>Platform creates a load profile in the background to check the technical solar data.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EF2B6B-9366-4759-8505-864CF559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538" y="1333500"/>
            <a:ext cx="3536464" cy="42481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10503CB-7AEE-46F9-9A55-D0CD0A2AC23C}"/>
              </a:ext>
            </a:extLst>
          </p:cNvPr>
          <p:cNvSpPr/>
          <p:nvPr/>
        </p:nvSpPr>
        <p:spPr>
          <a:xfrm>
            <a:off x="8718836" y="4117988"/>
            <a:ext cx="3313087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546185E-C53E-4F04-AA1A-C0AD1AB0A29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819935" y="4276738"/>
            <a:ext cx="898901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C81555B-5ED4-41BC-AFA5-9558D0A14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25"/>
          <a:stretch/>
        </p:blipFill>
        <p:spPr>
          <a:xfrm>
            <a:off x="4784329" y="2467429"/>
            <a:ext cx="3035606" cy="250783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BDD8CF8-3218-4F6C-A3D5-A3C8A9BE34B6}"/>
              </a:ext>
            </a:extLst>
          </p:cNvPr>
          <p:cNvSpPr txBox="1"/>
          <p:nvPr/>
        </p:nvSpPr>
        <p:spPr>
          <a:xfrm>
            <a:off x="8942718" y="2117232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Basic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7542CC-8542-4798-97E9-66801F88B0E1}"/>
              </a:ext>
            </a:extLst>
          </p:cNvPr>
          <p:cNvSpPr txBox="1"/>
          <p:nvPr/>
        </p:nvSpPr>
        <p:spPr>
          <a:xfrm>
            <a:off x="8942718" y="248551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Applicant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F1E874-799A-4AE5-A94F-50C016095603}"/>
              </a:ext>
            </a:extLst>
          </p:cNvPr>
          <p:cNvSpPr txBox="1"/>
          <p:nvPr/>
        </p:nvSpPr>
        <p:spPr>
          <a:xfrm>
            <a:off x="8942717" y="2853110"/>
            <a:ext cx="1676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Technology supplier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72C5B3E-1AAE-4891-8DC1-15E2374D58DD}"/>
              </a:ext>
            </a:extLst>
          </p:cNvPr>
          <p:cNvSpPr txBox="1"/>
          <p:nvPr/>
        </p:nvSpPr>
        <p:spPr>
          <a:xfrm>
            <a:off x="8942717" y="3152491"/>
            <a:ext cx="18748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End </a:t>
            </a:r>
            <a:r>
              <a:rPr lang="de-DE" sz="1000" b="1" dirty="0" err="1">
                <a:solidFill>
                  <a:srgbClr val="0070C0"/>
                </a:solidFill>
              </a:rPr>
              <a:t>user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4914A6F-F842-463B-B6CE-F3E7E60C3013}"/>
              </a:ext>
            </a:extLst>
          </p:cNvPr>
          <p:cNvSpPr txBox="1"/>
          <p:nvPr/>
        </p:nvSpPr>
        <p:spPr>
          <a:xfrm>
            <a:off x="8942718" y="3477615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Economic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feasibility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9D89206-D201-4F3E-ACE1-BE65533E0502}"/>
              </a:ext>
            </a:extLst>
          </p:cNvPr>
          <p:cNvSpPr txBox="1"/>
          <p:nvPr/>
        </p:nvSpPr>
        <p:spPr>
          <a:xfrm>
            <a:off x="8942718" y="3815372"/>
            <a:ext cx="1986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Substituted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energy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system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E29F1B9-6394-4F97-AFE8-B4FC5A9EFF14}"/>
              </a:ext>
            </a:extLst>
          </p:cNvPr>
          <p:cNvSpPr txBox="1"/>
          <p:nvPr/>
        </p:nvSpPr>
        <p:spPr>
          <a:xfrm>
            <a:off x="8942718" y="4125527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Operating </a:t>
            </a:r>
            <a:r>
              <a:rPr lang="de-DE" sz="1000" b="1" dirty="0" err="1">
                <a:solidFill>
                  <a:srgbClr val="0070C0"/>
                </a:solidFill>
              </a:rPr>
              <a:t>details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AC1FD65-7FA6-414F-9DE4-E68AF7E5D3F5}"/>
              </a:ext>
            </a:extLst>
          </p:cNvPr>
          <p:cNvSpPr txBox="1"/>
          <p:nvPr/>
        </p:nvSpPr>
        <p:spPr>
          <a:xfrm>
            <a:off x="8942718" y="4462363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Solar thermal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81F892C-54A2-45DF-BE43-19444946445D}"/>
              </a:ext>
            </a:extLst>
          </p:cNvPr>
          <p:cNvSpPr txBox="1"/>
          <p:nvPr/>
        </p:nvSpPr>
        <p:spPr>
          <a:xfrm>
            <a:off x="8942718" y="481154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Summary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D776FA-B952-4F2B-B765-EBFA8BA6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86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F946C5-5482-47FA-8AE7-14271510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en-GB" sz="2800" b="1" i="1" dirty="0"/>
              <a:t>Example SHIP</a:t>
            </a:r>
            <a:endParaRPr lang="de-DE" sz="2800" b="1" i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EF2B6B-9366-4759-8505-864CF559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538" y="1333500"/>
            <a:ext cx="3536464" cy="42481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10503CB-7AEE-46F9-9A55-D0CD0A2AC23C}"/>
              </a:ext>
            </a:extLst>
          </p:cNvPr>
          <p:cNvSpPr/>
          <p:nvPr/>
        </p:nvSpPr>
        <p:spPr>
          <a:xfrm>
            <a:off x="8718836" y="4437302"/>
            <a:ext cx="3313087" cy="3175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546185E-C53E-4F04-AA1A-C0AD1AB0A29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819935" y="4107051"/>
            <a:ext cx="898901" cy="489001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4695935-093E-4A76-A164-E5AAA6F1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1" y="1997075"/>
            <a:ext cx="6057900" cy="3870325"/>
          </a:xfrm>
        </p:spPr>
        <p:txBody>
          <a:bodyPr/>
          <a:lstStyle/>
          <a:p>
            <a:r>
              <a:rPr lang="en-US" dirty="0"/>
              <a:t>Entering of the technical data of the solar thermal system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Solar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collector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Type,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collector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specific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data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Irradiation </a:t>
            </a:r>
          </a:p>
          <a:p>
            <a:pPr lvl="1"/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Collector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field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Size,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inclination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System </a:t>
            </a: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Heat 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exchanger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de-DE" dirty="0" err="1">
                <a:solidFill>
                  <a:schemeClr val="bg2">
                    <a:lumMod val="50000"/>
                  </a:schemeClr>
                </a:solidFill>
              </a:rPr>
              <a:t>Number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, type) </a:t>
            </a: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Storage (Size, Type, Temperatur) </a:t>
            </a:r>
          </a:p>
          <a:p>
            <a:pPr lvl="2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Yield</a:t>
            </a:r>
          </a:p>
          <a:p>
            <a:pPr lvl="1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E34911E-5104-4843-93C7-D8933AD67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959" y="3141744"/>
            <a:ext cx="3001976" cy="139332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72C8EA-8A9D-486A-B307-94D305048E8B}"/>
              </a:ext>
            </a:extLst>
          </p:cNvPr>
          <p:cNvSpPr txBox="1"/>
          <p:nvPr/>
        </p:nvSpPr>
        <p:spPr>
          <a:xfrm>
            <a:off x="8942718" y="2117232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Basic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38C4BB-82A2-4CCE-A1B7-F578BA483136}"/>
              </a:ext>
            </a:extLst>
          </p:cNvPr>
          <p:cNvSpPr txBox="1"/>
          <p:nvPr/>
        </p:nvSpPr>
        <p:spPr>
          <a:xfrm>
            <a:off x="8942718" y="248551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Applicant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C34FC9A-3D85-476C-AC59-CC4C3BBBDFE2}"/>
              </a:ext>
            </a:extLst>
          </p:cNvPr>
          <p:cNvSpPr txBox="1"/>
          <p:nvPr/>
        </p:nvSpPr>
        <p:spPr>
          <a:xfrm>
            <a:off x="8942717" y="2853110"/>
            <a:ext cx="1676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Technology supplier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2412BAA-79C0-4D18-8EB2-987C440A4B24}"/>
              </a:ext>
            </a:extLst>
          </p:cNvPr>
          <p:cNvSpPr txBox="1"/>
          <p:nvPr/>
        </p:nvSpPr>
        <p:spPr>
          <a:xfrm>
            <a:off x="8942717" y="3152491"/>
            <a:ext cx="18748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End </a:t>
            </a:r>
            <a:r>
              <a:rPr lang="de-DE" sz="1000" b="1" dirty="0" err="1">
                <a:solidFill>
                  <a:srgbClr val="0070C0"/>
                </a:solidFill>
              </a:rPr>
              <a:t>user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C7EEF4D-488C-4488-938A-2499EACF6E9C}"/>
              </a:ext>
            </a:extLst>
          </p:cNvPr>
          <p:cNvSpPr txBox="1"/>
          <p:nvPr/>
        </p:nvSpPr>
        <p:spPr>
          <a:xfrm>
            <a:off x="8942718" y="3477615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Economic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feasibility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A5AC12-44AA-4EEF-85CA-49D0F15AC829}"/>
              </a:ext>
            </a:extLst>
          </p:cNvPr>
          <p:cNvSpPr txBox="1"/>
          <p:nvPr/>
        </p:nvSpPr>
        <p:spPr>
          <a:xfrm>
            <a:off x="8942718" y="3815372"/>
            <a:ext cx="1986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Substituted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energy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system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B6E2DE1-5585-4F95-9BB4-246C9F49E562}"/>
              </a:ext>
            </a:extLst>
          </p:cNvPr>
          <p:cNvSpPr txBox="1"/>
          <p:nvPr/>
        </p:nvSpPr>
        <p:spPr>
          <a:xfrm>
            <a:off x="8942718" y="4125527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Operating </a:t>
            </a:r>
            <a:r>
              <a:rPr lang="de-DE" sz="1000" b="1" dirty="0" err="1">
                <a:solidFill>
                  <a:srgbClr val="0070C0"/>
                </a:solidFill>
              </a:rPr>
              <a:t>details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0850FEE-A9A2-4DE2-BD28-74073F80054A}"/>
              </a:ext>
            </a:extLst>
          </p:cNvPr>
          <p:cNvSpPr txBox="1"/>
          <p:nvPr/>
        </p:nvSpPr>
        <p:spPr>
          <a:xfrm>
            <a:off x="8942718" y="4462363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Solar thermal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781BB77-1250-4BBF-8E10-A7D57A224E6F}"/>
              </a:ext>
            </a:extLst>
          </p:cNvPr>
          <p:cNvSpPr txBox="1"/>
          <p:nvPr/>
        </p:nvSpPr>
        <p:spPr>
          <a:xfrm>
            <a:off x="8942718" y="481154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Summary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2F5586-ECDD-4080-81ED-0CC149D2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484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85F1647-B6F9-4DE8-97A0-9469CA90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consortium</a:t>
            </a:r>
            <a:endParaRPr lang="en-GB" dirty="0"/>
          </a:p>
        </p:txBody>
      </p:sp>
      <p:sp>
        <p:nvSpPr>
          <p:cNvPr id="4" name="textruta 3"/>
          <p:cNvSpPr txBox="1"/>
          <p:nvPr/>
        </p:nvSpPr>
        <p:spPr>
          <a:xfrm>
            <a:off x="9032240" y="1270000"/>
            <a:ext cx="2672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2"/>
              </a:rPr>
              <a:t>www.trust-ee.eu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hlinkClick r:id="rId3"/>
              </a:rPr>
              <a:t>Contact@trust-ee.eu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174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AB246-4388-41F0-B10B-F4EC8674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548" y="255629"/>
            <a:ext cx="6138651" cy="1325563"/>
          </a:xfrm>
        </p:spPr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</a:t>
            </a:r>
            <a:br>
              <a:rPr lang="de-DE" dirty="0"/>
            </a:br>
            <a:r>
              <a:rPr lang="de-DE" sz="2800" b="1" i="1" dirty="0"/>
              <a:t>Submission &amp; Review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0D5C54-01AC-41D5-95BD-DDB510F8F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After </a:t>
            </a:r>
            <a:r>
              <a:rPr lang="de-DE" dirty="0" err="1"/>
              <a:t>entering</a:t>
            </a:r>
            <a:r>
              <a:rPr lang="de-DE" dirty="0"/>
              <a:t> all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submitted</a:t>
            </a:r>
            <a:endParaRPr lang="de-DE" dirty="0"/>
          </a:p>
          <a:p>
            <a:pPr lvl="1"/>
            <a:r>
              <a:rPr lang="de-DE" dirty="0"/>
              <a:t>The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checks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simulation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background</a:t>
            </a:r>
            <a:r>
              <a:rPr lang="de-DE" dirty="0"/>
              <a:t>) 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0026F4-0B94-4D47-8939-5E6A925A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258" y="1304064"/>
            <a:ext cx="3853566" cy="444112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E55C89B-C5FE-4046-9EB3-AB28E51BAADE}"/>
              </a:ext>
            </a:extLst>
          </p:cNvPr>
          <p:cNvSpPr/>
          <p:nvPr/>
        </p:nvSpPr>
        <p:spPr>
          <a:xfrm>
            <a:off x="8427225" y="4774951"/>
            <a:ext cx="3313087" cy="36329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A8C3D8D-97CE-496F-96D5-77390DEA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509" y="3789353"/>
            <a:ext cx="4239109" cy="207804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836329B-E014-4B83-A917-CA7A760583AA}"/>
              </a:ext>
            </a:extLst>
          </p:cNvPr>
          <p:cNvSpPr txBox="1"/>
          <p:nvPr/>
        </p:nvSpPr>
        <p:spPr>
          <a:xfrm>
            <a:off x="8703543" y="2445036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Basic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33B702-4FFF-4D77-BE6F-7BF642722FA9}"/>
              </a:ext>
            </a:extLst>
          </p:cNvPr>
          <p:cNvSpPr txBox="1"/>
          <p:nvPr/>
        </p:nvSpPr>
        <p:spPr>
          <a:xfrm>
            <a:off x="8703543" y="2813323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Applicant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24F8F05-FCE3-4EC5-9F47-635464910484}"/>
              </a:ext>
            </a:extLst>
          </p:cNvPr>
          <p:cNvSpPr txBox="1"/>
          <p:nvPr/>
        </p:nvSpPr>
        <p:spPr>
          <a:xfrm>
            <a:off x="8703542" y="3180914"/>
            <a:ext cx="16763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Technology supplier </a:t>
            </a:r>
            <a:r>
              <a:rPr lang="de-DE" sz="1000" b="1" dirty="0" err="1">
                <a:solidFill>
                  <a:srgbClr val="0070C0"/>
                </a:solidFill>
              </a:rPr>
              <a:t>data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D00748C-1DD8-49E7-91A0-0167B46AE427}"/>
              </a:ext>
            </a:extLst>
          </p:cNvPr>
          <p:cNvSpPr txBox="1"/>
          <p:nvPr/>
        </p:nvSpPr>
        <p:spPr>
          <a:xfrm>
            <a:off x="8703542" y="3480295"/>
            <a:ext cx="18748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End </a:t>
            </a:r>
            <a:r>
              <a:rPr lang="de-DE" sz="1000" b="1" dirty="0" err="1">
                <a:solidFill>
                  <a:srgbClr val="0070C0"/>
                </a:solidFill>
              </a:rPr>
              <a:t>user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A22EEAE-AFC8-47F7-8208-35CA0764A63F}"/>
              </a:ext>
            </a:extLst>
          </p:cNvPr>
          <p:cNvSpPr txBox="1"/>
          <p:nvPr/>
        </p:nvSpPr>
        <p:spPr>
          <a:xfrm>
            <a:off x="8703543" y="3805419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Economic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feasibility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6462753-A555-445F-9A49-57F843EB441C}"/>
              </a:ext>
            </a:extLst>
          </p:cNvPr>
          <p:cNvSpPr txBox="1"/>
          <p:nvPr/>
        </p:nvSpPr>
        <p:spPr>
          <a:xfrm>
            <a:off x="8703543" y="4143176"/>
            <a:ext cx="19869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err="1">
                <a:solidFill>
                  <a:srgbClr val="0070C0"/>
                </a:solidFill>
              </a:rPr>
              <a:t>Substituted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energy</a:t>
            </a:r>
            <a:r>
              <a:rPr lang="de-DE" sz="1000" b="1" dirty="0">
                <a:solidFill>
                  <a:srgbClr val="0070C0"/>
                </a:solidFill>
              </a:rPr>
              <a:t> </a:t>
            </a:r>
            <a:r>
              <a:rPr lang="de-DE" sz="1000" b="1" dirty="0" err="1">
                <a:solidFill>
                  <a:srgbClr val="0070C0"/>
                </a:solidFill>
              </a:rPr>
              <a:t>system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C1600E9-F911-4BCE-B4F0-A50DD6790B60}"/>
              </a:ext>
            </a:extLst>
          </p:cNvPr>
          <p:cNvSpPr txBox="1"/>
          <p:nvPr/>
        </p:nvSpPr>
        <p:spPr>
          <a:xfrm>
            <a:off x="8703543" y="4453331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Operating </a:t>
            </a:r>
            <a:r>
              <a:rPr lang="de-DE" sz="1000" b="1" dirty="0" err="1">
                <a:solidFill>
                  <a:srgbClr val="0070C0"/>
                </a:solidFill>
              </a:rPr>
              <a:t>details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E39E50-54E1-4179-819D-4788864057EE}"/>
              </a:ext>
            </a:extLst>
          </p:cNvPr>
          <p:cNvSpPr txBox="1"/>
          <p:nvPr/>
        </p:nvSpPr>
        <p:spPr>
          <a:xfrm>
            <a:off x="8703542" y="4866230"/>
            <a:ext cx="13802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70C0"/>
                </a:solidFill>
              </a:rPr>
              <a:t>Summary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BB9C82-A02C-4AEC-BFF7-E4C3A984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6841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8FA74-5F7C-4C78-8183-60A15B81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– </a:t>
            </a:r>
            <a:r>
              <a:rPr lang="de-DE" dirty="0" err="1"/>
              <a:t>Brewery</a:t>
            </a:r>
            <a:r>
              <a:rPr lang="de-DE" dirty="0"/>
              <a:t> Gösser </a:t>
            </a:r>
            <a:r>
              <a:rPr lang="de-DE" sz="2800" b="1" i="1" dirty="0" err="1"/>
              <a:t>Results</a:t>
            </a:r>
            <a:endParaRPr lang="de-DE" sz="2800" b="1" i="1" dirty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518F658-7ECF-400D-96FB-BF394180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1" y="1997075"/>
            <a:ext cx="5108141" cy="3870325"/>
          </a:xfrm>
        </p:spPr>
        <p:txBody>
          <a:bodyPr/>
          <a:lstStyle/>
          <a:p>
            <a:pPr lvl="1"/>
            <a:r>
              <a:rPr lang="en-US" dirty="0" err="1"/>
              <a:t>Autocheck</a:t>
            </a:r>
            <a:r>
              <a:rPr lang="en-US" dirty="0"/>
              <a:t> file </a:t>
            </a:r>
          </a:p>
          <a:p>
            <a:pPr lvl="2"/>
            <a:r>
              <a:rPr lang="en-US" dirty="0"/>
              <a:t>detailed comparison of the input data and results of the simulation. </a:t>
            </a:r>
          </a:p>
          <a:p>
            <a:pPr marL="361950" lvl="2" indent="-271463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61950" lvl="2" indent="-271463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negative evaluation, report about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reason for the rejection </a:t>
            </a:r>
          </a:p>
          <a:p>
            <a:pPr marL="361950" lvl="2" indent="-271463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61950" lvl="2" indent="-271463">
              <a:buNone/>
            </a:pP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	</a:t>
            </a:r>
            <a:r>
              <a:rPr lang="en-US" b="1" dirty="0">
                <a:solidFill>
                  <a:srgbClr val="00B050"/>
                </a:solidFill>
              </a:rPr>
              <a:t>positive assessment; the financing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commitment given to the applicant</a:t>
            </a:r>
            <a:endParaRPr lang="de-DE" b="1" dirty="0">
              <a:solidFill>
                <a:srgbClr val="00B050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2E41EB8-6339-4A65-9B67-9113846CA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292" y="1242979"/>
            <a:ext cx="4548911" cy="286456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6AF59560-29B4-48AB-85BE-AB57E1450426}"/>
              </a:ext>
            </a:extLst>
          </p:cNvPr>
          <p:cNvSpPr/>
          <p:nvPr/>
        </p:nvSpPr>
        <p:spPr>
          <a:xfrm>
            <a:off x="7509348" y="2218061"/>
            <a:ext cx="4376295" cy="9986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8A2F802-C888-44F9-9609-1CDBE17AFAF7}"/>
              </a:ext>
            </a:extLst>
          </p:cNvPr>
          <p:cNvCxnSpPr>
            <a:cxnSpLocks/>
          </p:cNvCxnSpPr>
          <p:nvPr/>
        </p:nvCxnSpPr>
        <p:spPr>
          <a:xfrm flipH="1">
            <a:off x="6952892" y="2863970"/>
            <a:ext cx="498400" cy="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3FC745-5EAB-42B5-83AF-5BCDB64D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7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D3DB3-A166-4971-949A-435A8B1B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TrustEE</a:t>
            </a:r>
            <a:r>
              <a:rPr lang="de-DE" dirty="0"/>
              <a:t> </a:t>
            </a:r>
            <a:r>
              <a:rPr lang="de-DE" dirty="0" err="1"/>
              <a:t>financing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9F7F8E-2908-4A70-9F37-543402AB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15.06.2021 •  </a:t>
            </a:r>
            <a:r>
              <a:rPr lang="en-US" dirty="0" err="1"/>
              <a:t>TrustEE</a:t>
            </a:r>
            <a:r>
              <a:rPr lang="en-US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012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548" y="515131"/>
            <a:ext cx="6138651" cy="1066061"/>
          </a:xfrm>
        </p:spPr>
        <p:txBody>
          <a:bodyPr vert="horz" wrap="square" lIns="0" tIns="13335" rIns="0" bIns="0" rtlCol="0">
            <a:spAutoFit/>
          </a:bodyPr>
          <a:lstStyle/>
          <a:p>
            <a:r>
              <a:rPr lang="en-US" dirty="0" err="1"/>
              <a:t>TrustEE’s</a:t>
            </a:r>
            <a:r>
              <a:rPr lang="en-US" dirty="0"/>
              <a:t> Objectives of Financing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C07476E-4892-4F62-929B-88ED04D6D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1" y="1997075"/>
            <a:ext cx="6057900" cy="3870325"/>
          </a:xfrm>
        </p:spPr>
        <p:txBody>
          <a:bodyPr/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/>
              <a:t>Development and implementation of an innovative market based third-party  financing scheme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/>
              <a:t>Definition and implementation of technical support tools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/>
              <a:t>Lowering IRR requirements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/>
              <a:t>Gathering a portfolio of investments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dirty="0"/>
              <a:t>Market penetration of EE and RE technologies in industry</a:t>
            </a:r>
          </a:p>
          <a:p>
            <a:endParaRPr lang="en-GB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9AB52E0-A6C9-4E4A-A4A2-3D3F2BA34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/>
          <a:stretch/>
        </p:blipFill>
        <p:spPr bwMode="auto">
          <a:xfrm>
            <a:off x="9130749" y="1160532"/>
            <a:ext cx="2484000" cy="13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B933FCE-111F-4B32-B4CA-4856B2F1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49" y="2637633"/>
            <a:ext cx="2484000" cy="143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P:\600\groupdrives\oe630\Aktuell\02_diss\12-Hofer\CSP_Solarthermie allgemein\Fotos\Schott-PT.jpg">
            <a:extLst>
              <a:ext uri="{FF2B5EF4-FFF2-40B4-BE49-F238E27FC236}">
                <a16:creationId xmlns:a16="http://schemas.microsoft.com/office/drawing/2014/main" id="{1D345D21-2EDB-4D3D-BA29-D4E8C956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49" y="4184702"/>
            <a:ext cx="2484000" cy="19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8D12A6FB-2766-4EA1-A79C-537319AC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337" y="615886"/>
            <a:ext cx="6591749" cy="965264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en-GB" sz="3200" dirty="0"/>
              <a:t>Financial challenges: Decarbonization projects in industry 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418DD35E-3121-463C-953A-9D7E9B6A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1" y="1997075"/>
            <a:ext cx="6057900" cy="3870325"/>
          </a:xfrm>
        </p:spPr>
        <p:txBody>
          <a:bodyPr/>
          <a:lstStyle/>
          <a:p>
            <a:r>
              <a:rPr lang="en-US" i="1" dirty="0"/>
              <a:t>Either:</a:t>
            </a:r>
            <a:r>
              <a:rPr lang="en-US" dirty="0"/>
              <a:t> High upfront investments in non-core assets with long amortization times, if the </a:t>
            </a:r>
            <a:r>
              <a:rPr lang="en-US" b="1" dirty="0"/>
              <a:t>company</a:t>
            </a:r>
            <a:r>
              <a:rPr lang="en-US" dirty="0"/>
              <a:t> would like to </a:t>
            </a:r>
            <a:r>
              <a:rPr lang="en-US" b="1" dirty="0"/>
              <a:t>invest itself </a:t>
            </a:r>
            <a:r>
              <a:rPr lang="en-US" dirty="0"/>
              <a:t>(“decarbonization by CAPEX”) </a:t>
            </a:r>
          </a:p>
          <a:p>
            <a:r>
              <a:rPr lang="en-US" i="1" dirty="0"/>
              <a:t>Or:</a:t>
            </a:r>
            <a:r>
              <a:rPr lang="en-US" dirty="0"/>
              <a:t> </a:t>
            </a:r>
            <a:r>
              <a:rPr lang="en-US" b="1" dirty="0"/>
              <a:t>supplier or ESCO invests</a:t>
            </a:r>
            <a:r>
              <a:rPr lang="en-US" dirty="0"/>
              <a:t>; paid off by the industrial company under the title of energy service or energy supply contracts; credit risk and performance risk remains with ESCO and/or financing partner of ESCO “ESCO”-model) and (“decarbonization by OPEX”) </a:t>
            </a:r>
          </a:p>
          <a:p>
            <a:r>
              <a:rPr lang="en-US" b="1" i="1" dirty="0" err="1"/>
              <a:t>TrustEE</a:t>
            </a:r>
            <a:r>
              <a:rPr lang="en-US" b="1" i="1" dirty="0"/>
              <a:t> focuses on facilitating OPEX approaches:</a:t>
            </a:r>
          </a:p>
          <a:p>
            <a:pPr marL="266700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Energy Performance Contracts</a:t>
            </a:r>
          </a:p>
          <a:p>
            <a:pPr marL="266700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Energy Supply Contracts</a:t>
            </a:r>
          </a:p>
          <a:p>
            <a:pPr marL="266700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Energy-as-a-Service-contracts</a:t>
            </a:r>
            <a:endParaRPr lang="en-GB" dirty="0"/>
          </a:p>
        </p:txBody>
      </p:sp>
      <p:sp>
        <p:nvSpPr>
          <p:cNvPr id="7" name="object 7"/>
          <p:cNvSpPr/>
          <p:nvPr/>
        </p:nvSpPr>
        <p:spPr>
          <a:xfrm>
            <a:off x="9047988" y="1655638"/>
            <a:ext cx="3034283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9511" y="3908110"/>
            <a:ext cx="3038855" cy="1827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10956C42-1AF7-4129-8F30-4668B84B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028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594481"/>
            <a:ext cx="7469885" cy="604653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ts val="4110"/>
              </a:lnSpc>
              <a:spcBef>
                <a:spcPts val="615"/>
              </a:spcBef>
            </a:pPr>
            <a:r>
              <a:rPr spc="-5" dirty="0" err="1"/>
              <a:t>TrustEE’s</a:t>
            </a:r>
            <a:r>
              <a:rPr spc="-5" dirty="0"/>
              <a:t> </a:t>
            </a:r>
            <a:r>
              <a:rPr lang="de-AT" dirty="0" err="1"/>
              <a:t>financing</a:t>
            </a:r>
            <a:r>
              <a:rPr lang="de-AT" dirty="0"/>
              <a:t> </a:t>
            </a:r>
            <a:r>
              <a:rPr dirty="0"/>
              <a:t>approach</a:t>
            </a:r>
          </a:p>
        </p:txBody>
      </p:sp>
      <p:sp>
        <p:nvSpPr>
          <p:cNvPr id="6" name="object 6"/>
          <p:cNvSpPr/>
          <p:nvPr/>
        </p:nvSpPr>
        <p:spPr>
          <a:xfrm>
            <a:off x="6133894" y="2744723"/>
            <a:ext cx="960119" cy="843280"/>
          </a:xfrm>
          <a:custGeom>
            <a:avLst/>
            <a:gdLst/>
            <a:ahLst/>
            <a:cxnLst/>
            <a:rect l="l" t="t" r="r" b="b"/>
            <a:pathLst>
              <a:path w="960120" h="843279">
                <a:moveTo>
                  <a:pt x="276732" y="0"/>
                </a:moveTo>
                <a:lnTo>
                  <a:pt x="0" y="0"/>
                </a:lnTo>
                <a:lnTo>
                  <a:pt x="0" y="770509"/>
                </a:lnTo>
                <a:lnTo>
                  <a:pt x="658621" y="770509"/>
                </a:lnTo>
                <a:lnTo>
                  <a:pt x="658621" y="842772"/>
                </a:lnTo>
                <a:lnTo>
                  <a:pt x="960119" y="632078"/>
                </a:lnTo>
                <a:lnTo>
                  <a:pt x="762029" y="493649"/>
                </a:lnTo>
                <a:lnTo>
                  <a:pt x="276732" y="493649"/>
                </a:lnTo>
                <a:lnTo>
                  <a:pt x="276732" y="0"/>
                </a:lnTo>
                <a:close/>
              </a:path>
              <a:path w="960120" h="843279">
                <a:moveTo>
                  <a:pt x="658621" y="421386"/>
                </a:moveTo>
                <a:lnTo>
                  <a:pt x="658621" y="493649"/>
                </a:lnTo>
                <a:lnTo>
                  <a:pt x="762029" y="493649"/>
                </a:lnTo>
                <a:lnTo>
                  <a:pt x="658621" y="421386"/>
                </a:lnTo>
                <a:close/>
              </a:path>
            </a:pathLst>
          </a:custGeom>
          <a:solidFill>
            <a:srgbClr val="BBB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9302" y="1751076"/>
            <a:ext cx="1419225" cy="993775"/>
          </a:xfrm>
          <a:custGeom>
            <a:avLst/>
            <a:gdLst/>
            <a:ahLst/>
            <a:cxnLst/>
            <a:rect l="l" t="t" r="r" b="b"/>
            <a:pathLst>
              <a:path w="1419225" h="993775">
                <a:moveTo>
                  <a:pt x="1253236" y="0"/>
                </a:moveTo>
                <a:lnTo>
                  <a:pt x="165608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3" y="48514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8"/>
                </a:lnTo>
                <a:lnTo>
                  <a:pt x="0" y="828039"/>
                </a:lnTo>
                <a:lnTo>
                  <a:pt x="5917" y="872057"/>
                </a:lnTo>
                <a:lnTo>
                  <a:pt x="22615" y="911615"/>
                </a:lnTo>
                <a:lnTo>
                  <a:pt x="48514" y="945134"/>
                </a:lnTo>
                <a:lnTo>
                  <a:pt x="82032" y="971032"/>
                </a:lnTo>
                <a:lnTo>
                  <a:pt x="121590" y="987730"/>
                </a:lnTo>
                <a:lnTo>
                  <a:pt x="165608" y="993648"/>
                </a:lnTo>
                <a:lnTo>
                  <a:pt x="1253236" y="993648"/>
                </a:lnTo>
                <a:lnTo>
                  <a:pt x="1297253" y="987730"/>
                </a:lnTo>
                <a:lnTo>
                  <a:pt x="1336811" y="971032"/>
                </a:lnTo>
                <a:lnTo>
                  <a:pt x="1370329" y="945134"/>
                </a:lnTo>
                <a:lnTo>
                  <a:pt x="1396228" y="911615"/>
                </a:lnTo>
                <a:lnTo>
                  <a:pt x="1412926" y="872057"/>
                </a:lnTo>
                <a:lnTo>
                  <a:pt x="1418844" y="828039"/>
                </a:lnTo>
                <a:lnTo>
                  <a:pt x="1418844" y="165608"/>
                </a:lnTo>
                <a:lnTo>
                  <a:pt x="1412926" y="121590"/>
                </a:lnTo>
                <a:lnTo>
                  <a:pt x="1396228" y="82032"/>
                </a:lnTo>
                <a:lnTo>
                  <a:pt x="1370330" y="48514"/>
                </a:lnTo>
                <a:lnTo>
                  <a:pt x="1336811" y="22615"/>
                </a:lnTo>
                <a:lnTo>
                  <a:pt x="1297253" y="5917"/>
                </a:lnTo>
                <a:lnTo>
                  <a:pt x="1253236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59479" y="2013610"/>
            <a:ext cx="973455" cy="424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3985" marR="5080" indent="-121920">
              <a:lnSpc>
                <a:spcPts val="1600"/>
              </a:lnSpc>
              <a:spcBef>
                <a:spcPts val="225"/>
              </a:spcBef>
            </a:pP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Fr</a:t>
            </a:r>
            <a:r>
              <a:rPr sz="1200" dirty="0">
                <a:solidFill>
                  <a:srgbClr val="FFFFFF"/>
                </a:solidFill>
                <a:latin typeface="Microsoft YaHei UI"/>
                <a:cs typeface="Microsoft YaHei UI"/>
              </a:rPr>
              <a:t>am</a:t>
            </a: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w</a:t>
            </a:r>
            <a:r>
              <a:rPr sz="12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o</a:t>
            </a:r>
            <a:r>
              <a:rPr sz="1200" dirty="0">
                <a:solidFill>
                  <a:srgbClr val="FFFFFF"/>
                </a:solidFill>
                <a:latin typeface="Microsoft YaHei UI"/>
                <a:cs typeface="Microsoft YaHei UI"/>
              </a:rPr>
              <a:t>rk  contract</a:t>
            </a:r>
            <a:endParaRPr sz="1200" dirty="0">
              <a:latin typeface="Microsoft YaHei UI"/>
              <a:cs typeface="Microsoft YaHei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0441" y="1882959"/>
            <a:ext cx="2059686" cy="63799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sz="1200" spc="-5" dirty="0">
                <a:cs typeface="Microsoft YaHei UI"/>
              </a:rPr>
              <a:t>Products</a:t>
            </a:r>
            <a:endParaRPr sz="1200" dirty="0">
              <a:cs typeface="Microsoft YaHei UI"/>
            </a:endParaRPr>
          </a:p>
          <a:p>
            <a:pPr marL="127000" indent="-114300">
              <a:lnSpc>
                <a:spcPct val="100000"/>
              </a:lnSpc>
              <a:spcBef>
                <a:spcPts val="155"/>
              </a:spcBef>
              <a:buChar char="•"/>
              <a:tabLst>
                <a:tab pos="127000" algn="l"/>
              </a:tabLst>
            </a:pPr>
            <a:r>
              <a:rPr sz="1200" spc="-5" dirty="0">
                <a:cs typeface="Microsoft YaHei UI"/>
              </a:rPr>
              <a:t>Contract</a:t>
            </a:r>
            <a:r>
              <a:rPr sz="1200" spc="-45" dirty="0">
                <a:cs typeface="Microsoft YaHei UI"/>
              </a:rPr>
              <a:t> </a:t>
            </a:r>
            <a:r>
              <a:rPr sz="1200" spc="-5" dirty="0">
                <a:cs typeface="Microsoft YaHei UI"/>
              </a:rPr>
              <a:t>standards</a:t>
            </a:r>
            <a:endParaRPr sz="1200" dirty="0">
              <a:cs typeface="Microsoft YaHei UI"/>
            </a:endParaRPr>
          </a:p>
          <a:p>
            <a:pPr marL="127000" indent="-114300">
              <a:lnSpc>
                <a:spcPct val="100000"/>
              </a:lnSpc>
              <a:spcBef>
                <a:spcPts val="170"/>
              </a:spcBef>
              <a:buChar char="•"/>
              <a:tabLst>
                <a:tab pos="127000" algn="l"/>
              </a:tabLst>
            </a:pPr>
            <a:r>
              <a:rPr lang="de-DE" sz="1200" spc="-10" dirty="0" err="1">
                <a:cs typeface="Microsoft YaHei UI"/>
              </a:rPr>
              <a:t>Standardized</a:t>
            </a:r>
            <a:r>
              <a:rPr lang="de-DE" sz="1200" spc="-10" dirty="0">
                <a:cs typeface="Microsoft YaHei UI"/>
              </a:rPr>
              <a:t> </a:t>
            </a:r>
            <a:r>
              <a:rPr lang="de-DE" sz="1200" spc="-10" dirty="0" err="1">
                <a:cs typeface="Microsoft YaHei UI"/>
              </a:rPr>
              <a:t>financing</a:t>
            </a:r>
            <a:r>
              <a:rPr lang="de-DE" sz="1200" spc="-10" dirty="0">
                <a:cs typeface="Microsoft YaHei UI"/>
              </a:rPr>
              <a:t> </a:t>
            </a:r>
            <a:r>
              <a:rPr lang="de-DE" sz="1200" spc="-10" dirty="0" err="1">
                <a:cs typeface="Microsoft YaHei UI"/>
              </a:rPr>
              <a:t>terms</a:t>
            </a:r>
            <a:r>
              <a:rPr lang="de-DE" sz="1200" spc="-10" dirty="0">
                <a:cs typeface="Microsoft YaHei UI"/>
              </a:rPr>
              <a:t> </a:t>
            </a:r>
            <a:endParaRPr sz="1200" dirty="0">
              <a:cs typeface="Microsoft YaHei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70441" y="3860291"/>
            <a:ext cx="958850" cy="841375"/>
          </a:xfrm>
          <a:custGeom>
            <a:avLst/>
            <a:gdLst/>
            <a:ahLst/>
            <a:cxnLst/>
            <a:rect l="l" t="t" r="r" b="b"/>
            <a:pathLst>
              <a:path w="958850" h="841375">
                <a:moveTo>
                  <a:pt x="276225" y="0"/>
                </a:moveTo>
                <a:lnTo>
                  <a:pt x="0" y="0"/>
                </a:lnTo>
                <a:lnTo>
                  <a:pt x="0" y="769111"/>
                </a:lnTo>
                <a:lnTo>
                  <a:pt x="657606" y="769111"/>
                </a:lnTo>
                <a:lnTo>
                  <a:pt x="657606" y="841247"/>
                </a:lnTo>
                <a:lnTo>
                  <a:pt x="958596" y="630935"/>
                </a:lnTo>
                <a:lnTo>
                  <a:pt x="760844" y="492759"/>
                </a:lnTo>
                <a:lnTo>
                  <a:pt x="276225" y="492759"/>
                </a:lnTo>
                <a:lnTo>
                  <a:pt x="276225" y="0"/>
                </a:lnTo>
                <a:close/>
              </a:path>
              <a:path w="958850" h="841375">
                <a:moveTo>
                  <a:pt x="657606" y="420623"/>
                </a:moveTo>
                <a:lnTo>
                  <a:pt x="657606" y="492759"/>
                </a:lnTo>
                <a:lnTo>
                  <a:pt x="760844" y="492759"/>
                </a:lnTo>
                <a:lnTo>
                  <a:pt x="657606" y="420623"/>
                </a:lnTo>
                <a:close/>
              </a:path>
            </a:pathLst>
          </a:custGeom>
          <a:solidFill>
            <a:srgbClr val="BBB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5850" y="2866644"/>
            <a:ext cx="1417320" cy="993775"/>
          </a:xfrm>
          <a:custGeom>
            <a:avLst/>
            <a:gdLst/>
            <a:ahLst/>
            <a:cxnLst/>
            <a:rect l="l" t="t" r="r" b="b"/>
            <a:pathLst>
              <a:path w="1417320" h="993775">
                <a:moveTo>
                  <a:pt x="1251712" y="0"/>
                </a:moveTo>
                <a:lnTo>
                  <a:pt x="165608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3" y="48514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7"/>
                </a:lnTo>
                <a:lnTo>
                  <a:pt x="0" y="828039"/>
                </a:lnTo>
                <a:lnTo>
                  <a:pt x="5917" y="872057"/>
                </a:lnTo>
                <a:lnTo>
                  <a:pt x="22615" y="911615"/>
                </a:lnTo>
                <a:lnTo>
                  <a:pt x="48513" y="945133"/>
                </a:lnTo>
                <a:lnTo>
                  <a:pt x="82032" y="971032"/>
                </a:lnTo>
                <a:lnTo>
                  <a:pt x="121590" y="987730"/>
                </a:lnTo>
                <a:lnTo>
                  <a:pt x="165608" y="993647"/>
                </a:lnTo>
                <a:lnTo>
                  <a:pt x="1251712" y="993647"/>
                </a:lnTo>
                <a:lnTo>
                  <a:pt x="1295729" y="987730"/>
                </a:lnTo>
                <a:lnTo>
                  <a:pt x="1335287" y="971032"/>
                </a:lnTo>
                <a:lnTo>
                  <a:pt x="1368805" y="945133"/>
                </a:lnTo>
                <a:lnTo>
                  <a:pt x="1394704" y="911615"/>
                </a:lnTo>
                <a:lnTo>
                  <a:pt x="1411402" y="872057"/>
                </a:lnTo>
                <a:lnTo>
                  <a:pt x="1417320" y="828039"/>
                </a:lnTo>
                <a:lnTo>
                  <a:pt x="1417320" y="165607"/>
                </a:lnTo>
                <a:lnTo>
                  <a:pt x="1411402" y="121590"/>
                </a:lnTo>
                <a:lnTo>
                  <a:pt x="1394704" y="82032"/>
                </a:lnTo>
                <a:lnTo>
                  <a:pt x="1368806" y="48514"/>
                </a:lnTo>
                <a:lnTo>
                  <a:pt x="1335287" y="22615"/>
                </a:lnTo>
                <a:lnTo>
                  <a:pt x="1295729" y="5917"/>
                </a:lnTo>
                <a:lnTo>
                  <a:pt x="1251712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26193" y="3162007"/>
            <a:ext cx="1196340" cy="4249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7804" marR="5080" indent="-205740">
              <a:lnSpc>
                <a:spcPts val="1600"/>
              </a:lnSpc>
              <a:spcBef>
                <a:spcPts val="225"/>
              </a:spcBef>
            </a:pP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Single</a:t>
            </a:r>
            <a:r>
              <a:rPr sz="1200" spc="-8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project  template</a:t>
            </a:r>
            <a:endParaRPr sz="1200" dirty="0">
              <a:latin typeface="Microsoft YaHei UI"/>
              <a:cs typeface="Microsoft YaHei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5465" y="3145205"/>
            <a:ext cx="2252118" cy="58669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>
            <a:defPPr>
              <a:defRPr lang="sv-SE"/>
            </a:defPPr>
            <a:lvl1pPr marL="127000" indent="-114300">
              <a:lnSpc>
                <a:spcPct val="100000"/>
              </a:lnSpc>
              <a:spcBef>
                <a:spcPts val="254"/>
              </a:spcBef>
              <a:buChar char="•"/>
              <a:tabLst>
                <a:tab pos="127000" algn="l"/>
              </a:tabLst>
              <a:defRPr sz="1200" spc="-5">
                <a:cs typeface="Microsoft YaHei UI"/>
              </a:defRPr>
            </a:lvl1pPr>
          </a:lstStyle>
          <a:p>
            <a:r>
              <a:rPr dirty="0"/>
              <a:t>Technical,  economic and  legal evaluation via  platform</a:t>
            </a:r>
            <a:r>
              <a:rPr lang="de-DE" dirty="0"/>
              <a:t> at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cost</a:t>
            </a:r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8805465" y="4974335"/>
            <a:ext cx="960119" cy="843280"/>
          </a:xfrm>
          <a:custGeom>
            <a:avLst/>
            <a:gdLst/>
            <a:ahLst/>
            <a:cxnLst/>
            <a:rect l="l" t="t" r="r" b="b"/>
            <a:pathLst>
              <a:path w="960120" h="843279">
                <a:moveTo>
                  <a:pt x="276733" y="0"/>
                </a:moveTo>
                <a:lnTo>
                  <a:pt x="0" y="0"/>
                </a:lnTo>
                <a:lnTo>
                  <a:pt x="0" y="770458"/>
                </a:lnTo>
                <a:lnTo>
                  <a:pt x="658622" y="770458"/>
                </a:lnTo>
                <a:lnTo>
                  <a:pt x="658622" y="842772"/>
                </a:lnTo>
                <a:lnTo>
                  <a:pt x="960119" y="632079"/>
                </a:lnTo>
                <a:lnTo>
                  <a:pt x="762029" y="493648"/>
                </a:lnTo>
                <a:lnTo>
                  <a:pt x="276733" y="493648"/>
                </a:lnTo>
                <a:lnTo>
                  <a:pt x="276733" y="0"/>
                </a:lnTo>
                <a:close/>
              </a:path>
              <a:path w="960120" h="843279">
                <a:moveTo>
                  <a:pt x="658622" y="421385"/>
                </a:moveTo>
                <a:lnTo>
                  <a:pt x="658622" y="493648"/>
                </a:lnTo>
                <a:lnTo>
                  <a:pt x="762029" y="493648"/>
                </a:lnTo>
                <a:lnTo>
                  <a:pt x="658622" y="421385"/>
                </a:lnTo>
                <a:close/>
              </a:path>
            </a:pathLst>
          </a:custGeom>
          <a:solidFill>
            <a:srgbClr val="BBBD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1729" y="3962400"/>
            <a:ext cx="1419225" cy="993775"/>
          </a:xfrm>
          <a:custGeom>
            <a:avLst/>
            <a:gdLst/>
            <a:ahLst/>
            <a:cxnLst/>
            <a:rect l="l" t="t" r="r" b="b"/>
            <a:pathLst>
              <a:path w="1419225" h="993775">
                <a:moveTo>
                  <a:pt x="1253236" y="0"/>
                </a:moveTo>
                <a:lnTo>
                  <a:pt x="165608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4" y="48513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7"/>
                </a:lnTo>
                <a:lnTo>
                  <a:pt x="0" y="828039"/>
                </a:lnTo>
                <a:lnTo>
                  <a:pt x="5917" y="872057"/>
                </a:lnTo>
                <a:lnTo>
                  <a:pt x="22615" y="911615"/>
                </a:lnTo>
                <a:lnTo>
                  <a:pt x="48513" y="945134"/>
                </a:lnTo>
                <a:lnTo>
                  <a:pt x="82032" y="971032"/>
                </a:lnTo>
                <a:lnTo>
                  <a:pt x="121590" y="987730"/>
                </a:lnTo>
                <a:lnTo>
                  <a:pt x="165608" y="993648"/>
                </a:lnTo>
                <a:lnTo>
                  <a:pt x="1253236" y="993648"/>
                </a:lnTo>
                <a:lnTo>
                  <a:pt x="1297253" y="987730"/>
                </a:lnTo>
                <a:lnTo>
                  <a:pt x="1336811" y="971032"/>
                </a:lnTo>
                <a:lnTo>
                  <a:pt x="1370330" y="945134"/>
                </a:lnTo>
                <a:lnTo>
                  <a:pt x="1396228" y="911615"/>
                </a:lnTo>
                <a:lnTo>
                  <a:pt x="1412926" y="872057"/>
                </a:lnTo>
                <a:lnTo>
                  <a:pt x="1418844" y="828039"/>
                </a:lnTo>
                <a:lnTo>
                  <a:pt x="1418844" y="165607"/>
                </a:lnTo>
                <a:lnTo>
                  <a:pt x="1412926" y="121590"/>
                </a:lnTo>
                <a:lnTo>
                  <a:pt x="1396228" y="82032"/>
                </a:lnTo>
                <a:lnTo>
                  <a:pt x="1370330" y="48513"/>
                </a:lnTo>
                <a:lnTo>
                  <a:pt x="1336811" y="22615"/>
                </a:lnTo>
                <a:lnTo>
                  <a:pt x="1297253" y="5917"/>
                </a:lnTo>
                <a:lnTo>
                  <a:pt x="1253236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55000" y="4025372"/>
            <a:ext cx="1023619" cy="90088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1270" algn="ctr">
              <a:lnSpc>
                <a:spcPct val="95200"/>
              </a:lnSpc>
              <a:spcBef>
                <a:spcPts val="185"/>
              </a:spcBef>
            </a:pP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Project  realisation  </a:t>
            </a:r>
            <a:r>
              <a:rPr sz="1200" dirty="0">
                <a:solidFill>
                  <a:srgbClr val="FFFFFF"/>
                </a:solidFill>
                <a:latin typeface="Microsoft YaHei UI"/>
                <a:cs typeface="Microsoft YaHei UI"/>
              </a:rPr>
              <a:t>and  acceptance  by </a:t>
            </a: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end</a:t>
            </a:r>
            <a:r>
              <a:rPr sz="1200" spc="-90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user</a:t>
            </a:r>
            <a:endParaRPr sz="1200" dirty="0">
              <a:latin typeface="Microsoft YaHei UI"/>
              <a:cs typeface="Microsoft YaHei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77243" y="4028684"/>
            <a:ext cx="1428242" cy="848308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>
            <a:defPPr>
              <a:defRPr lang="sv-SE"/>
            </a:defPPr>
            <a:lvl1pPr marL="127000" indent="-114300">
              <a:lnSpc>
                <a:spcPct val="100000"/>
              </a:lnSpc>
              <a:spcBef>
                <a:spcPts val="254"/>
              </a:spcBef>
              <a:buChar char="•"/>
              <a:tabLst>
                <a:tab pos="127000" algn="l"/>
              </a:tabLst>
              <a:defRPr sz="1200" spc="-5">
                <a:cs typeface="Microsoft YaHei UI"/>
              </a:defRPr>
            </a:lvl1pPr>
          </a:lstStyle>
          <a:p>
            <a:r>
              <a:rPr dirty="0"/>
              <a:t>Installation</a:t>
            </a:r>
          </a:p>
          <a:p>
            <a:r>
              <a:rPr dirty="0"/>
              <a:t>Successful</a:t>
            </a:r>
            <a:r>
              <a:rPr lang="de-DE" dirty="0"/>
              <a:t> </a:t>
            </a:r>
            <a:r>
              <a:rPr dirty="0"/>
              <a:t>testing</a:t>
            </a:r>
          </a:p>
          <a:p>
            <a:r>
              <a:rPr dirty="0"/>
              <a:t>Fixed payment  schedule</a:t>
            </a:r>
          </a:p>
        </p:txBody>
      </p:sp>
      <p:sp>
        <p:nvSpPr>
          <p:cNvPr id="20" name="object 20"/>
          <p:cNvSpPr/>
          <p:nvPr/>
        </p:nvSpPr>
        <p:spPr>
          <a:xfrm>
            <a:off x="9975897" y="5097779"/>
            <a:ext cx="1419225" cy="993775"/>
          </a:xfrm>
          <a:custGeom>
            <a:avLst/>
            <a:gdLst/>
            <a:ahLst/>
            <a:cxnLst/>
            <a:rect l="l" t="t" r="r" b="b"/>
            <a:pathLst>
              <a:path w="1419225" h="993775">
                <a:moveTo>
                  <a:pt x="1253235" y="0"/>
                </a:moveTo>
                <a:lnTo>
                  <a:pt x="165607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3" y="48514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8"/>
                </a:lnTo>
                <a:lnTo>
                  <a:pt x="0" y="828001"/>
                </a:lnTo>
                <a:lnTo>
                  <a:pt x="5917" y="872039"/>
                </a:lnTo>
                <a:lnTo>
                  <a:pt x="22615" y="911609"/>
                </a:lnTo>
                <a:lnTo>
                  <a:pt x="48513" y="945134"/>
                </a:lnTo>
                <a:lnTo>
                  <a:pt x="82032" y="971034"/>
                </a:lnTo>
                <a:lnTo>
                  <a:pt x="121590" y="987731"/>
                </a:lnTo>
                <a:lnTo>
                  <a:pt x="165607" y="993648"/>
                </a:lnTo>
                <a:lnTo>
                  <a:pt x="1253235" y="993648"/>
                </a:lnTo>
                <a:lnTo>
                  <a:pt x="1297253" y="987731"/>
                </a:lnTo>
                <a:lnTo>
                  <a:pt x="1336811" y="971034"/>
                </a:lnTo>
                <a:lnTo>
                  <a:pt x="1370329" y="945134"/>
                </a:lnTo>
                <a:lnTo>
                  <a:pt x="1396228" y="911609"/>
                </a:lnTo>
                <a:lnTo>
                  <a:pt x="1412926" y="872039"/>
                </a:lnTo>
                <a:lnTo>
                  <a:pt x="1418844" y="828001"/>
                </a:lnTo>
                <a:lnTo>
                  <a:pt x="1418844" y="165608"/>
                </a:lnTo>
                <a:lnTo>
                  <a:pt x="1412926" y="121590"/>
                </a:lnTo>
                <a:lnTo>
                  <a:pt x="1396228" y="82032"/>
                </a:lnTo>
                <a:lnTo>
                  <a:pt x="1370329" y="48514"/>
                </a:lnTo>
                <a:lnTo>
                  <a:pt x="1336811" y="22615"/>
                </a:lnTo>
                <a:lnTo>
                  <a:pt x="1297253" y="5917"/>
                </a:lnTo>
                <a:lnTo>
                  <a:pt x="1253235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175858" y="5232259"/>
            <a:ext cx="1014094" cy="7248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ct val="95300"/>
              </a:lnSpc>
              <a:spcBef>
                <a:spcPts val="180"/>
              </a:spcBef>
            </a:pP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Purchase</a:t>
            </a:r>
            <a:r>
              <a:rPr sz="1200" spc="-9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of  </a:t>
            </a:r>
            <a:r>
              <a:rPr sz="12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receivables  </a:t>
            </a:r>
            <a:r>
              <a:rPr sz="12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through  </a:t>
            </a:r>
            <a:r>
              <a:rPr sz="12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TrustEE</a:t>
            </a:r>
            <a:endParaRPr sz="1200" dirty="0">
              <a:latin typeface="Microsoft YaHei UI"/>
              <a:cs typeface="Microsoft YaHei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74224" y="1766381"/>
            <a:ext cx="257467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28194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sz="1600" spc="-5" dirty="0">
                <a:cs typeface="Microsoft YaHei UI"/>
              </a:rPr>
              <a:t>Due </a:t>
            </a:r>
            <a:r>
              <a:rPr sz="1600" spc="-10" dirty="0">
                <a:cs typeface="Microsoft YaHei UI"/>
              </a:rPr>
              <a:t>diligence </a:t>
            </a:r>
            <a:r>
              <a:rPr sz="1600" spc="-40" dirty="0">
                <a:cs typeface="Microsoft YaHei UI"/>
              </a:rPr>
              <a:t>of  </a:t>
            </a:r>
            <a:r>
              <a:rPr sz="1600" spc="-5" dirty="0">
                <a:cs typeface="Microsoft YaHei UI"/>
              </a:rPr>
              <a:t>suppliers</a:t>
            </a:r>
            <a:r>
              <a:rPr lang="de-DE" sz="1600" spc="-5" dirty="0">
                <a:cs typeface="Microsoft YaHei UI"/>
              </a:rPr>
              <a:t> and </a:t>
            </a:r>
            <a:r>
              <a:rPr lang="de-DE" sz="1600" spc="-5" dirty="0" err="1">
                <a:cs typeface="Microsoft YaHei UI"/>
              </a:rPr>
              <a:t>framework</a:t>
            </a:r>
            <a:r>
              <a:rPr lang="de-DE" sz="1600" spc="-5" dirty="0">
                <a:cs typeface="Microsoft YaHei UI"/>
              </a:rPr>
              <a:t> </a:t>
            </a:r>
            <a:r>
              <a:rPr lang="de-DE" sz="1600" spc="-5" dirty="0" err="1">
                <a:cs typeface="Microsoft YaHei UI"/>
              </a:rPr>
              <a:t>contracts</a:t>
            </a:r>
            <a:r>
              <a:rPr lang="de-DE" sz="1600" spc="-5" dirty="0">
                <a:cs typeface="Microsoft YaHei UI"/>
              </a:rPr>
              <a:t> </a:t>
            </a:r>
            <a:endParaRPr sz="1600" dirty="0">
              <a:cs typeface="Microsoft YaHei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74224" y="2684605"/>
            <a:ext cx="3500500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sz="1600" spc="-5" dirty="0"/>
              <a:t>Technical project assessment </a:t>
            </a:r>
            <a:br>
              <a:rPr lang="de-DE" sz="1600" spc="-5" dirty="0"/>
            </a:br>
            <a:r>
              <a:rPr sz="1600" spc="-5" dirty="0"/>
              <a:t>by TrustEE‘s software tool</a:t>
            </a:r>
          </a:p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lang="en-GB" sz="1600" spc="-5" dirty="0"/>
              <a:t>Compliance with predefined </a:t>
            </a:r>
            <a:br>
              <a:rPr lang="de-DE" sz="1600" spc="-5" dirty="0"/>
            </a:br>
            <a:r>
              <a:rPr lang="en-GB" sz="1600" spc="-5" dirty="0"/>
              <a:t>terms of customer contracts</a:t>
            </a:r>
          </a:p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lang="de-AT" sz="1600" spc="-5" dirty="0" err="1"/>
              <a:t>Creditworthiness</a:t>
            </a:r>
            <a:r>
              <a:rPr lang="de-AT" sz="1600" spc="-5" dirty="0"/>
              <a:t> of </a:t>
            </a:r>
            <a:r>
              <a:rPr lang="de-AT" sz="1600" spc="-5" dirty="0" err="1"/>
              <a:t>customer</a:t>
            </a:r>
            <a:endParaRPr sz="1600" spc="-5" dirty="0"/>
          </a:p>
        </p:txBody>
      </p:sp>
      <p:sp>
        <p:nvSpPr>
          <p:cNvPr id="24" name="object 24"/>
          <p:cNvSpPr txBox="1"/>
          <p:nvPr/>
        </p:nvSpPr>
        <p:spPr>
          <a:xfrm>
            <a:off x="2174224" y="4162249"/>
            <a:ext cx="5046091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sz="1600" spc="-5" dirty="0"/>
              <a:t>Supplier </a:t>
            </a:r>
            <a:r>
              <a:rPr lang="de-AT" sz="1600" spc="-5" dirty="0" err="1"/>
              <a:t>finances</a:t>
            </a:r>
            <a:r>
              <a:rPr lang="de-AT" sz="1600" spc="-5" dirty="0"/>
              <a:t> </a:t>
            </a:r>
            <a:r>
              <a:rPr lang="de-AT" sz="1600" spc="-5" dirty="0" err="1"/>
              <a:t>construction</a:t>
            </a:r>
            <a:r>
              <a:rPr lang="de-AT" sz="1600" spc="-5" dirty="0"/>
              <a:t> and </a:t>
            </a:r>
            <a:r>
              <a:rPr lang="de-AT" sz="1600" spc="-5" dirty="0" err="1"/>
              <a:t>takes</a:t>
            </a:r>
            <a:r>
              <a:rPr lang="de-AT" sz="1600" spc="-5" dirty="0"/>
              <a:t> </a:t>
            </a:r>
            <a:br>
              <a:rPr lang="de-AT" sz="1600" spc="-5" dirty="0"/>
            </a:br>
            <a:r>
              <a:rPr lang="de-AT" sz="1600" spc="-5" dirty="0"/>
              <a:t>t</a:t>
            </a:r>
            <a:r>
              <a:rPr sz="1600" spc="-5" dirty="0" err="1"/>
              <a:t>echnical</a:t>
            </a:r>
            <a:r>
              <a:rPr sz="1600" spc="-5" dirty="0"/>
              <a:t>  risk for </a:t>
            </a:r>
            <a:r>
              <a:rPr lang="de-AT" sz="1600" spc="-5" dirty="0" err="1"/>
              <a:t>project</a:t>
            </a:r>
            <a:r>
              <a:rPr lang="de-AT" sz="1600" spc="-5" dirty="0"/>
              <a:t> </a:t>
            </a:r>
            <a:r>
              <a:rPr lang="de-AT" sz="1600" spc="-5" dirty="0" err="1"/>
              <a:t>completion</a:t>
            </a:r>
            <a:endParaRPr sz="1600" spc="-5" dirty="0"/>
          </a:p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lang="de-AT" sz="1600" spc="-5" dirty="0" err="1"/>
              <a:t>Commissioning</a:t>
            </a:r>
            <a:r>
              <a:rPr lang="de-AT" sz="1600" spc="-5" dirty="0"/>
              <a:t>: </a:t>
            </a:r>
            <a:r>
              <a:rPr sz="1600" spc="-5" dirty="0"/>
              <a:t>confirm</a:t>
            </a:r>
            <a:r>
              <a:rPr lang="de-AT" sz="1600" spc="-5" dirty="0" err="1"/>
              <a:t>ation</a:t>
            </a:r>
            <a:r>
              <a:rPr lang="de-AT" sz="1600" spc="-5" dirty="0"/>
              <a:t> </a:t>
            </a:r>
            <a:r>
              <a:rPr lang="de-AT" sz="1600" spc="-5" dirty="0" err="1"/>
              <a:t>of</a:t>
            </a:r>
            <a:r>
              <a:rPr lang="de-AT" sz="1600" spc="-5" dirty="0"/>
              <a:t> </a:t>
            </a:r>
            <a:r>
              <a:rPr lang="de-AT" sz="1600" spc="-5" dirty="0" err="1"/>
              <a:t>technical</a:t>
            </a:r>
            <a:r>
              <a:rPr lang="de-AT" sz="1600" spc="-5" dirty="0"/>
              <a:t> </a:t>
            </a:r>
            <a:r>
              <a:rPr sz="1600" spc="-5" dirty="0"/>
              <a:t>performance</a:t>
            </a:r>
            <a:endParaRPr lang="de-AT" sz="1600" spc="-5" dirty="0"/>
          </a:p>
          <a:p>
            <a:pPr marL="12700" marR="5080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1600" dirty="0">
              <a:latin typeface="Microsoft YaHei UI"/>
              <a:cs typeface="Microsoft YaHei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74224" y="5306257"/>
            <a:ext cx="5441315" cy="1022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sz="1600" spc="-5" dirty="0"/>
              <a:t>Refinancing (purchase) of supplier ‘s receivables after  commissioning</a:t>
            </a:r>
            <a:r>
              <a:rPr lang="de-AT" sz="1600" spc="-5" dirty="0"/>
              <a:t> (</a:t>
            </a:r>
            <a:r>
              <a:rPr lang="de-AT" sz="1600" spc="-5" dirty="0" err="1"/>
              <a:t>forfaiting</a:t>
            </a:r>
            <a:r>
              <a:rPr lang="de-AT" sz="1600" spc="-5" dirty="0"/>
              <a:t> </a:t>
            </a:r>
            <a:r>
              <a:rPr lang="de-AT" sz="1600" spc="-5" dirty="0" err="1"/>
              <a:t>contract</a:t>
            </a:r>
            <a:r>
              <a:rPr lang="de-AT" sz="1600" spc="-5" dirty="0"/>
              <a:t>)</a:t>
            </a:r>
          </a:p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lang="de-AT" sz="1600" spc="-5" dirty="0" err="1"/>
              <a:t>Revenues</a:t>
            </a:r>
            <a:r>
              <a:rPr lang="de-AT" sz="1600" spc="-5" dirty="0"/>
              <a:t> </a:t>
            </a:r>
            <a:r>
              <a:rPr lang="de-AT" sz="1600" spc="-5" dirty="0" err="1"/>
              <a:t>used</a:t>
            </a:r>
            <a:r>
              <a:rPr lang="de-AT" sz="1600" spc="-5" dirty="0"/>
              <a:t> </a:t>
            </a:r>
            <a:r>
              <a:rPr lang="de-AT" sz="1600" spc="-5" dirty="0" err="1"/>
              <a:t>for</a:t>
            </a:r>
            <a:r>
              <a:rPr lang="de-AT" sz="1600" spc="-5" dirty="0"/>
              <a:t> </a:t>
            </a:r>
            <a:r>
              <a:rPr lang="de-AT" sz="1600" spc="-5" dirty="0" err="1"/>
              <a:t>reducing</a:t>
            </a:r>
            <a:r>
              <a:rPr lang="de-AT" sz="1600" spc="-5" dirty="0"/>
              <a:t> </a:t>
            </a:r>
            <a:r>
              <a:rPr lang="de-AT" sz="1600" spc="-5" dirty="0" err="1"/>
              <a:t>supplier‘s</a:t>
            </a:r>
            <a:r>
              <a:rPr lang="de-AT" sz="1600" spc="-5" dirty="0"/>
              <a:t> </a:t>
            </a:r>
            <a:r>
              <a:rPr lang="de-AT" sz="1600" spc="-5" dirty="0" err="1"/>
              <a:t>debt</a:t>
            </a:r>
            <a:endParaRPr lang="de-AT" sz="1600" spc="-5" dirty="0"/>
          </a:p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80975" algn="l"/>
              </a:tabLst>
            </a:pPr>
            <a:r>
              <a:rPr lang="de-AT" sz="1600" spc="-5" dirty="0" err="1"/>
              <a:t>Receivables</a:t>
            </a:r>
            <a:r>
              <a:rPr lang="de-AT" sz="1600" spc="-5" dirty="0"/>
              <a:t> </a:t>
            </a:r>
            <a:r>
              <a:rPr lang="de-AT" sz="1600" spc="-5" dirty="0" err="1"/>
              <a:t>can</a:t>
            </a:r>
            <a:r>
              <a:rPr lang="de-AT" sz="1600" spc="-5" dirty="0"/>
              <a:t> </a:t>
            </a:r>
            <a:r>
              <a:rPr lang="de-AT" sz="1600" spc="-5" dirty="0" err="1"/>
              <a:t>be</a:t>
            </a:r>
            <a:r>
              <a:rPr lang="de-AT" sz="1600" spc="-5" dirty="0"/>
              <a:t> </a:t>
            </a:r>
            <a:r>
              <a:rPr lang="de-AT" sz="1600" spc="-5" dirty="0" err="1"/>
              <a:t>used</a:t>
            </a:r>
            <a:r>
              <a:rPr lang="de-AT" sz="1600" spc="-5" dirty="0"/>
              <a:t> </a:t>
            </a:r>
            <a:r>
              <a:rPr lang="de-AT" sz="1600" spc="-5" dirty="0" err="1"/>
              <a:t>for</a:t>
            </a:r>
            <a:r>
              <a:rPr lang="de-AT" sz="1600" spc="-5" dirty="0"/>
              <a:t> </a:t>
            </a:r>
            <a:r>
              <a:rPr lang="de-AT" sz="1600" spc="-5" dirty="0" err="1"/>
              <a:t>securitization</a:t>
            </a:r>
            <a:endParaRPr sz="1600" spc="-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548" y="255629"/>
            <a:ext cx="6138651" cy="1325563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de-DE" dirty="0" err="1"/>
              <a:t>Current</a:t>
            </a:r>
            <a:r>
              <a:rPr lang="de-DE" dirty="0"/>
              <a:t> Status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269682-6416-439E-8C3C-44A392FAE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997075"/>
            <a:ext cx="7594480" cy="38703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Commercial start – up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Three partners of the H2020 consortium plus a new partner  responsible for the IT-related platform development and for the operation of the platform.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Supplier and product registration, assessment and editing of the financing proposal: </a:t>
            </a:r>
            <a:r>
              <a:rPr lang="en-US" dirty="0">
                <a:hlinkClick r:id="rId4"/>
              </a:rPr>
              <a:t>https://finplace.eu/eef/trustee</a:t>
            </a:r>
            <a:r>
              <a:rPr lang="en-US" dirty="0"/>
              <a:t> 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Austrian Bank provides financing for forfaiting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Contact with other banks and with energy efficiency funds.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Additional funding for IT and platform development, legal documentation for other jurisdictions and marketing required. </a:t>
            </a:r>
          </a:p>
          <a:p>
            <a:endParaRPr lang="en-GB" dirty="0"/>
          </a:p>
        </p:txBody>
      </p:sp>
      <p:pic>
        <p:nvPicPr>
          <p:cNvPr id="1026" name="Picture 2" descr="Über uns | CP i-Invest">
            <a:extLst>
              <a:ext uri="{FF2B5EF4-FFF2-40B4-BE49-F238E27FC236}">
                <a16:creationId xmlns:a16="http://schemas.microsoft.com/office/drawing/2014/main" id="{465D6577-9995-4E48-87A9-DA4B74568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740" y="5242344"/>
            <a:ext cx="1599212" cy="3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14" descr="AEEintec-logo02rgb-4c-FINAL.jpg">
            <a:extLst>
              <a:ext uri="{FF2B5EF4-FFF2-40B4-BE49-F238E27FC236}">
                <a16:creationId xmlns:a16="http://schemas.microsoft.com/office/drawing/2014/main" id="{99C58762-D740-4260-AD67-F3493D358A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96" y="3273662"/>
            <a:ext cx="774700" cy="986549"/>
          </a:xfrm>
          <a:prstGeom prst="rect">
            <a:avLst/>
          </a:prstGeom>
        </p:spPr>
      </p:pic>
      <p:pic>
        <p:nvPicPr>
          <p:cNvPr id="24" name="Bildobjekt 17" descr="reenag_holding_logo.png">
            <a:extLst>
              <a:ext uri="{FF2B5EF4-FFF2-40B4-BE49-F238E27FC236}">
                <a16:creationId xmlns:a16="http://schemas.microsoft.com/office/drawing/2014/main" id="{ED0DD98F-FDFD-4EB8-8231-426D21A26B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946" y="2488780"/>
            <a:ext cx="2082800" cy="54140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DBDD75F-4491-44CB-BE72-C3CDC24F42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9521" y="4412964"/>
            <a:ext cx="1771650" cy="523875"/>
          </a:xfrm>
          <a:prstGeom prst="rect">
            <a:avLst/>
          </a:prstGeom>
        </p:spPr>
      </p:pic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97ADF0B3-C947-4B71-91DA-E6A3DAE2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6041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338" y="532786"/>
            <a:ext cx="7112662" cy="1048364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en-GB" dirty="0"/>
              <a:t>Issues: </a:t>
            </a:r>
            <a:br>
              <a:rPr lang="en-GB" dirty="0"/>
            </a:br>
            <a:r>
              <a:rPr lang="en-GB" sz="3200" dirty="0"/>
              <a:t>Supplier and project acquisition</a:t>
            </a:r>
            <a:endParaRPr lang="en-GB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73F6D7D-FCD9-43A6-BE1C-3B45144F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997075"/>
            <a:ext cx="6639559" cy="387032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Targets </a:t>
            </a:r>
            <a:r>
              <a:rPr lang="de-DE" b="1" dirty="0" err="1"/>
              <a:t>for</a:t>
            </a:r>
            <a:r>
              <a:rPr lang="de-DE" b="1" dirty="0"/>
              <a:t> supplier </a:t>
            </a:r>
            <a:r>
              <a:rPr lang="de-DE" b="1" dirty="0" err="1"/>
              <a:t>acquisition</a:t>
            </a:r>
            <a:r>
              <a:rPr lang="de-DE" b="1" dirty="0"/>
              <a:t>: </a:t>
            </a:r>
            <a:r>
              <a:rPr lang="de-DE" dirty="0"/>
              <a:t>SME-</a:t>
            </a:r>
            <a:r>
              <a:rPr lang="de-DE" dirty="0" err="1"/>
              <a:t>sized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suppliers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like </a:t>
            </a:r>
            <a:r>
              <a:rPr lang="de-DE" dirty="0" err="1"/>
              <a:t>leasing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b="1" dirty="0" err="1"/>
              <a:t>Issues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acquisition</a:t>
            </a:r>
            <a:r>
              <a:rPr lang="de-DE" dirty="0"/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b="1" dirty="0" err="1"/>
              <a:t>Weak</a:t>
            </a:r>
            <a:r>
              <a:rPr lang="de-DE" b="1" dirty="0"/>
              <a:t> USP of </a:t>
            </a:r>
            <a:r>
              <a:rPr lang="de-DE" b="1" dirty="0" err="1"/>
              <a:t>TrustEE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efficiency</a:t>
            </a:r>
            <a:r>
              <a:rPr lang="de-DE" b="1" dirty="0"/>
              <a:t> </a:t>
            </a:r>
            <a:r>
              <a:rPr lang="de-DE" b="1" dirty="0" err="1"/>
              <a:t>products</a:t>
            </a:r>
            <a:r>
              <a:rPr lang="de-DE" b="1" dirty="0"/>
              <a:t> </a:t>
            </a:r>
            <a:r>
              <a:rPr lang="de-DE" dirty="0"/>
              <a:t>(like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,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pumps</a:t>
            </a:r>
            <a:r>
              <a:rPr lang="de-DE" dirty="0"/>
              <a:t>,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exchangers</a:t>
            </a:r>
            <a:r>
              <a:rPr lang="de-DE" dirty="0"/>
              <a:t>, </a:t>
            </a:r>
            <a:r>
              <a:rPr lang="de-DE" dirty="0" err="1"/>
              <a:t>batteries</a:t>
            </a:r>
            <a:r>
              <a:rPr lang="de-DE" dirty="0"/>
              <a:t>),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mainstream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leasing-type </a:t>
            </a:r>
            <a:r>
              <a:rPr lang="de-DE" dirty="0" err="1"/>
              <a:t>models</a:t>
            </a:r>
            <a:r>
              <a:rPr lang="de-DE" dirty="0"/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b="1" dirty="0" err="1"/>
              <a:t>Competitive</a:t>
            </a:r>
            <a:r>
              <a:rPr lang="de-DE" b="1" dirty="0"/>
              <a:t> </a:t>
            </a:r>
            <a:r>
              <a:rPr lang="de-DE" b="1" dirty="0" err="1"/>
              <a:t>edge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Opex-based-offers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other</a:t>
            </a:r>
            <a:r>
              <a:rPr lang="de-DE" b="1" dirty="0"/>
              <a:t> </a:t>
            </a:r>
            <a:r>
              <a:rPr lang="de-DE" b="1" dirty="0" err="1"/>
              <a:t>products</a:t>
            </a:r>
            <a:r>
              <a:rPr lang="de-DE" b="1" dirty="0"/>
              <a:t> </a:t>
            </a:r>
            <a:r>
              <a:rPr lang="de-DE" dirty="0"/>
              <a:t>(like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, solar thermal </a:t>
            </a:r>
            <a:r>
              <a:rPr lang="de-DE" dirty="0" err="1"/>
              <a:t>installations</a:t>
            </a:r>
            <a:r>
              <a:rPr lang="de-DE" dirty="0"/>
              <a:t>, </a:t>
            </a:r>
            <a:r>
              <a:rPr lang="de-DE" dirty="0" err="1"/>
              <a:t>biogas</a:t>
            </a:r>
            <a:r>
              <a:rPr lang="de-DE" dirty="0"/>
              <a:t>/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boilers</a:t>
            </a:r>
            <a:r>
              <a:rPr lang="de-DE" dirty="0"/>
              <a:t> etc.),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and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lease.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/>
              <a:t>But </a:t>
            </a:r>
            <a:r>
              <a:rPr lang="de-DE" dirty="0" err="1"/>
              <a:t>many</a:t>
            </a:r>
            <a:r>
              <a:rPr lang="de-DE" dirty="0"/>
              <a:t> SME-</a:t>
            </a:r>
            <a:r>
              <a:rPr lang="de-DE" dirty="0" err="1"/>
              <a:t>sized</a:t>
            </a:r>
            <a:r>
              <a:rPr lang="de-DE" dirty="0"/>
              <a:t> </a:t>
            </a:r>
            <a:r>
              <a:rPr lang="de-DE" dirty="0" err="1"/>
              <a:t>suppliers</a:t>
            </a:r>
            <a:r>
              <a:rPr lang="de-DE" dirty="0"/>
              <a:t> not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prepared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/>
              <a:t>turn </a:t>
            </a:r>
            <a:r>
              <a:rPr lang="de-DE" b="1" dirty="0" err="1"/>
              <a:t>the</a:t>
            </a:r>
            <a:r>
              <a:rPr lang="de-DE" b="1" dirty="0"/>
              <a:t> traditional </a:t>
            </a:r>
            <a:r>
              <a:rPr lang="de-DE" b="1" dirty="0" err="1"/>
              <a:t>product</a:t>
            </a:r>
            <a:r>
              <a:rPr lang="de-DE" b="1" dirty="0"/>
              <a:t> </a:t>
            </a:r>
            <a:r>
              <a:rPr lang="de-DE" b="1" dirty="0" err="1"/>
              <a:t>sale</a:t>
            </a:r>
            <a:r>
              <a:rPr lang="de-DE" b="1" dirty="0"/>
              <a:t> </a:t>
            </a:r>
            <a:r>
              <a:rPr lang="de-DE" b="1" dirty="0" err="1"/>
              <a:t>business</a:t>
            </a:r>
            <a:r>
              <a:rPr lang="de-DE" b="1" dirty="0"/>
              <a:t> </a:t>
            </a:r>
            <a:r>
              <a:rPr lang="de-DE" b="1" dirty="0" err="1"/>
              <a:t>model</a:t>
            </a:r>
            <a:r>
              <a:rPr lang="de-DE" b="1" dirty="0"/>
              <a:t>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ESCO-type </a:t>
            </a:r>
            <a:r>
              <a:rPr lang="de-DE" b="1" dirty="0" err="1"/>
              <a:t>model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an 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service</a:t>
            </a:r>
            <a:r>
              <a:rPr lang="de-DE" b="1" dirty="0"/>
              <a:t> </a:t>
            </a:r>
            <a:r>
              <a:rPr lang="de-DE" b="1" dirty="0" err="1"/>
              <a:t>offer</a:t>
            </a:r>
            <a:r>
              <a:rPr lang="de-DE" b="1" dirty="0"/>
              <a:t>.</a:t>
            </a:r>
            <a:endParaRPr lang="en-GB" dirty="0"/>
          </a:p>
        </p:txBody>
      </p:sp>
      <p:sp>
        <p:nvSpPr>
          <p:cNvPr id="7" name="object 7"/>
          <p:cNvSpPr/>
          <p:nvPr/>
        </p:nvSpPr>
        <p:spPr>
          <a:xfrm>
            <a:off x="9540000" y="2880000"/>
            <a:ext cx="1419225" cy="993775"/>
          </a:xfrm>
          <a:custGeom>
            <a:avLst/>
            <a:gdLst/>
            <a:ahLst/>
            <a:cxnLst/>
            <a:rect l="l" t="t" r="r" b="b"/>
            <a:pathLst>
              <a:path w="1419225" h="993775">
                <a:moveTo>
                  <a:pt x="1253236" y="0"/>
                </a:moveTo>
                <a:lnTo>
                  <a:pt x="165608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3" y="48514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8"/>
                </a:lnTo>
                <a:lnTo>
                  <a:pt x="0" y="828039"/>
                </a:lnTo>
                <a:lnTo>
                  <a:pt x="5917" y="872057"/>
                </a:lnTo>
                <a:lnTo>
                  <a:pt x="22615" y="911615"/>
                </a:lnTo>
                <a:lnTo>
                  <a:pt x="48514" y="945134"/>
                </a:lnTo>
                <a:lnTo>
                  <a:pt x="82032" y="971032"/>
                </a:lnTo>
                <a:lnTo>
                  <a:pt x="121590" y="987730"/>
                </a:lnTo>
                <a:lnTo>
                  <a:pt x="165608" y="993648"/>
                </a:lnTo>
                <a:lnTo>
                  <a:pt x="1253236" y="993648"/>
                </a:lnTo>
                <a:lnTo>
                  <a:pt x="1297253" y="987730"/>
                </a:lnTo>
                <a:lnTo>
                  <a:pt x="1336811" y="971032"/>
                </a:lnTo>
                <a:lnTo>
                  <a:pt x="1370329" y="945134"/>
                </a:lnTo>
                <a:lnTo>
                  <a:pt x="1396228" y="911615"/>
                </a:lnTo>
                <a:lnTo>
                  <a:pt x="1412926" y="872057"/>
                </a:lnTo>
                <a:lnTo>
                  <a:pt x="1418844" y="828039"/>
                </a:lnTo>
                <a:lnTo>
                  <a:pt x="1418844" y="165608"/>
                </a:lnTo>
                <a:lnTo>
                  <a:pt x="1412926" y="121590"/>
                </a:lnTo>
                <a:lnTo>
                  <a:pt x="1396228" y="82032"/>
                </a:lnTo>
                <a:lnTo>
                  <a:pt x="1370330" y="48514"/>
                </a:lnTo>
                <a:lnTo>
                  <a:pt x="1336811" y="22615"/>
                </a:lnTo>
                <a:lnTo>
                  <a:pt x="1297253" y="5917"/>
                </a:lnTo>
                <a:lnTo>
                  <a:pt x="1253236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20000" y="3102220"/>
            <a:ext cx="97345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3985" marR="5080" indent="-121920">
              <a:lnSpc>
                <a:spcPts val="1600"/>
              </a:lnSpc>
              <a:spcBef>
                <a:spcPts val="225"/>
              </a:spcBef>
            </a:pP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Fr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am</a:t>
            </a: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o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rk  contract</a:t>
            </a:r>
            <a:endParaRPr sz="1400" dirty="0">
              <a:latin typeface="Microsoft YaHei UI"/>
              <a:cs typeface="Microsoft YaHei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2000" y="4233378"/>
            <a:ext cx="2059686" cy="104323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27000" algn="l"/>
              </a:tabLst>
            </a:pPr>
            <a:r>
              <a:rPr sz="1600" spc="-5" dirty="0"/>
              <a:t>Products</a:t>
            </a:r>
          </a:p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27000" algn="l"/>
              </a:tabLst>
            </a:pPr>
            <a:r>
              <a:rPr sz="1600" spc="-5" dirty="0"/>
              <a:t>Contract standards</a:t>
            </a:r>
          </a:p>
          <a:p>
            <a:pPr marL="180975" marR="281940" indent="-168275">
              <a:spcBef>
                <a:spcPts val="95"/>
              </a:spcBef>
              <a:buFont typeface="Arial"/>
              <a:buChar char="•"/>
              <a:tabLst>
                <a:tab pos="127000" algn="l"/>
              </a:tabLst>
            </a:pPr>
            <a:r>
              <a:rPr lang="de-DE" sz="1600" spc="-5" dirty="0" err="1"/>
              <a:t>Standardized</a:t>
            </a:r>
            <a:r>
              <a:rPr lang="de-DE" sz="1600" spc="-5" dirty="0"/>
              <a:t> </a:t>
            </a:r>
            <a:r>
              <a:rPr lang="de-DE" sz="1600" spc="-5" dirty="0" err="1"/>
              <a:t>financing</a:t>
            </a:r>
            <a:r>
              <a:rPr lang="de-DE" sz="1600" spc="-5" dirty="0"/>
              <a:t> </a:t>
            </a:r>
            <a:r>
              <a:rPr lang="de-DE" sz="1600" spc="-5" dirty="0" err="1"/>
              <a:t>terms</a:t>
            </a:r>
            <a:r>
              <a:rPr lang="de-DE" sz="1600" spc="-5" dirty="0"/>
              <a:t> </a:t>
            </a:r>
            <a:endParaRPr sz="1600" spc="-5" dirty="0"/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F0092B23-1E08-4E0E-8076-211E1CDEF0EB}"/>
              </a:ext>
            </a:extLst>
          </p:cNvPr>
          <p:cNvSpPr txBox="1"/>
          <p:nvPr/>
        </p:nvSpPr>
        <p:spPr>
          <a:xfrm>
            <a:off x="9432000" y="1452384"/>
            <a:ext cx="257467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28194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sz="1600" spc="-5" dirty="0">
                <a:cs typeface="Microsoft YaHei UI"/>
              </a:rPr>
              <a:t>Due </a:t>
            </a:r>
            <a:r>
              <a:rPr sz="1600" spc="-10" dirty="0">
                <a:cs typeface="Microsoft YaHei UI"/>
              </a:rPr>
              <a:t>diligence </a:t>
            </a:r>
            <a:r>
              <a:rPr sz="1600" spc="-40" dirty="0">
                <a:cs typeface="Microsoft YaHei UI"/>
              </a:rPr>
              <a:t>of  </a:t>
            </a:r>
            <a:r>
              <a:rPr sz="1600" spc="-5" dirty="0">
                <a:cs typeface="Microsoft YaHei UI"/>
              </a:rPr>
              <a:t>suppliers</a:t>
            </a:r>
            <a:r>
              <a:rPr lang="de-DE" sz="1600" spc="-5" dirty="0">
                <a:cs typeface="Microsoft YaHei UI"/>
              </a:rPr>
              <a:t> and </a:t>
            </a:r>
            <a:r>
              <a:rPr lang="de-DE" sz="1600" spc="-5" dirty="0" err="1">
                <a:cs typeface="Microsoft YaHei UI"/>
              </a:rPr>
              <a:t>framework</a:t>
            </a:r>
            <a:r>
              <a:rPr lang="de-DE" sz="1600" spc="-5" dirty="0">
                <a:cs typeface="Microsoft YaHei UI"/>
              </a:rPr>
              <a:t> </a:t>
            </a:r>
            <a:r>
              <a:rPr lang="de-DE" sz="1600" spc="-5" dirty="0" err="1">
                <a:cs typeface="Microsoft YaHei UI"/>
              </a:rPr>
              <a:t>contracts</a:t>
            </a:r>
            <a:r>
              <a:rPr lang="de-DE" sz="1600" spc="-5" dirty="0">
                <a:cs typeface="Microsoft YaHei UI"/>
              </a:rPr>
              <a:t> </a:t>
            </a:r>
            <a:endParaRPr sz="1600" dirty="0">
              <a:cs typeface="Microsoft YaHei UI"/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A475DFE-8A4C-406A-ADE3-9596E6C5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15.06.2021 •  </a:t>
            </a:r>
            <a:r>
              <a:rPr lang="en-US" dirty="0" err="1"/>
              <a:t>TrustEE</a:t>
            </a:r>
            <a:r>
              <a:rPr lang="en-US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1289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338" y="532786"/>
            <a:ext cx="6138862" cy="1048364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de-DE" dirty="0" err="1"/>
              <a:t>Issues</a:t>
            </a:r>
            <a:r>
              <a:rPr lang="de-DE" dirty="0"/>
              <a:t>: </a:t>
            </a:r>
            <a:br>
              <a:rPr lang="de-DE" dirty="0"/>
            </a:br>
            <a:r>
              <a:rPr lang="de-DE" sz="3200" dirty="0" err="1"/>
              <a:t>Credit</a:t>
            </a:r>
            <a:r>
              <a:rPr lang="de-DE" sz="3200" dirty="0"/>
              <a:t> </a:t>
            </a:r>
            <a:r>
              <a:rPr lang="de-DE" sz="3200" dirty="0" err="1"/>
              <a:t>processing</a:t>
            </a:r>
            <a:r>
              <a:rPr lang="de-DE" sz="3200" dirty="0"/>
              <a:t> </a:t>
            </a:r>
            <a:r>
              <a:rPr lang="de-DE" sz="3200" dirty="0" err="1"/>
              <a:t>cost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EED845-8250-413A-952F-FD8D21C8B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1" y="1997075"/>
            <a:ext cx="6529068" cy="3870325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TrustEE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slash</a:t>
            </a:r>
            <a:r>
              <a:rPr lang="de-DE" b="1" dirty="0"/>
              <a:t> </a:t>
            </a:r>
            <a:r>
              <a:rPr lang="de-DE" b="1" dirty="0" err="1"/>
              <a:t>cost</a:t>
            </a:r>
            <a:r>
              <a:rPr lang="de-DE" b="1" dirty="0"/>
              <a:t> and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of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,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review of supplier and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(100.000 -  500.000 EURO).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(</a:t>
            </a:r>
            <a:r>
              <a:rPr lang="de-DE" dirty="0" err="1"/>
              <a:t>banks</a:t>
            </a:r>
            <a:r>
              <a:rPr lang="de-DE" dirty="0"/>
              <a:t>, </a:t>
            </a:r>
            <a:r>
              <a:rPr lang="de-DE" dirty="0" err="1"/>
              <a:t>investors</a:t>
            </a:r>
            <a:r>
              <a:rPr lang="de-DE" dirty="0"/>
              <a:t>)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TrustEE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do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credit</a:t>
            </a:r>
            <a:r>
              <a:rPr lang="de-DE" b="1" dirty="0"/>
              <a:t>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/>
              <a:t>assessment</a:t>
            </a:r>
            <a:r>
              <a:rPr lang="de-DE" b="1" dirty="0"/>
              <a:t> </a:t>
            </a:r>
            <a:r>
              <a:rPr lang="de-DE" b="1" dirty="0" err="1"/>
              <a:t>using</a:t>
            </a:r>
            <a:r>
              <a:rPr lang="de-DE" b="1" dirty="0"/>
              <a:t> </a:t>
            </a:r>
            <a:r>
              <a:rPr lang="de-DE" b="1" dirty="0" err="1"/>
              <a:t>their</a:t>
            </a:r>
            <a:r>
              <a:rPr lang="de-DE" b="1" dirty="0"/>
              <a:t> internal </a:t>
            </a:r>
            <a:r>
              <a:rPr lang="de-DE" b="1" dirty="0" err="1"/>
              <a:t>risk</a:t>
            </a:r>
            <a:r>
              <a:rPr lang="de-DE" b="1" dirty="0"/>
              <a:t> </a:t>
            </a:r>
            <a:r>
              <a:rPr lang="de-DE" b="1" dirty="0" err="1"/>
              <a:t>management</a:t>
            </a:r>
            <a:r>
              <a:rPr lang="de-DE" b="1" dirty="0"/>
              <a:t> </a:t>
            </a:r>
            <a:r>
              <a:rPr lang="de-DE" b="1" dirty="0" err="1"/>
              <a:t>systems</a:t>
            </a:r>
            <a:r>
              <a:rPr lang="de-DE" dirty="0"/>
              <a:t>. I</a:t>
            </a:r>
            <a:r>
              <a:rPr lang="de-DE" b="1" dirty="0"/>
              <a:t>nternal </a:t>
            </a:r>
            <a:r>
              <a:rPr lang="de-DE" b="1" dirty="0" err="1"/>
              <a:t>credit</a:t>
            </a:r>
            <a:r>
              <a:rPr lang="de-DE" b="1" dirty="0"/>
              <a:t> </a:t>
            </a:r>
            <a:r>
              <a:rPr lang="de-DE" b="1" dirty="0" err="1"/>
              <a:t>processing</a:t>
            </a:r>
            <a:r>
              <a:rPr lang="de-DE" b="1" dirty="0"/>
              <a:t> </a:t>
            </a:r>
            <a:r>
              <a:rPr lang="de-DE" b="1" dirty="0" err="1"/>
              <a:t>cost</a:t>
            </a:r>
            <a:r>
              <a:rPr lang="de-DE" b="1" dirty="0"/>
              <a:t> </a:t>
            </a:r>
            <a:r>
              <a:rPr lang="de-DE" b="1" dirty="0" err="1"/>
              <a:t>remain</a:t>
            </a:r>
            <a:r>
              <a:rPr lang="de-DE" dirty="0"/>
              <a:t>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Therefore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still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attractive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 and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investors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at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transaction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. </a:t>
            </a:r>
            <a:br>
              <a:rPr lang="de-DE" dirty="0"/>
            </a:br>
            <a:br>
              <a:rPr lang="de-DE" dirty="0"/>
            </a:br>
            <a:endParaRPr lang="en-GB" dirty="0"/>
          </a:p>
        </p:txBody>
      </p:sp>
      <p:sp>
        <p:nvSpPr>
          <p:cNvPr id="9" name="object 9"/>
          <p:cNvSpPr txBox="1"/>
          <p:nvPr/>
        </p:nvSpPr>
        <p:spPr>
          <a:xfrm>
            <a:off x="9673127" y="2839212"/>
            <a:ext cx="97345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3985" marR="5080" indent="-121920">
              <a:lnSpc>
                <a:spcPts val="1600"/>
              </a:lnSpc>
              <a:spcBef>
                <a:spcPts val="225"/>
              </a:spcBef>
            </a:pP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Fr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am</a:t>
            </a: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o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rk  contract</a:t>
            </a:r>
            <a:endParaRPr sz="1400" dirty="0">
              <a:latin typeface="Microsoft YaHei UI"/>
              <a:cs typeface="Microsoft YaHei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2001" y="4142704"/>
            <a:ext cx="2656995" cy="73443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0975" marR="281940" indent="-168275">
              <a:lnSpc>
                <a:spcPct val="95300"/>
              </a:lnSpc>
              <a:spcBef>
                <a:spcPts val="95"/>
              </a:spcBef>
              <a:buSzPct val="90000"/>
              <a:buFont typeface="Arial"/>
              <a:buChar char="•"/>
            </a:pPr>
            <a:r>
              <a:rPr lang="en-US" sz="1600" spc="-5" dirty="0"/>
              <a:t>Technical, economic and  legal  evaluation via  platform at low cost </a:t>
            </a: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F0092B23-1E08-4E0E-8076-211E1CDEF0EB}"/>
              </a:ext>
            </a:extLst>
          </p:cNvPr>
          <p:cNvSpPr txBox="1"/>
          <p:nvPr/>
        </p:nvSpPr>
        <p:spPr>
          <a:xfrm>
            <a:off x="9432001" y="991117"/>
            <a:ext cx="2760000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28194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5" dirty="0"/>
              <a:t>Technical project assessment  by </a:t>
            </a:r>
            <a:r>
              <a:rPr lang="en-US" sz="1600" spc="-5" dirty="0" err="1"/>
              <a:t>TrustEE‘s</a:t>
            </a:r>
            <a:r>
              <a:rPr lang="en-US" sz="1600" spc="-5" dirty="0"/>
              <a:t> software tool</a:t>
            </a:r>
          </a:p>
          <a:p>
            <a:pPr marL="180975" marR="28194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5" dirty="0"/>
              <a:t>Compliance with predefined terms of customer contracts</a:t>
            </a:r>
          </a:p>
          <a:p>
            <a:pPr marL="180975" marR="28194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5" dirty="0"/>
              <a:t>Creditworthiness customer</a:t>
            </a: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4F6558D0-1A6C-4A68-BF6E-6AE910B695C2}"/>
              </a:ext>
            </a:extLst>
          </p:cNvPr>
          <p:cNvSpPr/>
          <p:nvPr/>
        </p:nvSpPr>
        <p:spPr>
          <a:xfrm>
            <a:off x="9540000" y="2880000"/>
            <a:ext cx="1417320" cy="993775"/>
          </a:xfrm>
          <a:custGeom>
            <a:avLst/>
            <a:gdLst/>
            <a:ahLst/>
            <a:cxnLst/>
            <a:rect l="l" t="t" r="r" b="b"/>
            <a:pathLst>
              <a:path w="1417320" h="993775">
                <a:moveTo>
                  <a:pt x="1251712" y="0"/>
                </a:moveTo>
                <a:lnTo>
                  <a:pt x="165608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3" y="48514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7"/>
                </a:lnTo>
                <a:lnTo>
                  <a:pt x="0" y="828039"/>
                </a:lnTo>
                <a:lnTo>
                  <a:pt x="5917" y="872057"/>
                </a:lnTo>
                <a:lnTo>
                  <a:pt x="22615" y="911615"/>
                </a:lnTo>
                <a:lnTo>
                  <a:pt x="48513" y="945133"/>
                </a:lnTo>
                <a:lnTo>
                  <a:pt x="82032" y="971032"/>
                </a:lnTo>
                <a:lnTo>
                  <a:pt x="121590" y="987730"/>
                </a:lnTo>
                <a:lnTo>
                  <a:pt x="165608" y="993647"/>
                </a:lnTo>
                <a:lnTo>
                  <a:pt x="1251712" y="993647"/>
                </a:lnTo>
                <a:lnTo>
                  <a:pt x="1295729" y="987730"/>
                </a:lnTo>
                <a:lnTo>
                  <a:pt x="1335287" y="971032"/>
                </a:lnTo>
                <a:lnTo>
                  <a:pt x="1368805" y="945133"/>
                </a:lnTo>
                <a:lnTo>
                  <a:pt x="1394704" y="911615"/>
                </a:lnTo>
                <a:lnTo>
                  <a:pt x="1411402" y="872057"/>
                </a:lnTo>
                <a:lnTo>
                  <a:pt x="1417320" y="828039"/>
                </a:lnTo>
                <a:lnTo>
                  <a:pt x="1417320" y="165607"/>
                </a:lnTo>
                <a:lnTo>
                  <a:pt x="1411402" y="121590"/>
                </a:lnTo>
                <a:lnTo>
                  <a:pt x="1394704" y="82032"/>
                </a:lnTo>
                <a:lnTo>
                  <a:pt x="1368806" y="48514"/>
                </a:lnTo>
                <a:lnTo>
                  <a:pt x="1335287" y="22615"/>
                </a:lnTo>
                <a:lnTo>
                  <a:pt x="1295729" y="5917"/>
                </a:lnTo>
                <a:lnTo>
                  <a:pt x="1251712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39B61979-761A-4DF9-A55A-E915DDEF96E2}"/>
              </a:ext>
            </a:extLst>
          </p:cNvPr>
          <p:cNvSpPr txBox="1"/>
          <p:nvPr/>
        </p:nvSpPr>
        <p:spPr>
          <a:xfrm>
            <a:off x="9673381" y="3133599"/>
            <a:ext cx="1196340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17804" marR="5080" indent="-205740">
              <a:lnSpc>
                <a:spcPts val="1600"/>
              </a:lnSpc>
              <a:spcBef>
                <a:spcPts val="225"/>
              </a:spcBef>
            </a:pP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Single</a:t>
            </a:r>
            <a:r>
              <a:rPr sz="1400" spc="-8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project  template</a:t>
            </a:r>
            <a:endParaRPr sz="1400" dirty="0">
              <a:latin typeface="Microsoft YaHei UI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3873517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548" y="532828"/>
            <a:ext cx="7826775" cy="1048364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en-GB" dirty="0"/>
              <a:t>Issues: </a:t>
            </a:r>
            <a:r>
              <a:rPr lang="en-GB" sz="3200" dirty="0"/>
              <a:t>Credit risk policy </a:t>
            </a:r>
            <a:br>
              <a:rPr lang="en-GB" sz="3200" dirty="0"/>
            </a:br>
            <a:r>
              <a:rPr lang="en-GB" sz="3200" dirty="0"/>
              <a:t>of (re)financing partners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29A235D-0A24-410B-A258-1CF18A062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1" y="1997075"/>
            <a:ext cx="6283264" cy="3870325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Forfaiting</a:t>
            </a:r>
            <a:r>
              <a:rPr lang="de-DE" b="1" dirty="0"/>
              <a:t> </a:t>
            </a:r>
            <a:r>
              <a:rPr lang="de-DE" b="1" dirty="0" err="1"/>
              <a:t>long</a:t>
            </a:r>
            <a:r>
              <a:rPr lang="de-DE" b="1" dirty="0"/>
              <a:t>-term </a:t>
            </a:r>
            <a:r>
              <a:rPr lang="de-DE" b="1" dirty="0" err="1"/>
              <a:t>accounts</a:t>
            </a:r>
            <a:r>
              <a:rPr lang="de-DE" b="1" dirty="0"/>
              <a:t> </a:t>
            </a:r>
            <a:r>
              <a:rPr lang="de-DE" b="1" dirty="0" err="1"/>
              <a:t>receivables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not a </a:t>
            </a:r>
            <a:r>
              <a:rPr lang="de-DE" b="1" dirty="0" err="1"/>
              <a:t>standard</a:t>
            </a:r>
            <a:r>
              <a:rPr lang="de-DE" b="1" dirty="0"/>
              <a:t> </a:t>
            </a:r>
            <a:r>
              <a:rPr lang="de-DE" b="1" dirty="0" err="1"/>
              <a:t>refinancing</a:t>
            </a:r>
            <a:r>
              <a:rPr lang="de-DE" b="1" dirty="0"/>
              <a:t> </a:t>
            </a:r>
            <a:r>
              <a:rPr lang="de-DE" b="1" dirty="0" err="1"/>
              <a:t>approach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banks</a:t>
            </a:r>
            <a:r>
              <a:rPr lang="de-DE" b="1" dirty="0"/>
              <a:t> like </a:t>
            </a:r>
            <a:r>
              <a:rPr lang="de-DE" b="1" dirty="0" err="1"/>
              <a:t>factoring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leasing</a:t>
            </a:r>
            <a:r>
              <a:rPr lang="de-DE" b="1" dirty="0"/>
              <a:t>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Forfaiting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 like a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loan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debtor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receivables</a:t>
            </a:r>
            <a:r>
              <a:rPr lang="de-DE" dirty="0"/>
              <a:t> – </a:t>
            </a:r>
            <a:r>
              <a:rPr lang="de-DE" dirty="0" err="1"/>
              <a:t>with</a:t>
            </a:r>
            <a:r>
              <a:rPr lang="de-DE" dirty="0"/>
              <a:t> all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procedures</a:t>
            </a:r>
            <a:r>
              <a:rPr lang="de-DE" dirty="0"/>
              <a:t> </a:t>
            </a:r>
            <a:r>
              <a:rPr lang="de-DE" dirty="0" err="1"/>
              <a:t>attached</a:t>
            </a:r>
            <a:r>
              <a:rPr lang="de-DE" dirty="0"/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forfaiting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minimize</a:t>
            </a:r>
            <a:r>
              <a:rPr lang="de-DE" dirty="0"/>
              <a:t>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purchasing</a:t>
            </a:r>
            <a:r>
              <a:rPr lang="de-DE" dirty="0"/>
              <a:t> </a:t>
            </a:r>
            <a:r>
              <a:rPr lang="de-DE" dirty="0" err="1"/>
              <a:t>receivables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debtors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high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investors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appetite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SME-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.</a:t>
            </a:r>
            <a:endParaRPr lang="en-GB" dirty="0"/>
          </a:p>
        </p:txBody>
      </p:sp>
      <p:sp>
        <p:nvSpPr>
          <p:cNvPr id="9" name="object 9"/>
          <p:cNvSpPr txBox="1"/>
          <p:nvPr/>
        </p:nvSpPr>
        <p:spPr>
          <a:xfrm>
            <a:off x="9719601" y="2866644"/>
            <a:ext cx="97345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3985" marR="5080" indent="-121920">
              <a:lnSpc>
                <a:spcPts val="1600"/>
              </a:lnSpc>
              <a:spcBef>
                <a:spcPts val="225"/>
              </a:spcBef>
            </a:pP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Fr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am</a:t>
            </a: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o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rk  contract</a:t>
            </a:r>
            <a:endParaRPr sz="1400" dirty="0">
              <a:latin typeface="Microsoft YaHei UI"/>
              <a:cs typeface="Microsoft YaHei UI"/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F0092B23-1E08-4E0E-8076-211E1CDEF0EB}"/>
              </a:ext>
            </a:extLst>
          </p:cNvPr>
          <p:cNvSpPr txBox="1"/>
          <p:nvPr/>
        </p:nvSpPr>
        <p:spPr>
          <a:xfrm>
            <a:off x="9432000" y="852073"/>
            <a:ext cx="2610475" cy="22358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508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30" dirty="0">
                <a:cs typeface="Microsoft YaHei UI"/>
              </a:rPr>
              <a:t>Refinancing (purchase) of supplier‘s receivables after  commissioning (forfaiting contract)</a:t>
            </a:r>
          </a:p>
          <a:p>
            <a:pPr marL="180975" marR="2413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5" dirty="0">
                <a:cs typeface="Microsoft YaHei UI"/>
              </a:rPr>
              <a:t>Revenues used for reducing supplier‘s debt</a:t>
            </a:r>
          </a:p>
          <a:p>
            <a:pPr marL="180975" marR="2413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5" dirty="0">
                <a:cs typeface="Microsoft YaHei UI"/>
              </a:rPr>
              <a:t>Receivables can be used for securitization</a:t>
            </a:r>
            <a:endParaRPr lang="en-US" sz="1600" dirty="0">
              <a:cs typeface="Microsoft YaHei UI"/>
            </a:endParaRPr>
          </a:p>
          <a:p>
            <a:pPr marL="299085" marR="5080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1400" b="1" dirty="0">
              <a:latin typeface="Microsoft YaHei UI"/>
              <a:cs typeface="Microsoft YaHei UI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D1FDC667-DC74-4E5C-A4B1-402C878B6FFF}"/>
              </a:ext>
            </a:extLst>
          </p:cNvPr>
          <p:cNvSpPr/>
          <p:nvPr/>
        </p:nvSpPr>
        <p:spPr>
          <a:xfrm>
            <a:off x="9540000" y="2880000"/>
            <a:ext cx="1419225" cy="993775"/>
          </a:xfrm>
          <a:custGeom>
            <a:avLst/>
            <a:gdLst/>
            <a:ahLst/>
            <a:cxnLst/>
            <a:rect l="l" t="t" r="r" b="b"/>
            <a:pathLst>
              <a:path w="1419225" h="993775">
                <a:moveTo>
                  <a:pt x="1253235" y="0"/>
                </a:moveTo>
                <a:lnTo>
                  <a:pt x="165607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3" y="48514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8"/>
                </a:lnTo>
                <a:lnTo>
                  <a:pt x="0" y="828001"/>
                </a:lnTo>
                <a:lnTo>
                  <a:pt x="5917" y="872039"/>
                </a:lnTo>
                <a:lnTo>
                  <a:pt x="22615" y="911609"/>
                </a:lnTo>
                <a:lnTo>
                  <a:pt x="48513" y="945134"/>
                </a:lnTo>
                <a:lnTo>
                  <a:pt x="82032" y="971034"/>
                </a:lnTo>
                <a:lnTo>
                  <a:pt x="121590" y="987731"/>
                </a:lnTo>
                <a:lnTo>
                  <a:pt x="165607" y="993648"/>
                </a:lnTo>
                <a:lnTo>
                  <a:pt x="1253235" y="993648"/>
                </a:lnTo>
                <a:lnTo>
                  <a:pt x="1297253" y="987731"/>
                </a:lnTo>
                <a:lnTo>
                  <a:pt x="1336811" y="971034"/>
                </a:lnTo>
                <a:lnTo>
                  <a:pt x="1370329" y="945134"/>
                </a:lnTo>
                <a:lnTo>
                  <a:pt x="1396228" y="911609"/>
                </a:lnTo>
                <a:lnTo>
                  <a:pt x="1412926" y="872039"/>
                </a:lnTo>
                <a:lnTo>
                  <a:pt x="1418844" y="828001"/>
                </a:lnTo>
                <a:lnTo>
                  <a:pt x="1418844" y="165608"/>
                </a:lnTo>
                <a:lnTo>
                  <a:pt x="1412926" y="121590"/>
                </a:lnTo>
                <a:lnTo>
                  <a:pt x="1396228" y="82032"/>
                </a:lnTo>
                <a:lnTo>
                  <a:pt x="1370329" y="48514"/>
                </a:lnTo>
                <a:lnTo>
                  <a:pt x="1336811" y="22615"/>
                </a:lnTo>
                <a:lnTo>
                  <a:pt x="1297253" y="5917"/>
                </a:lnTo>
                <a:lnTo>
                  <a:pt x="1253235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EE326A8D-1A7B-4508-BF6F-67540B68C6A8}"/>
              </a:ext>
            </a:extLst>
          </p:cNvPr>
          <p:cNvSpPr txBox="1"/>
          <p:nvPr/>
        </p:nvSpPr>
        <p:spPr>
          <a:xfrm>
            <a:off x="9756000" y="2977407"/>
            <a:ext cx="1014094" cy="8496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ct val="95300"/>
              </a:lnSpc>
              <a:spcBef>
                <a:spcPts val="180"/>
              </a:spcBef>
            </a:pP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Purchase</a:t>
            </a:r>
            <a:r>
              <a:rPr sz="1400" spc="-9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of  </a:t>
            </a:r>
            <a:r>
              <a:rPr sz="14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receivables  </a:t>
            </a: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through  </a:t>
            </a:r>
            <a:r>
              <a:rPr sz="14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TrustEE</a:t>
            </a:r>
            <a:endParaRPr sz="1400" dirty="0">
              <a:latin typeface="Microsoft YaHei UI"/>
              <a:cs typeface="Microsoft YaHei UI"/>
            </a:endParaRP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DE707CB8-71B3-4E16-8AD1-03CAFF12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16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43150" y="1483361"/>
            <a:ext cx="6572249" cy="4384040"/>
          </a:xfrm>
        </p:spPr>
        <p:txBody>
          <a:bodyPr/>
          <a:lstStyle/>
          <a:p>
            <a:pPr lvl="1"/>
            <a:r>
              <a:rPr lang="en-US" dirty="0"/>
              <a:t>Process heating accounts for 60% of EU industrial energy use</a:t>
            </a:r>
          </a:p>
          <a:p>
            <a:pPr lvl="2"/>
            <a:r>
              <a:rPr lang="en-US" dirty="0"/>
              <a:t>About 1,920 </a:t>
            </a:r>
            <a:r>
              <a:rPr lang="en-US" dirty="0" err="1"/>
              <a:t>TWh</a:t>
            </a:r>
            <a:r>
              <a:rPr lang="en-US" dirty="0"/>
              <a:t>, 18 % of total EU energy demand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Energy efficiency and renewable energy projects are economically feasible.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However, even well-designed projects fail to attract viable financing due to:</a:t>
            </a:r>
          </a:p>
          <a:p>
            <a:pPr lvl="2"/>
            <a:r>
              <a:rPr lang="en-US" sz="1400" dirty="0"/>
              <a:t>Risk mitigation problems with innovative projects due to lack of technical knowhow among banks and investors</a:t>
            </a:r>
          </a:p>
          <a:p>
            <a:pPr lvl="2"/>
            <a:r>
              <a:rPr lang="en-US" sz="1400" dirty="0"/>
              <a:t>Transaction costs high relative to capital requirements</a:t>
            </a:r>
          </a:p>
          <a:p>
            <a:pPr lvl="2"/>
            <a:r>
              <a:rPr lang="en-US" sz="1400" dirty="0"/>
              <a:t>Projects developed by or for small and medium enterprises often lack necessary credit and performance guarantees required by financial institutions</a:t>
            </a:r>
          </a:p>
          <a:p>
            <a:pPr lvl="2"/>
            <a:r>
              <a:rPr lang="en-US" sz="1400" dirty="0"/>
              <a:t>No standardized procedure (technical and economic) and by this time and resource consuming</a:t>
            </a:r>
          </a:p>
          <a:p>
            <a:pPr lvl="2"/>
            <a:r>
              <a:rPr lang="en-US" sz="1400" dirty="0"/>
              <a:t>No industrial standards (only building area)</a:t>
            </a:r>
          </a:p>
          <a:p>
            <a:pPr lvl="1"/>
            <a:endParaRPr lang="en-US" sz="1600" dirty="0"/>
          </a:p>
        </p:txBody>
      </p:sp>
      <p:sp>
        <p:nvSpPr>
          <p:cNvPr id="9" name="textruta 9">
            <a:extLst>
              <a:ext uri="{FF2B5EF4-FFF2-40B4-BE49-F238E27FC236}">
                <a16:creationId xmlns:a16="http://schemas.microsoft.com/office/drawing/2014/main" id="{ECA82B92-42DD-489F-A80C-0DF64816F1CD}"/>
              </a:ext>
            </a:extLst>
          </p:cNvPr>
          <p:cNvSpPr txBox="1"/>
          <p:nvPr/>
        </p:nvSpPr>
        <p:spPr>
          <a:xfrm>
            <a:off x="9323716" y="3077641"/>
            <a:ext cx="2868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000000"/>
                </a:solidFill>
              </a:rPr>
              <a:t>Energy use for heating demand in EU</a:t>
            </a:r>
            <a:r>
              <a:rPr lang="en-GB" sz="1000" i="1" baseline="30000" dirty="0">
                <a:solidFill>
                  <a:srgbClr val="000000"/>
                </a:solidFill>
              </a:rPr>
              <a:t>1</a:t>
            </a:r>
            <a:endParaRPr lang="en-GB" sz="1000" i="1" dirty="0">
              <a:solidFill>
                <a:srgbClr val="000000"/>
              </a:solidFill>
            </a:endParaRPr>
          </a:p>
        </p:txBody>
      </p:sp>
      <p:sp>
        <p:nvSpPr>
          <p:cNvPr id="11" name="textruta 9">
            <a:extLst>
              <a:ext uri="{FF2B5EF4-FFF2-40B4-BE49-F238E27FC236}">
                <a16:creationId xmlns:a16="http://schemas.microsoft.com/office/drawing/2014/main" id="{4949AE23-4BBC-48F7-8B4A-3613365C2EE3}"/>
              </a:ext>
            </a:extLst>
          </p:cNvPr>
          <p:cNvSpPr txBox="1"/>
          <p:nvPr/>
        </p:nvSpPr>
        <p:spPr>
          <a:xfrm>
            <a:off x="10205261" y="6572434"/>
            <a:ext cx="2868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000000"/>
                </a:solidFill>
              </a:rPr>
              <a:t>Sources: 1 - Fraunhofer et al. 2016.  </a:t>
            </a:r>
          </a:p>
        </p:txBody>
      </p:sp>
      <p:pic>
        <p:nvPicPr>
          <p:cNvPr id="16" name="8F639FF6-7938-41D0-A0BC-7AFCA1796F31">
            <a:extLst>
              <a:ext uri="{FF2B5EF4-FFF2-40B4-BE49-F238E27FC236}">
                <a16:creationId xmlns:a16="http://schemas.microsoft.com/office/drawing/2014/main" id="{72B69920-8394-420C-A8FC-CA38E481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287" y="1187177"/>
            <a:ext cx="2661672" cy="182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latshållare för bild 11">
            <a:extLst>
              <a:ext uri="{FF2B5EF4-FFF2-40B4-BE49-F238E27FC236}">
                <a16:creationId xmlns:a16="http://schemas.microsoft.com/office/drawing/2014/main" id="{469FEE96-F76F-446E-8BBF-B399AE649D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57" y="3796014"/>
            <a:ext cx="3035802" cy="1707638"/>
          </a:xfrm>
          <a:noFill/>
        </p:spPr>
      </p:pic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2F2CB6BB-DB6D-4A76-9591-1FE3FA04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15.06.2021 •  </a:t>
            </a:r>
            <a:r>
              <a:rPr lang="en-US" dirty="0" err="1"/>
              <a:t>TrustEE</a:t>
            </a:r>
            <a:r>
              <a:rPr lang="en-US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7296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338" y="532786"/>
            <a:ext cx="8143508" cy="1048364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en-GB" dirty="0"/>
              <a:t>Issues: </a:t>
            </a:r>
            <a:br>
              <a:rPr lang="en-GB" dirty="0"/>
            </a:br>
            <a:r>
              <a:rPr lang="en-GB" sz="3200" dirty="0"/>
              <a:t>Securitization of </a:t>
            </a:r>
            <a:r>
              <a:rPr lang="en-GB" sz="3200" dirty="0" err="1"/>
              <a:t>forfaited</a:t>
            </a:r>
            <a:r>
              <a:rPr lang="en-GB" sz="3200" dirty="0"/>
              <a:t> receivables 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1FF055A-70DB-4877-88A6-9FC0E1F4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997075"/>
            <a:ext cx="6512126" cy="3870325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securitization</a:t>
            </a:r>
            <a:r>
              <a:rPr lang="de-DE" dirty="0"/>
              <a:t>, all </a:t>
            </a:r>
            <a:r>
              <a:rPr lang="de-DE" b="1" dirty="0" err="1"/>
              <a:t>credit</a:t>
            </a:r>
            <a:r>
              <a:rPr lang="de-DE" b="1" dirty="0"/>
              <a:t> </a:t>
            </a:r>
            <a:r>
              <a:rPr lang="de-DE" b="1" dirty="0" err="1"/>
              <a:t>risk</a:t>
            </a:r>
            <a:r>
              <a:rPr lang="de-DE" b="1" dirty="0"/>
              <a:t>  </a:t>
            </a:r>
            <a:r>
              <a:rPr lang="de-DE" b="1" dirty="0" err="1"/>
              <a:t>issues</a:t>
            </a:r>
            <a:r>
              <a:rPr lang="de-DE" b="1" dirty="0"/>
              <a:t> </a:t>
            </a:r>
            <a:r>
              <a:rPr lang="de-DE" dirty="0"/>
              <a:t>relevant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forfaiting</a:t>
            </a:r>
            <a:r>
              <a:rPr lang="de-DE" dirty="0"/>
              <a:t> </a:t>
            </a:r>
            <a:r>
              <a:rPr lang="de-DE" dirty="0" err="1"/>
              <a:t>operations</a:t>
            </a:r>
            <a:r>
              <a:rPr lang="de-DE" dirty="0"/>
              <a:t> 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resolved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warehousing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“.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 err="1"/>
              <a:t>Additionally</a:t>
            </a:r>
            <a:r>
              <a:rPr lang="de-DE" dirty="0"/>
              <a:t>, </a:t>
            </a:r>
            <a:r>
              <a:rPr lang="de-DE" dirty="0" err="1"/>
              <a:t>proof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/>
              <a:t>compliance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EU </a:t>
            </a:r>
            <a:r>
              <a:rPr lang="de-DE" b="1" dirty="0" err="1"/>
              <a:t>taxonomy</a:t>
            </a:r>
            <a:r>
              <a:rPr lang="de-DE" b="1" dirty="0"/>
              <a:t> </a:t>
            </a:r>
            <a:r>
              <a:rPr lang="de-DE" dirty="0" err="1"/>
              <a:t>rules</a:t>
            </a:r>
            <a:r>
              <a:rPr lang="de-DE" dirty="0"/>
              <a:t> will </a:t>
            </a:r>
            <a:r>
              <a:rPr lang="de-DE" dirty="0" err="1"/>
              <a:t>become</a:t>
            </a:r>
            <a:r>
              <a:rPr lang="de-DE" dirty="0"/>
              <a:t> 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mandatory</a:t>
            </a:r>
            <a:r>
              <a:rPr lang="de-DE" dirty="0"/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volumes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securitization</a:t>
            </a:r>
            <a:r>
              <a:rPr lang="de-DE" dirty="0"/>
              <a:t> (&gt; 50 </a:t>
            </a:r>
            <a:r>
              <a:rPr lang="de-DE" dirty="0" err="1"/>
              <a:t>Mio</a:t>
            </a:r>
            <a:r>
              <a:rPr lang="de-DE" dirty="0"/>
              <a:t> EURO)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feasible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</a:t>
            </a:r>
            <a:r>
              <a:rPr lang="de-DE" dirty="0" err="1"/>
              <a:t>financing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forfaiting</a:t>
            </a:r>
            <a:r>
              <a:rPr lang="de-DE" dirty="0"/>
              <a:t> </a:t>
            </a:r>
            <a:r>
              <a:rPr lang="de-DE" dirty="0" err="1"/>
              <a:t>becomes</a:t>
            </a:r>
            <a:r>
              <a:rPr lang="de-DE" dirty="0"/>
              <a:t> a </a:t>
            </a:r>
            <a:r>
              <a:rPr lang="de-DE" b="1" dirty="0" err="1"/>
              <a:t>mainstream</a:t>
            </a:r>
            <a:r>
              <a:rPr lang="de-DE" b="1" dirty="0"/>
              <a:t> </a:t>
            </a:r>
            <a:r>
              <a:rPr lang="de-DE" b="1" dirty="0" err="1"/>
              <a:t>financing</a:t>
            </a:r>
            <a:r>
              <a:rPr lang="de-DE" b="1" dirty="0"/>
              <a:t> </a:t>
            </a:r>
            <a:r>
              <a:rPr lang="de-DE" b="1" dirty="0" err="1"/>
              <a:t>technique</a:t>
            </a:r>
            <a:r>
              <a:rPr lang="de-DE" dirty="0"/>
              <a:t>.</a:t>
            </a:r>
          </a:p>
          <a:p>
            <a:endParaRPr lang="en-GB" dirty="0"/>
          </a:p>
        </p:txBody>
      </p:sp>
      <p:sp>
        <p:nvSpPr>
          <p:cNvPr id="9" name="object 9"/>
          <p:cNvSpPr txBox="1"/>
          <p:nvPr/>
        </p:nvSpPr>
        <p:spPr>
          <a:xfrm>
            <a:off x="9719601" y="2866644"/>
            <a:ext cx="97345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3985" marR="5080" indent="-121920">
              <a:lnSpc>
                <a:spcPts val="1600"/>
              </a:lnSpc>
              <a:spcBef>
                <a:spcPts val="225"/>
              </a:spcBef>
            </a:pP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Fr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am</a:t>
            </a: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w</a:t>
            </a:r>
            <a:r>
              <a:rPr sz="14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o</a:t>
            </a:r>
            <a:r>
              <a:rPr sz="1400" dirty="0">
                <a:solidFill>
                  <a:srgbClr val="FFFFFF"/>
                </a:solidFill>
                <a:latin typeface="Microsoft YaHei UI"/>
                <a:cs typeface="Microsoft YaHei UI"/>
              </a:rPr>
              <a:t>rk  contract</a:t>
            </a:r>
            <a:endParaRPr sz="1400" dirty="0">
              <a:latin typeface="Microsoft YaHei UI"/>
              <a:cs typeface="Microsoft YaHei UI"/>
            </a:endParaRP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F0092B23-1E08-4E0E-8076-211E1CDEF0EB}"/>
              </a:ext>
            </a:extLst>
          </p:cNvPr>
          <p:cNvSpPr txBox="1"/>
          <p:nvPr/>
        </p:nvSpPr>
        <p:spPr>
          <a:xfrm>
            <a:off x="9432000" y="852073"/>
            <a:ext cx="2574672" cy="22358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marR="508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30" dirty="0">
                <a:cs typeface="Microsoft YaHei UI"/>
              </a:rPr>
              <a:t>Refinancing (purchase) of supplier‘s receivables after  commissioning (forfaiting contract)</a:t>
            </a:r>
          </a:p>
          <a:p>
            <a:pPr marL="180975" marR="2413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5" dirty="0">
                <a:cs typeface="Microsoft YaHei UI"/>
              </a:rPr>
              <a:t>Revenues used for reducing supplier‘s debt</a:t>
            </a:r>
          </a:p>
          <a:p>
            <a:pPr marL="180975" marR="24130" indent="-168275">
              <a:lnSpc>
                <a:spcPct val="100000"/>
              </a:lnSpc>
              <a:spcBef>
                <a:spcPts val="95"/>
              </a:spcBef>
              <a:buFont typeface="Arial"/>
              <a:buChar char="•"/>
            </a:pPr>
            <a:r>
              <a:rPr lang="en-US" sz="1600" spc="-5" dirty="0">
                <a:cs typeface="Microsoft YaHei UI"/>
              </a:rPr>
              <a:t>Receivables can be used for securitization</a:t>
            </a:r>
            <a:endParaRPr lang="en-US" sz="1600" dirty="0">
              <a:cs typeface="Microsoft YaHei UI"/>
            </a:endParaRPr>
          </a:p>
          <a:p>
            <a:pPr marL="299085" marR="5080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z="1400" b="1" dirty="0">
              <a:latin typeface="Microsoft YaHei UI"/>
              <a:cs typeface="Microsoft YaHei UI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D1FDC667-DC74-4E5C-A4B1-402C878B6FFF}"/>
              </a:ext>
            </a:extLst>
          </p:cNvPr>
          <p:cNvSpPr/>
          <p:nvPr/>
        </p:nvSpPr>
        <p:spPr>
          <a:xfrm>
            <a:off x="9540000" y="2880000"/>
            <a:ext cx="1419225" cy="993775"/>
          </a:xfrm>
          <a:custGeom>
            <a:avLst/>
            <a:gdLst/>
            <a:ahLst/>
            <a:cxnLst/>
            <a:rect l="l" t="t" r="r" b="b"/>
            <a:pathLst>
              <a:path w="1419225" h="993775">
                <a:moveTo>
                  <a:pt x="1253235" y="0"/>
                </a:moveTo>
                <a:lnTo>
                  <a:pt x="165607" y="0"/>
                </a:lnTo>
                <a:lnTo>
                  <a:pt x="121590" y="5917"/>
                </a:lnTo>
                <a:lnTo>
                  <a:pt x="82032" y="22615"/>
                </a:lnTo>
                <a:lnTo>
                  <a:pt x="48513" y="48514"/>
                </a:lnTo>
                <a:lnTo>
                  <a:pt x="22615" y="82032"/>
                </a:lnTo>
                <a:lnTo>
                  <a:pt x="5917" y="121590"/>
                </a:lnTo>
                <a:lnTo>
                  <a:pt x="0" y="165608"/>
                </a:lnTo>
                <a:lnTo>
                  <a:pt x="0" y="828001"/>
                </a:lnTo>
                <a:lnTo>
                  <a:pt x="5917" y="872039"/>
                </a:lnTo>
                <a:lnTo>
                  <a:pt x="22615" y="911609"/>
                </a:lnTo>
                <a:lnTo>
                  <a:pt x="48513" y="945134"/>
                </a:lnTo>
                <a:lnTo>
                  <a:pt x="82032" y="971034"/>
                </a:lnTo>
                <a:lnTo>
                  <a:pt x="121590" y="987731"/>
                </a:lnTo>
                <a:lnTo>
                  <a:pt x="165607" y="993648"/>
                </a:lnTo>
                <a:lnTo>
                  <a:pt x="1253235" y="993648"/>
                </a:lnTo>
                <a:lnTo>
                  <a:pt x="1297253" y="987731"/>
                </a:lnTo>
                <a:lnTo>
                  <a:pt x="1336811" y="971034"/>
                </a:lnTo>
                <a:lnTo>
                  <a:pt x="1370329" y="945134"/>
                </a:lnTo>
                <a:lnTo>
                  <a:pt x="1396228" y="911609"/>
                </a:lnTo>
                <a:lnTo>
                  <a:pt x="1412926" y="872039"/>
                </a:lnTo>
                <a:lnTo>
                  <a:pt x="1418844" y="828001"/>
                </a:lnTo>
                <a:lnTo>
                  <a:pt x="1418844" y="165608"/>
                </a:lnTo>
                <a:lnTo>
                  <a:pt x="1412926" y="121590"/>
                </a:lnTo>
                <a:lnTo>
                  <a:pt x="1396228" y="82032"/>
                </a:lnTo>
                <a:lnTo>
                  <a:pt x="1370329" y="48514"/>
                </a:lnTo>
                <a:lnTo>
                  <a:pt x="1336811" y="22615"/>
                </a:lnTo>
                <a:lnTo>
                  <a:pt x="1297253" y="5917"/>
                </a:lnTo>
                <a:lnTo>
                  <a:pt x="1253235" y="0"/>
                </a:lnTo>
                <a:close/>
              </a:path>
            </a:pathLst>
          </a:custGeom>
          <a:solidFill>
            <a:srgbClr val="0E33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FB4B7D4C-6300-4558-8CB6-B54CCBA74D69}"/>
              </a:ext>
            </a:extLst>
          </p:cNvPr>
          <p:cNvSpPr txBox="1"/>
          <p:nvPr/>
        </p:nvSpPr>
        <p:spPr>
          <a:xfrm>
            <a:off x="9756000" y="2977407"/>
            <a:ext cx="1014094" cy="8496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ct val="95300"/>
              </a:lnSpc>
              <a:spcBef>
                <a:spcPts val="180"/>
              </a:spcBef>
            </a:pP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Purchase</a:t>
            </a:r>
            <a:r>
              <a:rPr sz="1400" spc="-95" dirty="0">
                <a:solidFill>
                  <a:srgbClr val="FFFFFF"/>
                </a:solidFill>
                <a:latin typeface="Microsoft YaHei UI"/>
                <a:cs typeface="Microsoft YaHei U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YaHei UI"/>
                <a:cs typeface="Microsoft YaHei UI"/>
              </a:rPr>
              <a:t>of  </a:t>
            </a:r>
            <a:r>
              <a:rPr sz="1400" spc="-10" dirty="0">
                <a:solidFill>
                  <a:srgbClr val="FFFFFF"/>
                </a:solidFill>
                <a:latin typeface="Microsoft YaHei UI"/>
                <a:cs typeface="Microsoft YaHei UI"/>
              </a:rPr>
              <a:t>receivables  </a:t>
            </a:r>
            <a:r>
              <a:rPr sz="1400" spc="-5" dirty="0">
                <a:solidFill>
                  <a:srgbClr val="FFFFFF"/>
                </a:solidFill>
                <a:latin typeface="Microsoft YaHei UI"/>
                <a:cs typeface="Microsoft YaHei UI"/>
              </a:rPr>
              <a:t>through  </a:t>
            </a:r>
            <a:r>
              <a:rPr sz="1400" spc="-20" dirty="0">
                <a:solidFill>
                  <a:srgbClr val="FFFFFF"/>
                </a:solidFill>
                <a:latin typeface="Microsoft YaHei UI"/>
                <a:cs typeface="Microsoft YaHei UI"/>
              </a:rPr>
              <a:t>TrustEE</a:t>
            </a:r>
            <a:endParaRPr sz="1400" dirty="0">
              <a:latin typeface="Microsoft YaHei UI"/>
              <a:cs typeface="Microsoft YaHei UI"/>
            </a:endParaRPr>
          </a:p>
        </p:txBody>
      </p:sp>
    </p:spTree>
    <p:extLst>
      <p:ext uri="{BB962C8B-B14F-4D97-AF65-F5344CB8AC3E}">
        <p14:creationId xmlns:p14="http://schemas.microsoft.com/office/powerpoint/2010/main" val="2844254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59562" y="3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338" y="532786"/>
            <a:ext cx="6138862" cy="1048364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de-AT" dirty="0"/>
              <a:t>Solutions: </a:t>
            </a:r>
            <a:br>
              <a:rPr lang="de-AT" dirty="0"/>
            </a:br>
            <a:r>
              <a:rPr lang="de-AT" sz="3200" dirty="0"/>
              <a:t>Project </a:t>
            </a:r>
            <a:r>
              <a:rPr lang="de-AT" sz="3200" dirty="0" err="1"/>
              <a:t>aggregation</a:t>
            </a:r>
            <a:r>
              <a:rPr lang="de-AT" sz="3200" dirty="0"/>
              <a:t> </a:t>
            </a:r>
            <a:r>
              <a:rPr lang="de-AT" sz="3200" dirty="0" err="1"/>
              <a:t>by</a:t>
            </a:r>
            <a:r>
              <a:rPr lang="de-AT" sz="3200" dirty="0"/>
              <a:t> ESCOs</a:t>
            </a:r>
            <a:endParaRPr lang="de-AT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E9E362F-2F0A-44CD-9D57-E205AB3BA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49" y="1997075"/>
            <a:ext cx="7948163" cy="3870325"/>
          </a:xfrm>
        </p:spPr>
        <p:txBody>
          <a:bodyPr/>
          <a:lstStyle/>
          <a:p>
            <a:r>
              <a:rPr lang="en-US" b="1" dirty="0"/>
              <a:t>Aggregation into a comprehensive decarbonization project instead of single incremental energy efficiency  measures 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Strategic measure with buy-in of top management : decarbonization is increasingly understood as strategic priority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Investment size favors Energy-as-a-service-solution : High upfront investment in non-core assets with long amortization times cannot be financed on the balance sheet of the customer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Larger refinancing volume facilitates forfaiting solution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A promising business model for strong ESCOs</a:t>
            </a:r>
          </a:p>
          <a:p>
            <a:endParaRPr lang="en-GB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762F00A6-F29A-4547-A83B-22380614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90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0556" y="6172200"/>
            <a:ext cx="3171825" cy="0"/>
          </a:xfrm>
          <a:custGeom>
            <a:avLst/>
            <a:gdLst/>
            <a:ahLst/>
            <a:cxnLst/>
            <a:rect l="l" t="t" r="r" b="b"/>
            <a:pathLst>
              <a:path w="3171825">
                <a:moveTo>
                  <a:pt x="317144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9358" y="186956"/>
            <a:ext cx="1870363" cy="394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59562" y="3"/>
            <a:ext cx="103022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9548" y="532828"/>
            <a:ext cx="8327937" cy="1048364"/>
          </a:xfrm>
        </p:spPr>
        <p:txBody>
          <a:bodyPr vert="horz" wrap="square" lIns="0" tIns="78105" rIns="0" bIns="0" rtlCol="0">
            <a:spAutoFit/>
          </a:bodyPr>
          <a:lstStyle/>
          <a:p>
            <a:r>
              <a:rPr lang="en-GB" dirty="0"/>
              <a:t>Solutions: </a:t>
            </a:r>
            <a:br>
              <a:rPr lang="en-GB" dirty="0"/>
            </a:br>
            <a:r>
              <a:rPr lang="en-GB" sz="3200" dirty="0"/>
              <a:t>Guarantees for counterparty credit risk</a:t>
            </a:r>
            <a:endParaRPr lang="en-GB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4B0AA34-58FA-4745-8BFA-F68E6587D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49" y="1997075"/>
            <a:ext cx="8646903" cy="3870325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 err="1"/>
              <a:t>Timely</a:t>
            </a:r>
            <a:r>
              <a:rPr lang="de-AT" dirty="0"/>
              <a:t> </a:t>
            </a:r>
            <a:r>
              <a:rPr lang="de-AT" dirty="0" err="1"/>
              <a:t>payment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customers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a </a:t>
            </a:r>
            <a:r>
              <a:rPr lang="de-AT" dirty="0" err="1"/>
              <a:t>critical</a:t>
            </a:r>
            <a:r>
              <a:rPr lang="de-AT" dirty="0"/>
              <a:t> </a:t>
            </a:r>
            <a:r>
              <a:rPr lang="de-AT" dirty="0" err="1"/>
              <a:t>long</a:t>
            </a:r>
            <a:r>
              <a:rPr lang="de-AT" dirty="0"/>
              <a:t>-term </a:t>
            </a:r>
            <a:r>
              <a:rPr lang="de-AT" dirty="0" err="1"/>
              <a:t>credit</a:t>
            </a:r>
            <a:r>
              <a:rPr lang="de-AT" dirty="0"/>
              <a:t> </a:t>
            </a:r>
            <a:r>
              <a:rPr lang="de-AT" dirty="0" err="1"/>
              <a:t>risk</a:t>
            </a:r>
            <a:r>
              <a:rPr lang="de-AT" dirty="0"/>
              <a:t>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/>
              <a:t>But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customers</a:t>
            </a:r>
            <a:r>
              <a:rPr lang="de-AT" dirty="0"/>
              <a:t> 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need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-</a:t>
            </a:r>
            <a:r>
              <a:rPr lang="de-AT" dirty="0" err="1"/>
              <a:t>as</a:t>
            </a:r>
            <a:r>
              <a:rPr lang="de-AT" dirty="0"/>
              <a:t>-a-service </a:t>
            </a:r>
            <a:r>
              <a:rPr lang="de-AT" dirty="0" err="1"/>
              <a:t>solutions</a:t>
            </a:r>
            <a:r>
              <a:rPr lang="de-AT" dirty="0"/>
              <a:t> </a:t>
            </a:r>
            <a:r>
              <a:rPr lang="de-AT" dirty="0" err="1"/>
              <a:t>most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 SMEs </a:t>
            </a:r>
            <a:r>
              <a:rPr lang="de-AT" dirty="0" err="1"/>
              <a:t>with</a:t>
            </a:r>
            <a:r>
              <a:rPr lang="de-AT" dirty="0"/>
              <a:t> moderate </a:t>
            </a:r>
            <a:r>
              <a:rPr lang="de-AT" dirty="0" err="1"/>
              <a:t>credit</a:t>
            </a:r>
            <a:r>
              <a:rPr lang="de-AT" dirty="0"/>
              <a:t> </a:t>
            </a:r>
            <a:r>
              <a:rPr lang="de-AT" dirty="0" err="1"/>
              <a:t>ratings</a:t>
            </a:r>
            <a:r>
              <a:rPr lang="de-AT" dirty="0"/>
              <a:t>. </a:t>
            </a:r>
          </a:p>
          <a:p>
            <a:pPr marL="0" indent="0">
              <a:buNone/>
            </a:pPr>
            <a:r>
              <a:rPr lang="de-AT" b="1" dirty="0"/>
              <a:t>The </a:t>
            </a:r>
            <a:r>
              <a:rPr lang="de-AT" b="1" dirty="0" err="1"/>
              <a:t>major</a:t>
            </a:r>
            <a:r>
              <a:rPr lang="de-AT" b="1" dirty="0"/>
              <a:t> </a:t>
            </a:r>
            <a:r>
              <a:rPr lang="de-AT" b="1" dirty="0" err="1"/>
              <a:t>impediment</a:t>
            </a:r>
            <a:r>
              <a:rPr lang="de-AT" b="1" dirty="0"/>
              <a:t> </a:t>
            </a:r>
            <a:r>
              <a:rPr lang="de-AT" b="1" dirty="0" err="1"/>
              <a:t>for</a:t>
            </a:r>
            <a:r>
              <a:rPr lang="de-AT" b="1" dirty="0"/>
              <a:t> OPEX-</a:t>
            </a:r>
            <a:r>
              <a:rPr lang="de-AT" b="1" dirty="0" err="1"/>
              <a:t>based</a:t>
            </a:r>
            <a:r>
              <a:rPr lang="de-AT" b="1" dirty="0"/>
              <a:t> </a:t>
            </a:r>
            <a:r>
              <a:rPr lang="de-AT" b="1" dirty="0" err="1"/>
              <a:t>financing</a:t>
            </a:r>
            <a:r>
              <a:rPr lang="de-AT" b="1" dirty="0"/>
              <a:t> </a:t>
            </a:r>
            <a:r>
              <a:rPr lang="de-AT" b="1" dirty="0" err="1"/>
              <a:t>solutions</a:t>
            </a:r>
            <a:r>
              <a:rPr lang="de-AT" b="1" dirty="0"/>
              <a:t> </a:t>
            </a:r>
            <a:r>
              <a:rPr lang="de-AT" b="1" dirty="0" err="1"/>
              <a:t>for</a:t>
            </a:r>
            <a:r>
              <a:rPr lang="de-AT" b="1" dirty="0"/>
              <a:t> </a:t>
            </a:r>
            <a:r>
              <a:rPr lang="de-AT" b="1" dirty="0" err="1"/>
              <a:t>decarbonization</a:t>
            </a:r>
            <a:r>
              <a:rPr lang="de-AT" b="1" dirty="0"/>
              <a:t> </a:t>
            </a:r>
            <a:r>
              <a:rPr lang="de-AT" b="1" dirty="0" err="1"/>
              <a:t>investments</a:t>
            </a:r>
            <a:r>
              <a:rPr lang="de-AT" b="1" dirty="0"/>
              <a:t> </a:t>
            </a:r>
            <a:r>
              <a:rPr lang="de-AT" b="1" dirty="0" err="1"/>
              <a:t>is</a:t>
            </a:r>
            <a:r>
              <a:rPr lang="de-AT" b="1" dirty="0"/>
              <a:t> </a:t>
            </a:r>
            <a:r>
              <a:rPr lang="de-AT" b="1" dirty="0" err="1"/>
              <a:t>counterparty</a:t>
            </a:r>
            <a:r>
              <a:rPr lang="de-AT" b="1" dirty="0"/>
              <a:t> </a:t>
            </a:r>
            <a:r>
              <a:rPr lang="de-AT" b="1" dirty="0" err="1"/>
              <a:t>credit</a:t>
            </a:r>
            <a:r>
              <a:rPr lang="de-AT" b="1" dirty="0"/>
              <a:t> </a:t>
            </a:r>
            <a:r>
              <a:rPr lang="de-AT" b="1" dirty="0" err="1"/>
              <a:t>risk</a:t>
            </a:r>
            <a:r>
              <a:rPr lang="de-AT" b="1" dirty="0"/>
              <a:t>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AT" dirty="0"/>
              <a:t>Public </a:t>
            </a:r>
            <a:r>
              <a:rPr lang="de-AT" dirty="0" err="1"/>
              <a:t>guarantees</a:t>
            </a:r>
            <a:r>
              <a:rPr lang="de-AT" dirty="0"/>
              <a:t> </a:t>
            </a:r>
            <a:r>
              <a:rPr lang="de-AT" dirty="0" err="1"/>
              <a:t>needed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en-US" dirty="0"/>
              <a:t>cover payment default risks of purchased receivables for the benefit of banks or financial investors.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Export credit guarantees are providing this type of risk cover in most member states already since many years!</a:t>
            </a:r>
          </a:p>
          <a:p>
            <a:r>
              <a:rPr lang="en-US" b="1" dirty="0"/>
              <a:t>Transferring these long-established guarantee systems to OPEX-based business models for decarbonization can boost investment with full buy-in of banks, financial investors and securitization vehicles.</a:t>
            </a:r>
            <a:endParaRPr lang="de-AT" b="1" dirty="0"/>
          </a:p>
          <a:p>
            <a:endParaRPr lang="en-GB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C9B3D49-B6AE-491B-B87A-A7FFB707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15.06.2021 •  </a:t>
            </a:r>
            <a:r>
              <a:rPr lang="en-US" dirty="0" err="1"/>
              <a:t>TrustEE</a:t>
            </a:r>
            <a:r>
              <a:rPr lang="en-US" dirty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92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81E49-2286-4BB1-B4D6-E0D61EF1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- discussions with the speakers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31DBA-D5E8-4634-A938-8631AE68C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228" y="5056907"/>
            <a:ext cx="5226529" cy="1142940"/>
          </a:xfrm>
        </p:spPr>
        <p:txBody>
          <a:bodyPr/>
          <a:lstStyle/>
          <a:p>
            <a:r>
              <a:rPr lang="en-US" dirty="0"/>
              <a:t>Dr Winfried Braumann (REENAG)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F0AB590-203C-4139-BEC7-AA59E9659A28}"/>
              </a:ext>
            </a:extLst>
          </p:cNvPr>
          <p:cNvSpPr txBox="1">
            <a:spLocks/>
          </p:cNvSpPr>
          <p:nvPr/>
        </p:nvSpPr>
        <p:spPr>
          <a:xfrm>
            <a:off x="3737228" y="3671483"/>
            <a:ext cx="5226529" cy="1142940"/>
          </a:xfrm>
          <a:prstGeom prst="rect">
            <a:avLst/>
          </a:prstGeom>
        </p:spPr>
        <p:txBody>
          <a:bodyPr vert="horz" lIns="0" tIns="54000" rIns="18000" bIns="18000" rtlCol="0">
            <a:noAutofit/>
          </a:bodyPr>
          <a:lstStyle>
            <a:lvl1pPr marL="76200" indent="-762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venir Next" panose="020B0503020202020204" pitchFamily="34" charset="0"/>
              <a:buChar char=" 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285750" indent="-20955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590550" indent="-2667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800100" indent="-180975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019175" indent="-200025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 Juergen </a:t>
            </a:r>
            <a:r>
              <a:rPr lang="en-US" dirty="0"/>
              <a:t>Fluch (AEE INTEC)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C7090D-4718-4C24-96F8-395E70E1B232}"/>
              </a:ext>
            </a:extLst>
          </p:cNvPr>
          <p:cNvSpPr txBox="1">
            <a:spLocks/>
          </p:cNvSpPr>
          <p:nvPr/>
        </p:nvSpPr>
        <p:spPr>
          <a:xfrm>
            <a:off x="3737228" y="2286060"/>
            <a:ext cx="5226529" cy="1142940"/>
          </a:xfrm>
          <a:prstGeom prst="rect">
            <a:avLst/>
          </a:prstGeom>
        </p:spPr>
        <p:txBody>
          <a:bodyPr vert="horz" lIns="0" tIns="54000" rIns="18000" bIns="18000" rtlCol="0">
            <a:noAutofit/>
          </a:bodyPr>
          <a:lstStyle>
            <a:lvl1pPr marL="76200" indent="-7620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venir Next" panose="020B0503020202020204" pitchFamily="34" charset="0"/>
              <a:buChar char=" 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285750" indent="-209550" algn="l" defTabSz="914400" rtl="0" eaLnBrk="1" latinLnBrk="0" hangingPunct="1">
              <a:lnSpc>
                <a:spcPct val="95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590550" indent="-266700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800100" indent="-180975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019175" indent="-200025" algn="l" defTabSz="914400" rtl="0" eaLnBrk="1" latinLnBrk="0" hangingPunct="1">
              <a:lnSpc>
                <a:spcPct val="95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 Christoph Brunner (AEE INTEC)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51725EF-113F-467A-9CFE-A6AF7E5A7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13" r="-7635" b="-13"/>
          <a:stretch/>
        </p:blipFill>
        <p:spPr>
          <a:xfrm>
            <a:off x="2746231" y="3332154"/>
            <a:ext cx="933846" cy="10342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2007808-B618-493D-ACF1-8A2932E22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4"/>
          <a:stretch/>
        </p:blipFill>
        <p:spPr>
          <a:xfrm>
            <a:off x="2746231" y="4689838"/>
            <a:ext cx="857251" cy="10342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C004EB3-9962-491D-AEF5-CA32F6BD4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r="9370"/>
          <a:stretch/>
        </p:blipFill>
        <p:spPr>
          <a:xfrm>
            <a:off x="2746231" y="1971228"/>
            <a:ext cx="856176" cy="10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4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01CC74-A57D-45D2-A074-40D5B867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049" y="2291456"/>
            <a:ext cx="7267576" cy="2041158"/>
          </a:xfrm>
        </p:spPr>
        <p:txBody>
          <a:bodyPr/>
          <a:lstStyle/>
          <a:p>
            <a:r>
              <a:rPr lang="en-US" sz="3600" dirty="0"/>
              <a:t>Standardized assessment and innovative (re-)financing of industrial sustainable energy investments (</a:t>
            </a:r>
            <a:r>
              <a:rPr lang="en-US" sz="3600" dirty="0" err="1"/>
              <a:t>TrustEE</a:t>
            </a:r>
            <a:r>
              <a:rPr lang="en-US" sz="3600" dirty="0"/>
              <a:t>)</a:t>
            </a:r>
            <a:endParaRPr lang="en-GB" sz="3600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CF0CE296-ABBB-4B54-8C86-70C9B7D87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Horizon 2020 project to finance and realize energy efficiency and renewables in industry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663C01E-FEC6-49A5-AEA8-FAEE627927B6}"/>
              </a:ext>
            </a:extLst>
          </p:cNvPr>
          <p:cNvSpPr txBox="1"/>
          <p:nvPr/>
        </p:nvSpPr>
        <p:spPr>
          <a:xfrm>
            <a:off x="2305049" y="158049"/>
            <a:ext cx="6017895" cy="10618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pc="-15" dirty="0">
                <a:latin typeface="Trebuchet MS"/>
                <a:cs typeface="Trebuchet MS"/>
              </a:rPr>
              <a:t>Innovative Solutions to finance the Green Deal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pc="-15" dirty="0">
                <a:latin typeface="Trebuchet MS"/>
                <a:cs typeface="Trebuchet MS"/>
              </a:rPr>
              <a:t>Covenant of Mayors' Investment Forum – Energy Efficiency Finance Market Place in Brussels on 15 - 16 June 2021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8" name="Bildobjekt 14" descr="AEEintec-logo02rgb-4c-FINAL.jpg">
            <a:extLst>
              <a:ext uri="{FF2B5EF4-FFF2-40B4-BE49-F238E27FC236}">
                <a16:creationId xmlns:a16="http://schemas.microsoft.com/office/drawing/2014/main" id="{9F9A9C8E-69E6-4F50-8BBA-B1C1C697D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92" y="830454"/>
            <a:ext cx="774700" cy="986549"/>
          </a:xfrm>
          <a:prstGeom prst="rect">
            <a:avLst/>
          </a:prstGeom>
        </p:spPr>
      </p:pic>
      <p:pic>
        <p:nvPicPr>
          <p:cNvPr id="9" name="Bildobjekt 17" descr="reenag_holding_logo.png">
            <a:extLst>
              <a:ext uri="{FF2B5EF4-FFF2-40B4-BE49-F238E27FC236}">
                <a16:creationId xmlns:a16="http://schemas.microsoft.com/office/drawing/2014/main" id="{BFC04E1D-1AE7-46FB-AD9D-79A11F798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92" y="1053023"/>
            <a:ext cx="2082800" cy="5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7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43151" y="1483361"/>
            <a:ext cx="5642609" cy="4384040"/>
          </a:xfrm>
        </p:spPr>
        <p:txBody>
          <a:bodyPr/>
          <a:lstStyle/>
          <a:p>
            <a:pPr marL="76200" lvl="1" indent="0">
              <a:buNone/>
            </a:pPr>
            <a:r>
              <a:rPr lang="en-US" b="1" dirty="0"/>
              <a:t>60% </a:t>
            </a:r>
            <a:r>
              <a:rPr lang="en-US" dirty="0"/>
              <a:t>of industrial process heating demand could be supplied by established energy efficiency and state-of-the-art renewables</a:t>
            </a:r>
          </a:p>
          <a:p>
            <a:pPr marL="76200" lvl="1" indent="0">
              <a:buNone/>
            </a:pPr>
            <a:endParaRPr lang="en-US" dirty="0"/>
          </a:p>
          <a:p>
            <a:pPr marL="76200" lvl="1" indent="0">
              <a:buNone/>
            </a:pPr>
            <a:r>
              <a:rPr lang="en-US" u="sng" dirty="0"/>
              <a:t>Energy efficiency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8–10% average savings with 5-year or less payback across industrial sectors</a:t>
            </a:r>
            <a:r>
              <a:rPr lang="en-US" baseline="30000" dirty="0"/>
              <a:t>1</a:t>
            </a:r>
            <a:endParaRPr lang="en-US" dirty="0"/>
          </a:p>
          <a:p>
            <a:pPr marL="76200" lvl="1" indent="0">
              <a:buNone/>
            </a:pPr>
            <a:r>
              <a:rPr lang="en-US" u="sng" dirty="0"/>
              <a:t>Renewable energy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50% of industrial process heat demand could be met by state-of-the-art solar thermal, biogas and biomass technologies</a:t>
            </a:r>
            <a:r>
              <a:rPr lang="en-US" baseline="30000" dirty="0"/>
              <a:t>2</a:t>
            </a:r>
            <a:endParaRPr lang="en-US" dirty="0"/>
          </a:p>
          <a:p>
            <a:pPr marL="76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6320" y="2156459"/>
            <a:ext cx="2617199" cy="26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8890000" y="4881880"/>
            <a:ext cx="2865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Dark = fossil sources; </a:t>
            </a:r>
          </a:p>
          <a:p>
            <a:pPr algn="ctr"/>
            <a:r>
              <a:rPr lang="en-GB" sz="1400" i="1" dirty="0"/>
              <a:t>Green = renewable energy;</a:t>
            </a:r>
          </a:p>
          <a:p>
            <a:pPr algn="ctr"/>
            <a:r>
              <a:rPr lang="en-GB" sz="1400" i="1" dirty="0"/>
              <a:t>Transparent = energy efficiency</a:t>
            </a:r>
          </a:p>
        </p:txBody>
      </p:sp>
      <p:pic>
        <p:nvPicPr>
          <p:cNvPr id="13" name="Bildobjekt 12" descr="TrustEE_705_60nonFoss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524523"/>
            <a:ext cx="3281680" cy="4824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527300" y="5588000"/>
            <a:ext cx="542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rgbClr val="000000"/>
                </a:solidFill>
              </a:rPr>
              <a:t>Sources: 1. “Study on EE and Energy Savings Potential in Industry…” ICF International. 2015</a:t>
            </a:r>
          </a:p>
          <a:p>
            <a:r>
              <a:rPr lang="en-GB" sz="900" i="1" dirty="0">
                <a:solidFill>
                  <a:srgbClr val="000000"/>
                </a:solidFill>
              </a:rPr>
              <a:t>2. Estimate developed based on several sources: “Process heat collectors…” </a:t>
            </a:r>
            <a:r>
              <a:rPr lang="en-GB" sz="900" i="1" dirty="0" err="1">
                <a:solidFill>
                  <a:srgbClr val="000000"/>
                </a:solidFill>
              </a:rPr>
              <a:t>Horta</a:t>
            </a:r>
            <a:r>
              <a:rPr lang="en-GB" sz="900" i="1" dirty="0">
                <a:solidFill>
                  <a:srgbClr val="000000"/>
                </a:solidFill>
              </a:rPr>
              <a:t> P. 2016; “Process heat in Industry, Suitable Technologies”. </a:t>
            </a:r>
            <a:r>
              <a:rPr lang="en-GB" sz="900" i="1" dirty="0" err="1">
                <a:solidFill>
                  <a:srgbClr val="000000"/>
                </a:solidFill>
              </a:rPr>
              <a:t>Fraunhofer</a:t>
            </a:r>
            <a:r>
              <a:rPr lang="en-GB" sz="900" i="1" dirty="0">
                <a:solidFill>
                  <a:srgbClr val="000000"/>
                </a:solidFill>
              </a:rPr>
              <a:t> ISE presentation. 2017. “Potential for Solar Heat in Ind. Processes.” </a:t>
            </a:r>
            <a:r>
              <a:rPr lang="en-GB" sz="900" i="1" dirty="0" err="1">
                <a:solidFill>
                  <a:srgbClr val="000000"/>
                </a:solidFill>
              </a:rPr>
              <a:t>Vannoni</a:t>
            </a:r>
            <a:r>
              <a:rPr lang="en-GB" sz="900" i="1" dirty="0">
                <a:solidFill>
                  <a:srgbClr val="000000"/>
                </a:solidFill>
              </a:rPr>
              <a:t> C. et al. 2008; </a:t>
            </a:r>
          </a:p>
        </p:txBody>
      </p:sp>
    </p:spTree>
    <p:extLst>
      <p:ext uri="{BB962C8B-B14F-4D97-AF65-F5344CB8AC3E}">
        <p14:creationId xmlns:p14="http://schemas.microsoft.com/office/powerpoint/2010/main" val="295003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FB1B4-78CF-4C51-A516-3226D51DA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548" y="255629"/>
            <a:ext cx="6138651" cy="1325563"/>
          </a:xfrm>
        </p:spPr>
        <p:txBody>
          <a:bodyPr/>
          <a:lstStyle/>
          <a:p>
            <a:r>
              <a:rPr lang="de-DE" dirty="0"/>
              <a:t>Vision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4E6D4-E651-45BA-A66E-A0A23BC7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997075"/>
            <a:ext cx="5411997" cy="3870325"/>
          </a:xfrm>
        </p:spPr>
        <p:txBody>
          <a:bodyPr/>
          <a:lstStyle/>
          <a:p>
            <a:pPr lvl="1"/>
            <a:r>
              <a:rPr lang="en-US"/>
              <a:t>Simple and flexible project financing for industrial de-carbonization</a:t>
            </a:r>
          </a:p>
          <a:p>
            <a:pPr lvl="1"/>
            <a:r>
              <a:rPr lang="en-US"/>
              <a:t>Making sustainable energy investments bankable</a:t>
            </a:r>
          </a:p>
          <a:p>
            <a:pPr lvl="1"/>
            <a:r>
              <a:rPr lang="en-US"/>
              <a:t>Project developers and technology suppliers use the web- based TrustEE </a:t>
            </a:r>
            <a:r>
              <a:rPr lang="en-GB"/>
              <a:t>platform to assess technical feasibility and financial viability. </a:t>
            </a:r>
          </a:p>
          <a:p>
            <a:pPr lvl="1"/>
            <a:r>
              <a:rPr lang="en-GB"/>
              <a:t>By addressing technical, performance and credit risks (among other project risks), we expedite due diligence that results in pre-approved sales financing offers from our bank partners. </a:t>
            </a:r>
            <a:endParaRPr lang="en-US"/>
          </a:p>
          <a:p>
            <a:endParaRPr lang="en-US" dirty="0"/>
          </a:p>
        </p:txBody>
      </p:sp>
      <p:pic>
        <p:nvPicPr>
          <p:cNvPr id="12" name="Platshållare för bild 11" descr="TrustEE_Thermal_project.jpg">
            <a:extLst>
              <a:ext uri="{FF2B5EF4-FFF2-40B4-BE49-F238E27FC236}">
                <a16:creationId xmlns:a16="http://schemas.microsoft.com/office/drawing/2014/main" id="{5892907F-6BB9-476F-80F4-07613F20A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-2531" r="376" b="-317"/>
          <a:stretch/>
        </p:blipFill>
        <p:spPr>
          <a:xfrm>
            <a:off x="7897400" y="1941303"/>
            <a:ext cx="4146218" cy="2975393"/>
          </a:xfrm>
          <a:noFill/>
        </p:spPr>
      </p:pic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592E3D5D-F381-42DC-BD91-E1BF27AA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112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F05FE0-3700-DF4A-BE32-D55C18CD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model</a:t>
            </a:r>
          </a:p>
        </p:txBody>
      </p:sp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5790ED7B-4A92-4C51-B369-DC8101F4D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83" y="1660154"/>
            <a:ext cx="7561385" cy="4433448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2BE235F-2A06-429B-8A17-C29729F4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095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 focus &amp; scope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43151" y="1997075"/>
            <a:ext cx="5693409" cy="3870325"/>
          </a:xfrm>
        </p:spPr>
        <p:txBody>
          <a:bodyPr/>
          <a:lstStyle/>
          <a:p>
            <a:pPr marL="76200" lvl="1" indent="0">
              <a:buNone/>
            </a:pPr>
            <a:r>
              <a:rPr lang="en-GB" dirty="0"/>
              <a:t>Small to mid-size industrial energy efficiency and renewable energy projects, including: </a:t>
            </a:r>
          </a:p>
          <a:p>
            <a:pPr lvl="1"/>
            <a:r>
              <a:rPr lang="en-GB" sz="1600" dirty="0"/>
              <a:t>Waste heat recovery, solar thermal, biogas, biomass, and heat pumps</a:t>
            </a:r>
          </a:p>
          <a:p>
            <a:pPr lvl="1"/>
            <a:r>
              <a:rPr lang="en-GB" sz="1600" dirty="0"/>
              <a:t>Extended to PV and control optimisation (in progress)</a:t>
            </a:r>
          </a:p>
          <a:p>
            <a:pPr lvl="1"/>
            <a:r>
              <a:rPr lang="en-GB" sz="1600" dirty="0"/>
              <a:t>SME-projects sponsored by owners/end-users, engineers and planners, technology suppliers and manufacturers</a:t>
            </a:r>
          </a:p>
          <a:p>
            <a:pPr lvl="1"/>
            <a:r>
              <a:rPr lang="en-GB" sz="1600" dirty="0"/>
              <a:t>Well-developed projects having attractive amortisation times</a:t>
            </a:r>
          </a:p>
          <a:p>
            <a:pPr lvl="1"/>
            <a:r>
              <a:rPr lang="en-GB" sz="1600" dirty="0"/>
              <a:t>State-of-the-art and innovative projects in industrial sectors</a:t>
            </a:r>
          </a:p>
          <a:p>
            <a:pPr lvl="1"/>
            <a:r>
              <a:rPr lang="en-GB" sz="1600" dirty="0"/>
              <a:t>Performance-based project models, such as energy performance contracts or energy sales agreements</a:t>
            </a:r>
          </a:p>
          <a:p>
            <a:endParaRPr lang="en-GB" dirty="0"/>
          </a:p>
        </p:txBody>
      </p:sp>
      <p:pic>
        <p:nvPicPr>
          <p:cNvPr id="8" name="Platshållare för bild 7" descr="TrustEE solar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-5869" r="376" b="-294483"/>
          <a:stretch/>
        </p:blipFill>
        <p:spPr>
          <a:xfrm>
            <a:off x="9023350" y="1210310"/>
            <a:ext cx="2698750" cy="4848225"/>
          </a:xfrm>
          <a:noFill/>
        </p:spPr>
      </p:pic>
      <p:pic>
        <p:nvPicPr>
          <p:cNvPr id="9" name="Bildobjekt 8" descr="TrustEE_biog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240" y="2772052"/>
            <a:ext cx="2652776" cy="1190348"/>
          </a:xfrm>
          <a:prstGeom prst="rect">
            <a:avLst/>
          </a:prstGeom>
        </p:spPr>
      </p:pic>
      <p:pic>
        <p:nvPicPr>
          <p:cNvPr id="10" name="Bildobjekt 9" descr="TrustEE_thermal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54" y="4205431"/>
            <a:ext cx="2675666" cy="1614217"/>
          </a:xfrm>
          <a:prstGeom prst="rect">
            <a:avLst/>
          </a:prstGeom>
        </p:spPr>
      </p:pic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D0B96164-5C7C-4431-8106-3CED3FD0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145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D3DB3-A166-4971-949A-435A8B1B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TrustEE</a:t>
            </a:r>
            <a:r>
              <a:rPr lang="de-DE" dirty="0"/>
              <a:t> </a:t>
            </a:r>
            <a:r>
              <a:rPr lang="de-DE" dirty="0" err="1"/>
              <a:t>platform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9F7F8E-2908-4A70-9F37-543402AB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52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9548" y="255629"/>
            <a:ext cx="6138651" cy="1325563"/>
          </a:xfrm>
        </p:spPr>
        <p:txBody>
          <a:bodyPr/>
          <a:lstStyle/>
          <a:p>
            <a:r>
              <a:rPr lang="en-GB" dirty="0"/>
              <a:t>When - for whom?</a:t>
            </a:r>
          </a:p>
        </p:txBody>
      </p:sp>
      <p:pic>
        <p:nvPicPr>
          <p:cNvPr id="10" name="Platshållare för bild 9" descr="TrustEE_ill_981_ENG_630@2x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r="-102"/>
          <a:stretch/>
        </p:blipFill>
        <p:spPr>
          <a:xfrm>
            <a:off x="1688566" y="2000236"/>
            <a:ext cx="3511375" cy="3802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71D4CEF-813D-4A50-BD5B-FFE310BC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75"/>
          <a:stretch/>
        </p:blipFill>
        <p:spPr>
          <a:xfrm>
            <a:off x="7087254" y="2089196"/>
            <a:ext cx="4390630" cy="3285061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9A252FE-F3AB-4EE2-AAEE-036F48B1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15.06.2021 •  TrustEE </a:t>
            </a:r>
            <a:endParaRPr lang="sv-SE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3C98B6F-7293-45AC-BAEE-99D2085F25B6}"/>
              </a:ext>
            </a:extLst>
          </p:cNvPr>
          <p:cNvSpPr/>
          <p:nvPr/>
        </p:nvSpPr>
        <p:spPr>
          <a:xfrm>
            <a:off x="1123646" y="2083592"/>
            <a:ext cx="3511375" cy="1212011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4CA95F-E2EA-4867-B13A-0BD8F248C860}"/>
              </a:ext>
            </a:extLst>
          </p:cNvPr>
          <p:cNvSpPr/>
          <p:nvPr/>
        </p:nvSpPr>
        <p:spPr>
          <a:xfrm>
            <a:off x="2319548" y="4470234"/>
            <a:ext cx="3511375" cy="1212011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EEB1241-88E2-4945-A63F-D5C979A217E9}"/>
              </a:ext>
            </a:extLst>
          </p:cNvPr>
          <p:cNvSpPr/>
          <p:nvPr/>
        </p:nvSpPr>
        <p:spPr>
          <a:xfrm>
            <a:off x="5392712" y="3536483"/>
            <a:ext cx="1509868" cy="365125"/>
          </a:xfrm>
          <a:prstGeom prst="right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</p:bldLst>
  </p:timing>
</p:sld>
</file>

<file path=ppt/theme/theme1.xml><?xml version="1.0" encoding="utf-8"?>
<a:theme xmlns:a="http://schemas.openxmlformats.org/drawingml/2006/main" name="TrustEE">
  <a:themeElements>
    <a:clrScheme name="Trust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336B"/>
      </a:accent1>
      <a:accent2>
        <a:srgbClr val="0083BA"/>
      </a:accent2>
      <a:accent3>
        <a:srgbClr val="26BDF7"/>
      </a:accent3>
      <a:accent4>
        <a:srgbClr val="854067"/>
      </a:accent4>
      <a:accent5>
        <a:srgbClr val="F28750"/>
      </a:accent5>
      <a:accent6>
        <a:srgbClr val="969999"/>
      </a:accent6>
      <a:hlink>
        <a:srgbClr val="854067"/>
      </a:hlink>
      <a:folHlink>
        <a:srgbClr val="854067"/>
      </a:folHlink>
    </a:clrScheme>
    <a:fontScheme name="TrustEE">
      <a:majorFont>
        <a:latin typeface="Georgia"/>
        <a:ea typeface=""/>
        <a:cs typeface=""/>
      </a:majorFont>
      <a:minorFont>
        <a:latin typeface="Avenir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rustEE_PPT_template_20171115" id="{7E8A158E-9DA9-4823-8B11-BCE554699A41}" vid="{82778C32-41B5-481F-9A41-CEC06DCA0F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218318985954E9AB7114E7C5592DE" ma:contentTypeVersion="0" ma:contentTypeDescription="Create a new document." ma:contentTypeScope="" ma:versionID="ad0a04d4378b4f329b260e2581e1f2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724AF-16F8-4700-8DB4-1B52CD63DB73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5F521E-DCBA-428B-9A19-2180BA8DD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2210F8-26D2-44DC-8825-89E2024FB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2332</Words>
  <Application>Microsoft Office PowerPoint</Application>
  <PresentationFormat>Breitbild</PresentationFormat>
  <Paragraphs>358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Microsoft YaHei UI</vt:lpstr>
      <vt:lpstr>Arial</vt:lpstr>
      <vt:lpstr>Avenir Next</vt:lpstr>
      <vt:lpstr>Avenir Next Demi Bold</vt:lpstr>
      <vt:lpstr>Calibri</vt:lpstr>
      <vt:lpstr>Georgia</vt:lpstr>
      <vt:lpstr>Trebuchet MS</vt:lpstr>
      <vt:lpstr>TrustEE</vt:lpstr>
      <vt:lpstr>Standardized assessment and innovative (re-)financing of industrial sustainable energy investments (TrustEE)</vt:lpstr>
      <vt:lpstr>The consortium</vt:lpstr>
      <vt:lpstr>Challenges  </vt:lpstr>
      <vt:lpstr>Opportunities </vt:lpstr>
      <vt:lpstr>Vision</vt:lpstr>
      <vt:lpstr>Business model</vt:lpstr>
      <vt:lpstr>Project focus &amp; scope</vt:lpstr>
      <vt:lpstr>TrustEE platform</vt:lpstr>
      <vt:lpstr>When - for whom?</vt:lpstr>
      <vt:lpstr>Propose projects  3 steps</vt:lpstr>
      <vt:lpstr>Example – Brewery Gösser Key data</vt:lpstr>
      <vt:lpstr>Example – Brewery Gösser The parties</vt:lpstr>
      <vt:lpstr>Example – Brewery Gösser Registration</vt:lpstr>
      <vt:lpstr>Example – Brewery Gösser Project data</vt:lpstr>
      <vt:lpstr>Example – Brewery Gösser End user</vt:lpstr>
      <vt:lpstr>Example – Brewery Gösser Economic data</vt:lpstr>
      <vt:lpstr>Example – Brewery Gösser The baseline</vt:lpstr>
      <vt:lpstr>Example – Brewery Gösser Technical data</vt:lpstr>
      <vt:lpstr>Example – Brewery Gösser Example SHIP</vt:lpstr>
      <vt:lpstr>Example – Brewery Gösser Submission &amp; Review</vt:lpstr>
      <vt:lpstr>Example – Brewery Gösser Results</vt:lpstr>
      <vt:lpstr>TrustEE financing</vt:lpstr>
      <vt:lpstr>TrustEE’s Objectives of Financing</vt:lpstr>
      <vt:lpstr>Financial challenges: Decarbonization projects in industry </vt:lpstr>
      <vt:lpstr>TrustEE’s financing approach</vt:lpstr>
      <vt:lpstr>Current Status </vt:lpstr>
      <vt:lpstr>Issues:  Supplier and project acquisition</vt:lpstr>
      <vt:lpstr>Issues:  Credit processing cost</vt:lpstr>
      <vt:lpstr>Issues: Credit risk policy  of (re)financing partners</vt:lpstr>
      <vt:lpstr>Issues:  Securitization of forfaited receivables </vt:lpstr>
      <vt:lpstr>Solutions:  Project aggregation by ESCOs</vt:lpstr>
      <vt:lpstr>Solutions:  Guarantees for counterparty credit risk</vt:lpstr>
      <vt:lpstr>Q&amp;A - discussions with the speakers</vt:lpstr>
      <vt:lpstr>Standardized assessment and innovative (re-)financing of industrial sustainable energy investments (TrustEE)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Anne Gylling</dc:creator>
  <cp:lastModifiedBy>Christoph</cp:lastModifiedBy>
  <cp:revision>400</cp:revision>
  <dcterms:created xsi:type="dcterms:W3CDTF">2017-11-08T09:14:46Z</dcterms:created>
  <dcterms:modified xsi:type="dcterms:W3CDTF">2021-06-09T15:40:45Z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0x010100728218318985954E9AB7114E7C5592DE</vt:lpwstr>
  </property>
</Properties>
</file>