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447" r:id="rId2"/>
    <p:sldId id="523" r:id="rId3"/>
    <p:sldId id="510" r:id="rId4"/>
    <p:sldId id="548" r:id="rId5"/>
    <p:sldId id="545" r:id="rId6"/>
    <p:sldId id="546" r:id="rId7"/>
    <p:sldId id="547" r:id="rId8"/>
    <p:sldId id="532" r:id="rId9"/>
    <p:sldId id="533" r:id="rId10"/>
    <p:sldId id="534" r:id="rId11"/>
    <p:sldId id="536" r:id="rId12"/>
    <p:sldId id="524" r:id="rId13"/>
    <p:sldId id="526" r:id="rId14"/>
    <p:sldId id="527" r:id="rId15"/>
    <p:sldId id="528" r:id="rId16"/>
    <p:sldId id="529" r:id="rId17"/>
    <p:sldId id="530" r:id="rId18"/>
    <p:sldId id="539" r:id="rId19"/>
    <p:sldId id="540" r:id="rId20"/>
    <p:sldId id="544" r:id="rId21"/>
    <p:sldId id="522" r:id="rId22"/>
  </p:sldIdLst>
  <p:sldSz cx="12192000" cy="6858000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0DC39F2-8141-461A-BE4D-7B63D3A8EE3B}">
          <p14:sldIdLst>
            <p14:sldId id="447"/>
            <p14:sldId id="523"/>
          </p14:sldIdLst>
        </p14:section>
        <p14:section name="Main differences" id="{26221678-046D-4D4D-B01B-1DF759B3F7CA}">
          <p14:sldIdLst>
            <p14:sldId id="510"/>
            <p14:sldId id="548"/>
            <p14:sldId id="545"/>
            <p14:sldId id="546"/>
            <p14:sldId id="547"/>
            <p14:sldId id="532"/>
            <p14:sldId id="533"/>
            <p14:sldId id="534"/>
            <p14:sldId id="536"/>
            <p14:sldId id="524"/>
            <p14:sldId id="526"/>
            <p14:sldId id="527"/>
            <p14:sldId id="528"/>
            <p14:sldId id="529"/>
            <p14:sldId id="530"/>
          </p14:sldIdLst>
        </p14:section>
        <p14:section name="Background" id="{9684EDEE-682D-498F-A6B7-C4B6D29CBD1D}">
          <p14:sldIdLst>
            <p14:sldId id="539"/>
            <p14:sldId id="540"/>
            <p14:sldId id="544"/>
            <p14:sldId id="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03399"/>
    <a:srgbClr val="7DBEFF"/>
    <a:srgbClr val="7FD6FD"/>
    <a:srgbClr val="FD7D55"/>
    <a:srgbClr val="B776FE"/>
    <a:srgbClr val="FFFF66"/>
    <a:srgbClr val="279FB7"/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82068" autoAdjust="0"/>
  </p:normalViewPr>
  <p:slideViewPr>
    <p:cSldViewPr>
      <p:cViewPr varScale="1">
        <p:scale>
          <a:sx n="94" d="100"/>
          <a:sy n="94" d="100"/>
        </p:scale>
        <p:origin x="8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24" d="100"/>
          <a:sy n="124" d="100"/>
        </p:scale>
        <p:origin x="1124" y="-92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8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8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8" y="0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89240"/>
            <a:ext cx="533589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 smtClean="0">
                <a:solidFill>
                  <a:srgbClr val="080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arguments for the wording are as follows: 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en-GB" sz="1200" dirty="0" smtClean="0">
                <a:solidFill>
                  <a:srgbClr val="080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have EU species and habitats red lists for all of the European part of the EU, including Spanish and Portuguese ORs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en-GB" sz="1200" dirty="0" smtClean="0">
                <a:solidFill>
                  <a:srgbClr val="080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Birds and Habitats Directive apply to all the EU territory and surrounding marine waters belonging to a MS, except the French ORs and marine waters surrounding them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en-GB" sz="1200" dirty="0" smtClean="0">
                <a:solidFill>
                  <a:srgbClr val="080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IUCN Global red list is the most suitable reference, we shall not accept local red lists, as we don’t accept this either for any other EU Member States or regions.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en-GB" sz="1200" dirty="0" smtClean="0">
                <a:solidFill>
                  <a:srgbClr val="080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don’t know if Global habitat red listing exists (already) for any of the habitats in the ORs, but as soon as it exist, habitats in that list would qualify for 75% as well (anyway, this is more theoretical consideration as I don’t expect any project is the EU either on red listed habitats; and we never had one so far), hence we better include it now given that the MAW will apply for 4 years…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8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7" tIns="45563" rIns="91127" bIns="4556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n-US" sz="1200" kern="1200" smtClean="0">
        <a:solidFill>
          <a:schemeClr val="tx1"/>
        </a:solidFill>
        <a:effectLst/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9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IE" sz="1200" b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52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4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contribute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the achievement of the post-2020 Global Biodiversity Framework to be adopted at the Fifteenth meeting of the Conference of the Parties (COP 15) of the Convention on Biological Diversity</a:t>
            </a:r>
          </a:p>
          <a:p>
            <a:pPr marL="171450" lvl="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Contribute to the EU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strategy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6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9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7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2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7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1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0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18658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2488675"/>
            <a:ext cx="10065224" cy="1653420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FA6ACE7-BAE8-044D-A377-5E5C294DB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>
          <a:xfrm>
            <a:off x="5737585" y="6313848"/>
            <a:ext cx="719775" cy="544152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E99D114C-0CC9-4944-828B-66C946D72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351" y="5552597"/>
            <a:ext cx="746629" cy="5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59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3" y="6109907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4195662"/>
          </a:xfrm>
        </p:spPr>
        <p:txBody>
          <a:bodyPr>
            <a:norm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1145939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402251" y="1825626"/>
            <a:ext cx="5328000" cy="4195662"/>
          </a:xfrm>
        </p:spPr>
        <p:txBody>
          <a:bodyPr>
            <a:norm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4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3" y="6082592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2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970723" y="482862"/>
            <a:ext cx="10515600" cy="1145939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smtClean="0"/>
              <a:t>Click to edit Master title style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41126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56923" y="610964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970723" y="482862"/>
            <a:ext cx="10515600" cy="1145939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smtClean="0"/>
              <a:t>Click to edit Master title style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61692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6923" y="6082592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1145939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03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882054" y="-48814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5"/>
            <a:ext cx="8550323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8" y="743804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4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24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7" y="1825627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2"/>
            <a:ext cx="46692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24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20" y="1913418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2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56923" y="6190824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9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3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8" y="3790927"/>
            <a:ext cx="1987551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4" y="3908959"/>
            <a:ext cx="1751487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51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24399" y="6120143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201" y="174808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9" y="174808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7" y="1748080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5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3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201" y="3934113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9" y="3934113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7" y="3934112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5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3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9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35317" y="6082592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3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3" y="2284670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7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9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41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6923" y="613665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70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70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9" y="2159958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9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50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3" y="2159958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44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0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73023" y="6241395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E99D114C-0CC9-4944-828B-66C946D72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351" y="6069226"/>
            <a:ext cx="746629" cy="5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81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98819" y="6104235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4" y="1843397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6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8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5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6"/>
            <a:ext cx="20828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8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5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24400" y="6142109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5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953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20439" y="6104235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03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2" y="6109905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259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76441" y="6509742"/>
            <a:ext cx="230188" cy="249238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29210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4088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5"/>
            <a:ext cx="12197347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E99D114C-0CC9-4944-828B-66C946D72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350" y="5553149"/>
            <a:ext cx="741711" cy="5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6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90" y="1122363"/>
            <a:ext cx="1067603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67603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6608" y="6126895"/>
            <a:ext cx="27432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E99D114C-0CC9-4944-828B-66C946D726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1" y="6045259"/>
            <a:ext cx="626929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E99D114C-0CC9-4944-828B-66C946D726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45865"/>
            <a:ext cx="626085" cy="4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116229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2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751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1319" y="6104235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2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304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41956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9448" y="608537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1145939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4195662"/>
          </a:xfrm>
        </p:spPr>
        <p:txBody>
          <a:bodyPr>
            <a:norm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4195662"/>
          </a:xfrm>
          <a:noFill/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56923" y="6098767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1145939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6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2"/>
            <a:ext cx="10515600" cy="1145939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131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90"/>
            <a:ext cx="1715733" cy="450423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E99D114C-0CC9-4944-828B-66C946D726AD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38201" y="6045260"/>
            <a:ext cx="626929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Wingdings" panose="05000000000000000000" pitchFamily="2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Wingdings" panose="05000000000000000000" pitchFamily="2" charset="2"/>
        <a:buChar char="ü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19936" y="1412776"/>
            <a:ext cx="1368152" cy="3096344"/>
          </a:xfrm>
        </p:spPr>
        <p:txBody>
          <a:bodyPr>
            <a:noAutofit/>
          </a:bodyPr>
          <a:lstStyle/>
          <a:p>
            <a:pPr lvl="0" algn="ctr"/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the Environment and Climate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LIFE)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Grant Scheme for Biodiversity in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Outermost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Regions and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Overseas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Countries and Territories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5"/>
                </a:solidFill>
                <a:latin typeface="Arial" charset="0"/>
                <a:ea typeface="+mn-ea"/>
                <a:cs typeface="Arial" charset="0"/>
              </a:rPr>
              <a:t>LIFE-2021-BEST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5"/>
                </a:solidFill>
                <a:latin typeface="Arial" charset="0"/>
                <a:ea typeface="+mn-ea"/>
                <a:cs typeface="Arial" charset="0"/>
              </a:rPr>
              <a:t>INFO DAY 18/01/2022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35560" y="5589240"/>
            <a:ext cx="8496944" cy="89775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BE" sz="2000" dirty="0" smtClean="0">
                <a:solidFill>
                  <a:schemeClr val="bg1"/>
                </a:solidFill>
              </a:rPr>
              <a:t>Anita Fassio, Senior Project </a:t>
            </a:r>
            <a:r>
              <a:rPr lang="fr-BE" sz="2000" dirty="0" err="1" smtClean="0">
                <a:solidFill>
                  <a:schemeClr val="bg1"/>
                </a:solidFill>
              </a:rPr>
              <a:t>Adviser</a:t>
            </a:r>
            <a:endParaRPr lang="fr-BE" sz="2000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Unit </a:t>
            </a:r>
            <a:r>
              <a:rPr lang="en-US" sz="2000" dirty="0">
                <a:solidFill>
                  <a:schemeClr val="bg1"/>
                </a:solidFill>
              </a:rPr>
              <a:t>D2 - LIFE Environment (Nature &amp; Circular Economy)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2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Eligibility </a:t>
            </a:r>
            <a:r>
              <a:rPr lang="en-IE" dirty="0" smtClean="0"/>
              <a:t>Criteria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695400" y="1412776"/>
            <a:ext cx="11233248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Eligible </a:t>
            </a:r>
            <a:r>
              <a:rPr lang="en-US" sz="2600" b="1" u="sng" dirty="0" smtClean="0"/>
              <a:t>participants/eligible countries</a:t>
            </a:r>
            <a:endParaRPr lang="en-US" sz="2600" b="1" u="sng" dirty="0"/>
          </a:p>
          <a:p>
            <a:pPr marL="0" indent="0">
              <a:buNone/>
            </a:pPr>
            <a:r>
              <a:rPr lang="en-US" sz="2300" dirty="0" smtClean="0"/>
              <a:t>In </a:t>
            </a:r>
            <a:r>
              <a:rPr lang="en-US" sz="2300" dirty="0"/>
              <a:t>order to be eligible, the applicants (beneficiaries and affiliated entities) must:</a:t>
            </a:r>
          </a:p>
          <a:p>
            <a:r>
              <a:rPr lang="en-US" sz="2300" dirty="0"/>
              <a:t>be legal entities (public or private bodies) </a:t>
            </a:r>
          </a:p>
          <a:p>
            <a:r>
              <a:rPr lang="en-US" sz="2300" dirty="0" smtClean="0"/>
              <a:t>be </a:t>
            </a:r>
            <a:r>
              <a:rPr lang="en-US" sz="2300" dirty="0"/>
              <a:t>established in one of the eligible countries, i.e.: </a:t>
            </a:r>
          </a:p>
          <a:p>
            <a:pPr lvl="1"/>
            <a:r>
              <a:rPr lang="en-US" sz="2000" dirty="0" smtClean="0"/>
              <a:t>EU </a:t>
            </a:r>
            <a:r>
              <a:rPr lang="en-US" sz="2000" dirty="0"/>
              <a:t>Member States </a:t>
            </a:r>
            <a:r>
              <a:rPr lang="en-US" sz="2000" dirty="0" smtClean="0"/>
              <a:t>- including </a:t>
            </a:r>
            <a:r>
              <a:rPr lang="en-US" sz="2000" dirty="0"/>
              <a:t>O</a:t>
            </a:r>
            <a:r>
              <a:rPr lang="en-US" sz="2000" dirty="0" smtClean="0"/>
              <a:t>verseas </a:t>
            </a:r>
            <a:r>
              <a:rPr lang="en-US" sz="2000" dirty="0"/>
              <a:t>C</a:t>
            </a:r>
            <a:r>
              <a:rPr lang="en-US" sz="2000" dirty="0" smtClean="0"/>
              <a:t>ountries </a:t>
            </a:r>
            <a:r>
              <a:rPr lang="en-US" sz="2000" dirty="0"/>
              <a:t>and </a:t>
            </a:r>
            <a:r>
              <a:rPr lang="en-US" sz="2000" dirty="0" smtClean="0"/>
              <a:t>Territories </a:t>
            </a:r>
            <a:r>
              <a:rPr lang="en-US" sz="2000" dirty="0"/>
              <a:t>(OCTs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[non-EU </a:t>
            </a:r>
            <a:r>
              <a:rPr lang="en-US" sz="2000" dirty="0" smtClean="0"/>
              <a:t>countries: listed </a:t>
            </a:r>
            <a:r>
              <a:rPr lang="en-US" sz="2000" dirty="0"/>
              <a:t>EEA countries and countries associated to the LIFE </a:t>
            </a:r>
            <a:r>
              <a:rPr lang="en-US" sz="2000" dirty="0" err="1"/>
              <a:t>Programme</a:t>
            </a:r>
            <a:r>
              <a:rPr lang="en-US" sz="2000" dirty="0"/>
              <a:t> (associated countries) or countries which are in ongoing negotiations for an association agreement and where the agreement enters into force before grant </a:t>
            </a:r>
            <a:r>
              <a:rPr lang="en-US" sz="2000" dirty="0" smtClean="0"/>
              <a:t>signature]</a:t>
            </a:r>
            <a:r>
              <a:rPr lang="en-US" sz="2000" dirty="0" smtClean="0">
                <a:solidFill>
                  <a:srgbClr val="FF0000"/>
                </a:solidFill>
              </a:rPr>
              <a:t>*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300" dirty="0" smtClean="0"/>
              <a:t>be </a:t>
            </a:r>
            <a:r>
              <a:rPr lang="en-US" sz="2300" dirty="0"/>
              <a:t>active in the areas of nature conservation and climate change</a:t>
            </a:r>
          </a:p>
          <a:p>
            <a:r>
              <a:rPr lang="en-US" sz="2300" dirty="0" smtClean="0"/>
              <a:t>be </a:t>
            </a:r>
            <a:r>
              <a:rPr lang="en-US" sz="2300" dirty="0"/>
              <a:t>active in EU’s ORs and OCTs located in the Caribbean, Indian Ocean, Amazon, Pacific, Polar and Subpolar and </a:t>
            </a:r>
            <a:r>
              <a:rPr lang="en-US" sz="2300" dirty="0" err="1"/>
              <a:t>Macaronesian</a:t>
            </a:r>
            <a:r>
              <a:rPr lang="en-US" sz="2300" dirty="0"/>
              <a:t> </a:t>
            </a:r>
            <a:r>
              <a:rPr lang="en-US" sz="2300" dirty="0" smtClean="0"/>
              <a:t>Regions</a:t>
            </a:r>
          </a:p>
          <a:p>
            <a:pPr marL="0" indent="0">
              <a:buNone/>
            </a:pPr>
            <a:r>
              <a:rPr lang="en-US" sz="2300" dirty="0" smtClean="0"/>
              <a:t>Beneficiaries </a:t>
            </a:r>
            <a:r>
              <a:rPr lang="en-US" sz="2300" dirty="0"/>
              <a:t>and affiliated entities must register in the Participant Register — before submitting the proposal </a:t>
            </a:r>
            <a:endParaRPr lang="en-US" sz="2300" dirty="0" smtClean="0"/>
          </a:p>
          <a:p>
            <a:pPr marL="0" indent="0">
              <a:buNone/>
            </a:pPr>
            <a:r>
              <a:rPr lang="en-US" sz="2400" b="1" u="sng" dirty="0"/>
              <a:t>Geographic location</a:t>
            </a:r>
          </a:p>
          <a:p>
            <a:r>
              <a:rPr lang="en-US" sz="2400" dirty="0">
                <a:latin typeface="Helvetica Neue"/>
              </a:rPr>
              <a:t>Proposals must relate to activities taking place in European Union’s  ORs and OCTs </a:t>
            </a:r>
          </a:p>
          <a:p>
            <a:pPr marL="0" indent="0">
              <a:buNone/>
            </a:pPr>
            <a:r>
              <a:rPr lang="en-IE" sz="2300" dirty="0" smtClean="0"/>
              <a:t>		</a:t>
            </a:r>
            <a:r>
              <a:rPr lang="en-IE" sz="2300" dirty="0" smtClean="0">
                <a:solidFill>
                  <a:srgbClr val="FF0000"/>
                </a:solidFill>
              </a:rPr>
              <a:t>*</a:t>
            </a:r>
            <a:r>
              <a:rPr lang="en-IE" sz="2300" dirty="0" smtClean="0"/>
              <a:t> </a:t>
            </a:r>
            <a:r>
              <a:rPr lang="en-IE" sz="2000" dirty="0" smtClean="0"/>
              <a:t>The UK hasn’t signed association agreement</a:t>
            </a:r>
            <a:r>
              <a:rPr lang="en-IE" sz="2000" dirty="0"/>
              <a:t> </a:t>
            </a:r>
            <a:r>
              <a:rPr lang="en-IE" sz="2000" dirty="0" smtClean="0"/>
              <a:t>therefore UK participants and OTs are not eligible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83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Ineligible activities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551384" y="1772816"/>
            <a:ext cx="11538907" cy="41956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research</a:t>
            </a:r>
            <a:r>
              <a:rPr lang="en-US" sz="2200" dirty="0"/>
              <a:t>; </a:t>
            </a:r>
          </a:p>
          <a:p>
            <a:r>
              <a:rPr lang="en-US" sz="2200" dirty="0" smtClean="0"/>
              <a:t>statutory </a:t>
            </a:r>
            <a:r>
              <a:rPr lang="en-US" sz="2200" dirty="0"/>
              <a:t>responsibilities of the competent authority; </a:t>
            </a:r>
          </a:p>
          <a:p>
            <a:r>
              <a:rPr lang="en-US" sz="2200" dirty="0" smtClean="0"/>
              <a:t>activities outside </a:t>
            </a:r>
            <a:r>
              <a:rPr lang="en-US" sz="2200" dirty="0"/>
              <a:t>the duration of the project;</a:t>
            </a:r>
          </a:p>
          <a:p>
            <a:r>
              <a:rPr lang="en-US" sz="2200" dirty="0" smtClean="0"/>
              <a:t>activities </a:t>
            </a:r>
            <a:r>
              <a:rPr lang="en-US" sz="2200" dirty="0"/>
              <a:t>which are not clearly related to the objective(s) of the </a:t>
            </a:r>
            <a:r>
              <a:rPr lang="en-US" sz="2200" dirty="0" smtClean="0"/>
              <a:t>project;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ompensation measures;</a:t>
            </a:r>
          </a:p>
          <a:p>
            <a:r>
              <a:rPr lang="en-IE" sz="2200" dirty="0"/>
              <a:t>l</a:t>
            </a:r>
            <a:r>
              <a:rPr lang="en-IE" sz="2200" dirty="0" smtClean="0"/>
              <a:t>and purchase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06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Award criteria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2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9603660" cy="3906435"/>
          </a:xfrm>
        </p:spPr>
        <p:txBody>
          <a:bodyPr/>
          <a:lstStyle/>
          <a:p>
            <a:r>
              <a:rPr lang="fr-BE" dirty="0" smtClean="0"/>
              <a:t>4 </a:t>
            </a:r>
            <a:r>
              <a:rPr lang="fr-BE" dirty="0" err="1" smtClean="0"/>
              <a:t>award</a:t>
            </a:r>
            <a:r>
              <a:rPr lang="fr-BE" dirty="0" smtClean="0"/>
              <a:t> </a:t>
            </a:r>
            <a:r>
              <a:rPr lang="fr-BE" dirty="0" err="1" smtClean="0"/>
              <a:t>criteria</a:t>
            </a:r>
            <a:r>
              <a:rPr lang="fr-BE" dirty="0" smtClean="0"/>
              <a:t> </a:t>
            </a:r>
            <a:r>
              <a:rPr lang="fr-BE" dirty="0" err="1" smtClean="0"/>
              <a:t>matching</a:t>
            </a:r>
            <a:r>
              <a:rPr lang="fr-BE" dirty="0" smtClean="0"/>
              <a:t> Part B of the </a:t>
            </a:r>
            <a:r>
              <a:rPr lang="fr-BE" dirty="0" err="1" smtClean="0"/>
              <a:t>proposal</a:t>
            </a:r>
            <a:endParaRPr lang="fr-BE" dirty="0" smtClean="0"/>
          </a:p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criterion</a:t>
            </a:r>
            <a:r>
              <a:rPr lang="fr-BE" dirty="0" smtClean="0"/>
              <a:t> has a maximum of 20 points</a:t>
            </a:r>
          </a:p>
          <a:p>
            <a:r>
              <a:rPr lang="fr-BE" dirty="0" smtClean="0"/>
              <a:t>« Impact » </a:t>
            </a:r>
            <a:r>
              <a:rPr lang="fr-BE" dirty="0" err="1" smtClean="0"/>
              <a:t>criterion</a:t>
            </a:r>
            <a:r>
              <a:rPr lang="fr-BE" dirty="0" smtClean="0"/>
              <a:t> has </a:t>
            </a:r>
            <a:r>
              <a:rPr lang="fr-BE" dirty="0" err="1" smtClean="0"/>
              <a:t>weighting</a:t>
            </a:r>
            <a:r>
              <a:rPr lang="fr-BE" dirty="0" smtClean="0"/>
              <a:t> of 1.5</a:t>
            </a:r>
          </a:p>
          <a:p>
            <a:r>
              <a:rPr lang="fr-BE" dirty="0" smtClean="0"/>
              <a:t>Total maximum points: 90</a:t>
            </a:r>
          </a:p>
          <a:p>
            <a:r>
              <a:rPr lang="fr-BE" dirty="0" err="1" smtClean="0"/>
              <a:t>Threshold</a:t>
            </a:r>
            <a:r>
              <a:rPr lang="fr-BE" dirty="0" smtClean="0"/>
              <a:t>: 55</a:t>
            </a:r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Award</a:t>
            </a:r>
            <a:r>
              <a:rPr lang="fr-BE" dirty="0" smtClean="0"/>
              <a:t> </a:t>
            </a:r>
            <a:r>
              <a:rPr lang="fr-BE" dirty="0" err="1" smtClean="0"/>
              <a:t>criteria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57" y="194797"/>
            <a:ext cx="4633362" cy="2432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187720"/>
            <a:ext cx="7594656" cy="31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-185734"/>
            <a:ext cx="10515600" cy="1127404"/>
          </a:xfrm>
        </p:spPr>
        <p:txBody>
          <a:bodyPr/>
          <a:lstStyle/>
          <a:p>
            <a:r>
              <a:rPr lang="en-US" sz="3600" dirty="0" smtClean="0"/>
              <a:t>Award criterion 1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877526" y="1510992"/>
            <a:ext cx="10410233" cy="3906435"/>
          </a:xfrm>
        </p:spPr>
        <p:txBody>
          <a:bodyPr/>
          <a:lstStyle/>
          <a:p>
            <a:r>
              <a:rPr lang="en-US" b="1" dirty="0" smtClean="0"/>
              <a:t>1. Relevance</a:t>
            </a:r>
            <a:r>
              <a:rPr lang="en-US" dirty="0" smtClean="0"/>
              <a:t> </a:t>
            </a:r>
            <a:r>
              <a:rPr lang="en-US" dirty="0"/>
              <a:t>(0-20 points)</a:t>
            </a:r>
            <a:endParaRPr lang="fr-BE" dirty="0"/>
          </a:p>
          <a:p>
            <a:pPr lvl="1"/>
            <a:r>
              <a:rPr lang="en-US" dirty="0"/>
              <a:t>Relevance of the contribution to one or several of the </a:t>
            </a:r>
            <a:r>
              <a:rPr lang="en-US" b="1" dirty="0"/>
              <a:t>specific objectives </a:t>
            </a:r>
            <a:r>
              <a:rPr lang="en-US" dirty="0"/>
              <a:t>of the LIFE </a:t>
            </a:r>
            <a:r>
              <a:rPr lang="en-US" dirty="0" err="1"/>
              <a:t>Programme</a:t>
            </a:r>
            <a:r>
              <a:rPr lang="en-US" dirty="0"/>
              <a:t> and the targeted </a:t>
            </a:r>
            <a:r>
              <a:rPr lang="en-US" dirty="0" smtClean="0"/>
              <a:t>sub-</a:t>
            </a:r>
            <a:r>
              <a:rPr lang="en-US" dirty="0" err="1" smtClean="0"/>
              <a:t>programme</a:t>
            </a:r>
            <a:endParaRPr lang="fr-BE" dirty="0"/>
          </a:p>
          <a:p>
            <a:pPr lvl="1"/>
            <a:r>
              <a:rPr lang="en-US" dirty="0"/>
              <a:t>Extent to which the proposal is </a:t>
            </a:r>
            <a:r>
              <a:rPr lang="en-US" b="1" dirty="0"/>
              <a:t>in line </a:t>
            </a:r>
            <a:r>
              <a:rPr lang="en-US" dirty="0"/>
              <a:t>with the description included in the call for proposals, including, where relevant, its specific priorities </a:t>
            </a:r>
            <a:endParaRPr lang="fr-BE" dirty="0"/>
          </a:p>
          <a:p>
            <a:pPr lvl="1"/>
            <a:r>
              <a:rPr lang="en-US" b="1" dirty="0"/>
              <a:t>Concept</a:t>
            </a:r>
            <a:r>
              <a:rPr lang="en-US" dirty="0"/>
              <a:t> and </a:t>
            </a:r>
            <a:r>
              <a:rPr lang="en-US" b="1" dirty="0"/>
              <a:t>methodology</a:t>
            </a:r>
            <a:r>
              <a:rPr lang="en-US" dirty="0"/>
              <a:t>: soundness of the overall intervention logic </a:t>
            </a:r>
            <a:endParaRPr lang="fr-BE" dirty="0"/>
          </a:p>
          <a:p>
            <a:pPr lvl="1"/>
            <a:r>
              <a:rPr lang="en-US" dirty="0"/>
              <a:t>Extent to which the proposal offers </a:t>
            </a:r>
            <a:r>
              <a:rPr lang="en-US" b="1" dirty="0"/>
              <a:t>co-benefits</a:t>
            </a:r>
            <a:r>
              <a:rPr lang="en-US" dirty="0"/>
              <a:t> and promotes </a:t>
            </a:r>
            <a:r>
              <a:rPr lang="en-US" b="1" dirty="0"/>
              <a:t>synergies</a:t>
            </a:r>
            <a:r>
              <a:rPr lang="en-US" dirty="0"/>
              <a:t> with other policy areas relevant for achieving environment and climate policy </a:t>
            </a:r>
            <a:r>
              <a:rPr lang="en-US" dirty="0" smtClean="0"/>
              <a:t>objectives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82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407" y="-225062"/>
            <a:ext cx="10515600" cy="1127404"/>
          </a:xfrm>
        </p:spPr>
        <p:txBody>
          <a:bodyPr/>
          <a:lstStyle/>
          <a:p>
            <a:r>
              <a:rPr lang="en-US" sz="3600" dirty="0" smtClean="0"/>
              <a:t>Award criterion 2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877526" y="1510992"/>
            <a:ext cx="10887754" cy="4259888"/>
          </a:xfrm>
        </p:spPr>
        <p:txBody>
          <a:bodyPr/>
          <a:lstStyle/>
          <a:p>
            <a:r>
              <a:rPr lang="en-US" b="1" dirty="0" smtClean="0"/>
              <a:t>2. Impact</a:t>
            </a:r>
            <a:r>
              <a:rPr lang="en-US" dirty="0" smtClean="0"/>
              <a:t> </a:t>
            </a:r>
            <a:r>
              <a:rPr lang="en-US" dirty="0"/>
              <a:t>(0-20 points</a:t>
            </a:r>
            <a:r>
              <a:rPr lang="en-US" dirty="0" smtClean="0"/>
              <a:t>)</a:t>
            </a:r>
            <a:endParaRPr lang="fr-BE" dirty="0" smtClean="0"/>
          </a:p>
          <a:p>
            <a:pPr lvl="1"/>
            <a:r>
              <a:rPr lang="en-US" b="1" dirty="0" smtClean="0"/>
              <a:t>Ambition</a:t>
            </a:r>
            <a:r>
              <a:rPr lang="en-US" dirty="0" smtClean="0"/>
              <a:t> and </a:t>
            </a:r>
            <a:r>
              <a:rPr lang="en-US" b="1" dirty="0" smtClean="0"/>
              <a:t>credibility</a:t>
            </a:r>
            <a:r>
              <a:rPr lang="en-US" dirty="0" smtClean="0"/>
              <a:t> of impacts expected during and/or after the project due to the activities, including ensuring that no substantial harm is done to the other specific objectives of the LIFE </a:t>
            </a:r>
            <a:r>
              <a:rPr lang="en-US" dirty="0" err="1" smtClean="0"/>
              <a:t>Programme</a:t>
            </a:r>
            <a:endParaRPr lang="fr-BE" dirty="0" smtClean="0"/>
          </a:p>
          <a:p>
            <a:pPr lvl="1"/>
            <a:r>
              <a:rPr lang="en-US" b="1" dirty="0" smtClean="0"/>
              <a:t>Sustainability</a:t>
            </a:r>
            <a:r>
              <a:rPr lang="en-US" dirty="0" smtClean="0"/>
              <a:t> of the project results after the end of the project </a:t>
            </a:r>
            <a:endParaRPr lang="fr-BE" dirty="0" smtClean="0"/>
          </a:p>
          <a:p>
            <a:pPr lvl="1"/>
            <a:r>
              <a:rPr lang="en-US" dirty="0" smtClean="0"/>
              <a:t>Quality of the measures for the </a:t>
            </a:r>
            <a:r>
              <a:rPr lang="en-US" b="1" dirty="0" smtClean="0"/>
              <a:t>exploitation of project results</a:t>
            </a:r>
            <a:endParaRPr lang="fr-BE" b="1" dirty="0" smtClean="0"/>
          </a:p>
        </p:txBody>
      </p:sp>
    </p:spTree>
    <p:extLst>
      <p:ext uri="{BB962C8B-B14F-4D97-AF65-F5344CB8AC3E}">
        <p14:creationId xmlns:p14="http://schemas.microsoft.com/office/powerpoint/2010/main" val="114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407" y="-225062"/>
            <a:ext cx="10515600" cy="1127404"/>
          </a:xfrm>
        </p:spPr>
        <p:txBody>
          <a:bodyPr/>
          <a:lstStyle/>
          <a:p>
            <a:r>
              <a:rPr lang="en-US" sz="3600" dirty="0" smtClean="0"/>
              <a:t>Award criterion 3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877526" y="1510992"/>
            <a:ext cx="10793363" cy="3906435"/>
          </a:xfrm>
        </p:spPr>
        <p:txBody>
          <a:bodyPr/>
          <a:lstStyle/>
          <a:p>
            <a:r>
              <a:rPr lang="en-US" b="1" dirty="0" smtClean="0"/>
              <a:t>3. </a:t>
            </a:r>
            <a:r>
              <a:rPr lang="en-US" b="1" dirty="0"/>
              <a:t>Quality</a:t>
            </a:r>
            <a:r>
              <a:rPr lang="en-US" dirty="0"/>
              <a:t> (0-20 points)</a:t>
            </a:r>
            <a:endParaRPr lang="fr-BE" dirty="0"/>
          </a:p>
          <a:p>
            <a:pPr lvl="1"/>
            <a:r>
              <a:rPr lang="en-US" dirty="0"/>
              <a:t>Clarity, relevance and feasibility of the </a:t>
            </a:r>
            <a:r>
              <a:rPr lang="en-US" b="1" dirty="0"/>
              <a:t>work plan </a:t>
            </a:r>
            <a:endParaRPr lang="fr-BE" b="1" dirty="0"/>
          </a:p>
          <a:p>
            <a:pPr lvl="1"/>
            <a:r>
              <a:rPr lang="en-US" dirty="0"/>
              <a:t>Identification and </a:t>
            </a:r>
            <a:r>
              <a:rPr lang="en-US" dirty="0" err="1"/>
              <a:t>mobilisation</a:t>
            </a:r>
            <a:r>
              <a:rPr lang="en-US" dirty="0"/>
              <a:t> of the </a:t>
            </a:r>
            <a:r>
              <a:rPr lang="en-US" b="1" dirty="0"/>
              <a:t>relevant stakeholders</a:t>
            </a:r>
            <a:endParaRPr lang="fr-BE" b="1" dirty="0"/>
          </a:p>
          <a:p>
            <a:pPr lvl="1"/>
            <a:r>
              <a:rPr lang="en-US" dirty="0"/>
              <a:t>Appropriate </a:t>
            </a:r>
            <a:r>
              <a:rPr lang="en-US" b="1" dirty="0"/>
              <a:t>geographic focus </a:t>
            </a:r>
            <a:r>
              <a:rPr lang="en-US" dirty="0"/>
              <a:t>of the </a:t>
            </a:r>
            <a:r>
              <a:rPr lang="en-US" dirty="0" smtClean="0"/>
              <a:t>activities</a:t>
            </a:r>
            <a:endParaRPr lang="fr-BE" dirty="0" smtClean="0"/>
          </a:p>
          <a:p>
            <a:pPr lvl="1"/>
            <a:r>
              <a:rPr lang="en-US" dirty="0" smtClean="0"/>
              <a:t>Quality of the plan to </a:t>
            </a:r>
            <a:r>
              <a:rPr lang="en-US" b="1" dirty="0" smtClean="0"/>
              <a:t>monitor</a:t>
            </a:r>
            <a:r>
              <a:rPr lang="en-US" dirty="0" smtClean="0"/>
              <a:t> and </a:t>
            </a:r>
            <a:r>
              <a:rPr lang="en-US" b="1" dirty="0" smtClean="0"/>
              <a:t>report impacts</a:t>
            </a:r>
            <a:endParaRPr lang="fr-BE" b="1" dirty="0" smtClean="0"/>
          </a:p>
          <a:p>
            <a:pPr lvl="1"/>
            <a:r>
              <a:rPr lang="en-US" dirty="0" smtClean="0"/>
              <a:t>Appropriateness </a:t>
            </a:r>
            <a:r>
              <a:rPr lang="en-US" dirty="0"/>
              <a:t>and quality of the measures to </a:t>
            </a:r>
            <a:r>
              <a:rPr lang="en-US" b="1" dirty="0"/>
              <a:t>communicate</a:t>
            </a:r>
            <a:r>
              <a:rPr lang="en-US" dirty="0"/>
              <a:t> and </a:t>
            </a:r>
            <a:r>
              <a:rPr lang="en-US" b="1" dirty="0"/>
              <a:t>disseminate</a:t>
            </a:r>
            <a:r>
              <a:rPr lang="en-US" dirty="0"/>
              <a:t> the project and its results to different target </a:t>
            </a:r>
            <a:r>
              <a:rPr lang="en-US" dirty="0" smtClean="0"/>
              <a:t>groups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8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-214991"/>
            <a:ext cx="10515600" cy="1127404"/>
          </a:xfrm>
        </p:spPr>
        <p:txBody>
          <a:bodyPr/>
          <a:lstStyle/>
          <a:p>
            <a:r>
              <a:rPr lang="en-US" sz="3600" dirty="0" smtClean="0"/>
              <a:t>Award criterion 4</a:t>
            </a:r>
            <a:endParaRPr lang="en-US" sz="3600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985678" y="1118763"/>
            <a:ext cx="10960516" cy="5252544"/>
          </a:xfrm>
        </p:spPr>
        <p:txBody>
          <a:bodyPr/>
          <a:lstStyle/>
          <a:p>
            <a:r>
              <a:rPr lang="en-US" b="1" dirty="0" smtClean="0"/>
              <a:t>4. </a:t>
            </a:r>
            <a:r>
              <a:rPr lang="en-US" b="1" dirty="0"/>
              <a:t>Resources</a:t>
            </a:r>
            <a:r>
              <a:rPr lang="en-US" dirty="0"/>
              <a:t> (0-20 points)</a:t>
            </a:r>
            <a:endParaRPr lang="fr-BE" dirty="0"/>
          </a:p>
          <a:p>
            <a:pPr lvl="1"/>
            <a:r>
              <a:rPr lang="en-US" dirty="0"/>
              <a:t>Composition of the </a:t>
            </a:r>
            <a:r>
              <a:rPr lang="en-US" b="1" dirty="0"/>
              <a:t>project team </a:t>
            </a:r>
            <a:r>
              <a:rPr lang="en-US" dirty="0"/>
              <a:t>- in terms of expertise, skills and responsibilities and appropriateness of the management structure</a:t>
            </a:r>
            <a:endParaRPr lang="fr-BE" dirty="0"/>
          </a:p>
          <a:p>
            <a:pPr lvl="1"/>
            <a:r>
              <a:rPr lang="en-US" dirty="0"/>
              <a:t>Appropriateness of the </a:t>
            </a:r>
            <a:r>
              <a:rPr lang="en-US" b="1" dirty="0"/>
              <a:t>budget</a:t>
            </a:r>
            <a:r>
              <a:rPr lang="en-US" dirty="0"/>
              <a:t> and </a:t>
            </a:r>
            <a:r>
              <a:rPr lang="en-US" b="1" dirty="0"/>
              <a:t>resources</a:t>
            </a:r>
            <a:r>
              <a:rPr lang="en-US" dirty="0"/>
              <a:t> and their consistency with the work plan </a:t>
            </a:r>
            <a:endParaRPr lang="fr-BE" dirty="0"/>
          </a:p>
          <a:p>
            <a:pPr lvl="1"/>
            <a:r>
              <a:rPr lang="en-US" b="1" dirty="0"/>
              <a:t>Transparency</a:t>
            </a:r>
            <a:r>
              <a:rPr lang="en-US" dirty="0"/>
              <a:t> of the budget, i.e. the cost </a:t>
            </a:r>
            <a:r>
              <a:rPr lang="en-US" dirty="0" smtClean="0"/>
              <a:t>items </a:t>
            </a:r>
            <a:r>
              <a:rPr lang="en-US" dirty="0"/>
              <a:t>should be sufficiently described</a:t>
            </a:r>
            <a:endParaRPr lang="fr-BE" dirty="0"/>
          </a:p>
          <a:p>
            <a:pPr lvl="1"/>
            <a:r>
              <a:rPr lang="en-US" dirty="0"/>
              <a:t>Extent to which the project </a:t>
            </a:r>
            <a:r>
              <a:rPr lang="en-US" b="1" dirty="0" smtClean="0"/>
              <a:t>environmental impact </a:t>
            </a:r>
            <a:r>
              <a:rPr lang="en-US" dirty="0" smtClean="0"/>
              <a:t>is </a:t>
            </a:r>
            <a:r>
              <a:rPr lang="en-US" dirty="0"/>
              <a:t>considered and mitigated, including through the use of green procurement. The use of </a:t>
            </a:r>
            <a:r>
              <a:rPr lang="en-US" dirty="0" err="1"/>
              <a:t>recognised</a:t>
            </a:r>
            <a:r>
              <a:rPr lang="en-US" dirty="0"/>
              <a:t> methods for the calculation of the project environmental footprint </a:t>
            </a:r>
            <a:r>
              <a:rPr lang="en-US" i="1" dirty="0"/>
              <a:t>(e.g. PEF or OEF methods or similar ones such as PEFCRs/ OEFSRs)</a:t>
            </a:r>
            <a:r>
              <a:rPr lang="en-US" dirty="0"/>
              <a:t> or environmental management systems </a:t>
            </a:r>
            <a:r>
              <a:rPr lang="en-US" i="1" dirty="0"/>
              <a:t>(e.g. EMAS)</a:t>
            </a:r>
            <a:r>
              <a:rPr lang="en-US" dirty="0"/>
              <a:t> would be an </a:t>
            </a:r>
            <a:r>
              <a:rPr lang="en-US" dirty="0" smtClean="0"/>
              <a:t>asset</a:t>
            </a:r>
            <a:endParaRPr lang="fr-BE" dirty="0" smtClean="0"/>
          </a:p>
          <a:p>
            <a:pPr lvl="1"/>
            <a:r>
              <a:rPr lang="en-US" b="1" dirty="0" smtClean="0"/>
              <a:t>Value for money </a:t>
            </a:r>
            <a:r>
              <a:rPr lang="en-US" dirty="0" smtClean="0"/>
              <a:t>of the proposal</a:t>
            </a: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53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Recommendations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3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calls for proposals and the selection of the grants should be based on a strategic intervention logic and clear mechanism that guarantees the </a:t>
            </a:r>
            <a:r>
              <a:rPr lang="en-US" b="1" dirty="0"/>
              <a:t>maximum level of coordination and coherence between the individual small grants</a:t>
            </a:r>
            <a:r>
              <a:rPr lang="en-US" dirty="0"/>
              <a:t> (especially when operating in the same geographical area), logical continuity of interventions and maximal long term </a:t>
            </a:r>
            <a:r>
              <a:rPr lang="en-US" dirty="0" smtClean="0"/>
              <a:t>impact </a:t>
            </a:r>
            <a:endParaRPr lang="en-US" dirty="0"/>
          </a:p>
          <a:p>
            <a:pPr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A preliminary description of the </a:t>
            </a:r>
            <a:r>
              <a:rPr lang="en-US" b="1" dirty="0"/>
              <a:t>criteria</a:t>
            </a:r>
            <a:r>
              <a:rPr lang="en-US" dirty="0"/>
              <a:t> to be used for </a:t>
            </a:r>
            <a:r>
              <a:rPr lang="en-US" b="1" dirty="0"/>
              <a:t>selection</a:t>
            </a:r>
            <a:r>
              <a:rPr lang="en-US" dirty="0"/>
              <a:t> of small grants should be </a:t>
            </a:r>
            <a:r>
              <a:rPr lang="en-US" dirty="0" smtClean="0"/>
              <a:t>provided</a:t>
            </a:r>
            <a:endParaRPr lang="en-US" dirty="0"/>
          </a:p>
          <a:p>
            <a:pPr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 smtClean="0"/>
              <a:t>Selected small grants </a:t>
            </a:r>
            <a:r>
              <a:rPr lang="en-US" dirty="0"/>
              <a:t>should </a:t>
            </a:r>
            <a:r>
              <a:rPr lang="en-US" dirty="0" smtClean="0"/>
              <a:t>implement </a:t>
            </a:r>
            <a:r>
              <a:rPr lang="en-US" b="1" dirty="0"/>
              <a:t>concrete conservation activities and </a:t>
            </a:r>
            <a:r>
              <a:rPr lang="en-US" b="1" dirty="0" smtClean="0"/>
              <a:t>capacity building</a:t>
            </a:r>
            <a:r>
              <a:rPr lang="en-US" dirty="0" smtClean="0"/>
              <a:t>, and their </a:t>
            </a:r>
            <a:r>
              <a:rPr lang="en-US" dirty="0"/>
              <a:t>duration should be sufficient to allow the </a:t>
            </a:r>
            <a:r>
              <a:rPr lang="en-US" b="1" dirty="0"/>
              <a:t>assessment of </a:t>
            </a:r>
            <a:r>
              <a:rPr lang="en-US" b="1" dirty="0" smtClean="0"/>
              <a:t>effects</a:t>
            </a:r>
          </a:p>
          <a:p>
            <a:pPr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The calls for proposals </a:t>
            </a:r>
            <a:r>
              <a:rPr lang="en-US" dirty="0" smtClean="0"/>
              <a:t>should – possibly - be </a:t>
            </a:r>
            <a:r>
              <a:rPr lang="en-US" dirty="0"/>
              <a:t>open to </a:t>
            </a:r>
            <a:r>
              <a:rPr lang="en-US" b="1" dirty="0" smtClean="0"/>
              <a:t>all EU </a:t>
            </a:r>
            <a:r>
              <a:rPr lang="en-US" b="1" dirty="0"/>
              <a:t>ORs and OCTs </a:t>
            </a:r>
            <a:r>
              <a:rPr lang="en-US" dirty="0"/>
              <a:t>located in the Caribbean, Indian Ocean, Amazon, Pacific, Polar and Subpolar and </a:t>
            </a:r>
            <a:r>
              <a:rPr lang="en-US" dirty="0" err="1"/>
              <a:t>Macaronesian</a:t>
            </a:r>
            <a:r>
              <a:rPr lang="en-US" dirty="0"/>
              <a:t> Regions</a:t>
            </a:r>
          </a:p>
          <a:p>
            <a:pPr>
              <a:spcBef>
                <a:spcPts val="1200"/>
              </a:spcBef>
              <a:buSzPct val="9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funding scheme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84232" y="5589241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x-none" dirty="0">
                <a:solidFill>
                  <a:schemeClr val="bg1"/>
                </a:solidFill>
                <a:latin typeface="Verdana" charset="0"/>
              </a:rPr>
              <a:t>30 April Brussels | #EULife19</a:t>
            </a:r>
          </a:p>
        </p:txBody>
      </p:sp>
    </p:spTree>
    <p:extLst>
      <p:ext uri="{BB962C8B-B14F-4D97-AF65-F5344CB8AC3E}">
        <p14:creationId xmlns:p14="http://schemas.microsoft.com/office/powerpoint/2010/main" val="41040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LIFE Programme 2021-2027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28005" y="1293721"/>
            <a:ext cx="7061435" cy="42203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04112" y="1578903"/>
            <a:ext cx="2385328" cy="4041929"/>
          </a:xfrm>
          <a:prstGeom prst="roundRect">
            <a:avLst>
              <a:gd name="adj" fmla="val 20179"/>
            </a:avLst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BE" sz="6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BE" sz="6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BE" sz="6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6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7492" y="4138420"/>
            <a:ext cx="2097369" cy="136490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fontAlgn="auto" hangingPunct="0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de-DE" sz="1100" u="sng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On </a:t>
            </a:r>
            <a:r>
              <a:rPr lang="de-DE" sz="1100" u="sng" kern="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legislation</a:t>
            </a:r>
            <a:r>
              <a:rPr lang="de-DE" sz="1100" u="sng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DE" sz="1100" u="sng" kern="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de-DE" sz="1100" u="sng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de-DE" sz="1100" u="sng" kern="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policies</a:t>
            </a:r>
            <a:endParaRPr lang="de-DE" sz="1100" u="sng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171450" indent="-171450" fontAlgn="auto" hangingPunct="0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Support their development, monitoring and enforcement</a:t>
            </a:r>
          </a:p>
          <a:p>
            <a:pPr marL="171450" indent="-171450" fontAlgn="auto" hangingPunct="0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Help Member States to improve their implementation</a:t>
            </a:r>
            <a:endParaRPr lang="fr-BE" sz="12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48128" y="1772816"/>
            <a:ext cx="2176098" cy="236560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fontAlgn="auto" hangingPunct="0">
              <a:lnSpc>
                <a:spcPts val="1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100" u="sng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Projects</a:t>
            </a:r>
          </a:p>
          <a:p>
            <a:pPr marL="171450" indent="-171450" fontAlgn="auto" hangingPunct="0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Develop and demonstrate eco-innovative techniques and approaches</a:t>
            </a:r>
          </a:p>
          <a:p>
            <a:pPr marL="171450" indent="-171450" fontAlgn="auto" hangingPunct="0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Help to implement and enforce plans and strategies, in compliance with EU legislation.</a:t>
            </a:r>
          </a:p>
          <a:p>
            <a:pPr marL="171450" indent="-171450" fontAlgn="auto" hangingPunct="0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Promote best practices and behavioral changes </a:t>
            </a:r>
          </a:p>
          <a:p>
            <a:pPr marL="171450" indent="-171450" fontAlgn="auto" hangingPunct="0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Catalyse</a:t>
            </a:r>
            <a:r>
              <a:rPr lang="en-US" sz="1200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the large scale deployment of successful solutions</a:t>
            </a:r>
          </a:p>
        </p:txBody>
      </p:sp>
    </p:spTree>
    <p:extLst>
      <p:ext uri="{BB962C8B-B14F-4D97-AF65-F5344CB8AC3E}">
        <p14:creationId xmlns:p14="http://schemas.microsoft.com/office/powerpoint/2010/main" val="1682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72817"/>
            <a:ext cx="10905699" cy="4248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implement </a:t>
            </a:r>
            <a:r>
              <a:rPr lang="en-US" dirty="0"/>
              <a:t>outcome-oriented effective measures that lead to direct and sustainable </a:t>
            </a:r>
            <a:r>
              <a:rPr lang="en-US" b="1" dirty="0"/>
              <a:t>improvements of the status of wildlife species and natural habitats</a:t>
            </a:r>
            <a:r>
              <a:rPr lang="en-US" dirty="0"/>
              <a:t> in terrestrial, inland water, coastal and or marine areas; introduce and apply </a:t>
            </a:r>
            <a:r>
              <a:rPr lang="en-US" b="1" dirty="0"/>
              <a:t>nature-based solutions</a:t>
            </a:r>
            <a:r>
              <a:rPr lang="en-US" dirty="0"/>
              <a:t>; and/or strengthen the </a:t>
            </a:r>
            <a:r>
              <a:rPr lang="en-US" b="1" dirty="0"/>
              <a:t>policy framework for nature restoration and conservation</a:t>
            </a:r>
            <a:r>
              <a:rPr lang="en-US" dirty="0"/>
              <a:t> and/or promote sustainable use of ecosystem services </a:t>
            </a:r>
          </a:p>
          <a:p>
            <a:r>
              <a:rPr lang="en-US" b="1" dirty="0" smtClean="0"/>
              <a:t>implement</a:t>
            </a:r>
            <a:r>
              <a:rPr lang="en-US" dirty="0" smtClean="0"/>
              <a:t> </a:t>
            </a:r>
            <a:r>
              <a:rPr lang="en-US" dirty="0"/>
              <a:t>and/or ensure coherence with the relevant </a:t>
            </a:r>
            <a:r>
              <a:rPr lang="en-US" b="1" dirty="0"/>
              <a:t>National Biodiversity Strategies and Action Plans </a:t>
            </a:r>
            <a:r>
              <a:rPr lang="en-US" dirty="0"/>
              <a:t>(NBSAPs) and other applicable national biodiversity plans and strategies  </a:t>
            </a:r>
          </a:p>
          <a:p>
            <a:r>
              <a:rPr lang="en-US" dirty="0" smtClean="0"/>
              <a:t>increase </a:t>
            </a:r>
            <a:r>
              <a:rPr lang="en-US" dirty="0"/>
              <a:t>the extent, connectivity and effective management of protected areas (e.g. developing and implementing management plans for the sites) when targeting site related activities, contributing to the development of a </a:t>
            </a:r>
            <a:r>
              <a:rPr lang="en-US" b="1" dirty="0"/>
              <a:t>network of protected areas </a:t>
            </a:r>
            <a:r>
              <a:rPr lang="en-US" dirty="0"/>
              <a:t>on land and at </a:t>
            </a:r>
            <a:r>
              <a:rPr lang="en-US" dirty="0" smtClean="0"/>
              <a:t>sea</a:t>
            </a:r>
          </a:p>
          <a:p>
            <a:r>
              <a:rPr lang="en-US" b="1" dirty="0" smtClean="0"/>
              <a:t>engage</a:t>
            </a:r>
            <a:r>
              <a:rPr lang="en-US" dirty="0" smtClean="0"/>
              <a:t> </a:t>
            </a:r>
            <a:r>
              <a:rPr lang="en-US" dirty="0"/>
              <a:t>local authorities and civil society </a:t>
            </a:r>
            <a:r>
              <a:rPr lang="en-US" dirty="0" err="1"/>
              <a:t>organisations</a:t>
            </a:r>
            <a:r>
              <a:rPr lang="en-US" dirty="0"/>
              <a:t> which are committed in local development and biodiversity conservation, ecosystem restoration and sustainable use of ecosystem services </a:t>
            </a:r>
            <a:endParaRPr lang="en-US" dirty="0" smtClean="0"/>
          </a:p>
          <a:p>
            <a:r>
              <a:rPr lang="en-GB" b="1" dirty="0" smtClean="0">
                <a:latin typeface="Arial" charset="0"/>
              </a:rPr>
              <a:t>empower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the local stakeholders to define and implement projects tailored to their respective challenges and to address effectively concrete conservation </a:t>
            </a:r>
            <a:r>
              <a:rPr lang="en-GB" dirty="0" smtClean="0">
                <a:latin typeface="Arial" charset="0"/>
              </a:rPr>
              <a:t>problems</a:t>
            </a:r>
          </a:p>
          <a:p>
            <a:r>
              <a:rPr lang="en-GB" dirty="0">
                <a:latin typeface="Arial" charset="0"/>
              </a:rPr>
              <a:t>stimulate the inclusion of the conservation and sustainable use of biological resources </a:t>
            </a:r>
            <a:r>
              <a:rPr lang="en-GB" dirty="0" smtClean="0">
                <a:latin typeface="Arial" charset="0"/>
              </a:rPr>
              <a:t>into </a:t>
            </a:r>
            <a:r>
              <a:rPr lang="en-GB" b="1" dirty="0" smtClean="0">
                <a:latin typeface="Arial" charset="0"/>
              </a:rPr>
              <a:t>decision-making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>
                <a:latin typeface="Arial" charset="0"/>
              </a:rPr>
              <a:t>and </a:t>
            </a:r>
            <a:r>
              <a:rPr lang="en-GB" b="1" dirty="0">
                <a:latin typeface="Arial" charset="0"/>
              </a:rPr>
              <a:t>mainstream</a:t>
            </a:r>
            <a:r>
              <a:rPr lang="en-GB" dirty="0">
                <a:latin typeface="Arial" charset="0"/>
              </a:rPr>
              <a:t> issues </a:t>
            </a:r>
            <a:r>
              <a:rPr lang="en-GB" b="1" dirty="0">
                <a:latin typeface="Arial" charset="0"/>
              </a:rPr>
              <a:t>across all sectors of the local economies and policy-making </a:t>
            </a:r>
            <a:r>
              <a:rPr lang="en-GB" b="1" dirty="0" smtClean="0">
                <a:latin typeface="Arial" charset="0"/>
              </a:rPr>
              <a:t>frameworks</a:t>
            </a:r>
            <a:endParaRPr lang="en-US" b="1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small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5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0"/>
            <a:ext cx="6331517" cy="6863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488" y="2204864"/>
            <a:ext cx="52565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30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luck</a:t>
            </a:r>
            <a:r>
              <a:rPr kumimoji="0" lang="en-IE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456" y="3573016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34EA2"/>
                </a:solidFill>
              </a:rPr>
              <a:t>For questions, contact us at </a:t>
            </a:r>
          </a:p>
          <a:p>
            <a:r>
              <a:rPr lang="en-GB" sz="2000" dirty="0">
                <a:solidFill>
                  <a:srgbClr val="034EA2"/>
                </a:solidFill>
              </a:rPr>
              <a:t>CINEA-LIFE-ENQUIRIES@ec.europa.eu</a:t>
            </a:r>
          </a:p>
          <a:p>
            <a:endParaRPr lang="en-GB" sz="2000" dirty="0" smtClean="0">
              <a:solidFill>
                <a:srgbClr val="034EA2"/>
              </a:solidFill>
            </a:endParaRPr>
          </a:p>
          <a:p>
            <a:r>
              <a:rPr lang="en-GB" sz="2000" dirty="0" smtClean="0">
                <a:solidFill>
                  <a:srgbClr val="034EA2"/>
                </a:solidFill>
              </a:rPr>
              <a:t>https</a:t>
            </a:r>
            <a:r>
              <a:rPr lang="en-GB" sz="2000" dirty="0">
                <a:solidFill>
                  <a:srgbClr val="034EA2"/>
                </a:solidFill>
              </a:rPr>
              <a:t>://cinea.ec.europa.eu/life</a:t>
            </a:r>
          </a:p>
        </p:txBody>
      </p:sp>
    </p:spTree>
    <p:extLst>
      <p:ext uri="{BB962C8B-B14F-4D97-AF65-F5344CB8AC3E}">
        <p14:creationId xmlns:p14="http://schemas.microsoft.com/office/powerpoint/2010/main" val="1114220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587915" y="1854459"/>
            <a:ext cx="3700367" cy="41151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BE" sz="6000" dirty="0">
              <a:solidFill>
                <a:schemeClr val="tx1"/>
              </a:solidFill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BE" sz="6000" dirty="0">
              <a:solidFill>
                <a:schemeClr val="tx1"/>
              </a:solidFill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BE" sz="6000" dirty="0">
              <a:solidFill>
                <a:schemeClr val="tx1"/>
              </a:solidFill>
              <a:sym typeface="Calibri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en-GB" sz="60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1866" y="2128726"/>
            <a:ext cx="3751977" cy="2900422"/>
          </a:xfrm>
          <a:prstGeom prst="roundRect">
            <a:avLst>
              <a:gd name="adj" fmla="val 21026"/>
            </a:avLst>
          </a:prstGeom>
          <a:solidFill>
            <a:schemeClr val="bg1">
              <a:lumMod val="85000"/>
            </a:schemeClr>
          </a:solidFill>
          <a:ln w="2540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0" rIns="45718" bIns="0" numCol="1" spcCol="38100" rtlCol="0" anchor="ctr">
            <a:spAutoFit/>
          </a:bodyPr>
          <a:lstStyle/>
          <a:p>
            <a:pPr algn="ctr">
              <a:spcAft>
                <a:spcPts val="600"/>
              </a:spcAft>
            </a:pPr>
            <a:endParaRPr lang="en-US" sz="1400" spc="-1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1400" spc="-100" dirty="0">
                <a:solidFill>
                  <a:schemeClr val="tx1"/>
                </a:solidFill>
              </a:rPr>
              <a:t>Halting and reversing biodiversity loss.</a:t>
            </a:r>
            <a:endParaRPr lang="en-GB" sz="1400" spc="-1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1400" spc="-100" dirty="0">
                <a:solidFill>
                  <a:schemeClr val="tx1"/>
                </a:solidFill>
              </a:rPr>
              <a:t>Supporting Natura 2000 network and </a:t>
            </a:r>
            <a:r>
              <a:rPr lang="en-US" sz="1400" spc="-100" dirty="0" err="1">
                <a:solidFill>
                  <a:schemeClr val="tx1"/>
                </a:solidFill>
              </a:rPr>
              <a:t>Prioritised</a:t>
            </a:r>
            <a:r>
              <a:rPr lang="en-US" sz="1400" spc="-100" dirty="0">
                <a:solidFill>
                  <a:schemeClr val="tx1"/>
                </a:solidFill>
              </a:rPr>
              <a:t> Action Frameworks.</a:t>
            </a:r>
          </a:p>
          <a:p>
            <a:pPr algn="ctr">
              <a:spcAft>
                <a:spcPts val="1200"/>
              </a:spcAft>
            </a:pPr>
            <a:r>
              <a:rPr lang="en-US" sz="1400" spc="-100" dirty="0">
                <a:solidFill>
                  <a:schemeClr val="tx1"/>
                </a:solidFill>
              </a:rPr>
              <a:t>Mainstreaming nature and biodiversity objectives into other policies and financing </a:t>
            </a:r>
            <a:r>
              <a:rPr lang="en-US" sz="1400" spc="-100" dirty="0" err="1">
                <a:solidFill>
                  <a:schemeClr val="tx1"/>
                </a:solidFill>
              </a:rPr>
              <a:t>programmes</a:t>
            </a:r>
            <a:r>
              <a:rPr lang="en-US" sz="1400" spc="-100" dirty="0">
                <a:solidFill>
                  <a:schemeClr val="tx1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endParaRPr lang="en-US" sz="1400" spc="-1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2146" y="1434536"/>
            <a:ext cx="328375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Typical</a:t>
            </a:r>
            <a:r>
              <a:rPr lang="de-DE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92438" y="3688921"/>
            <a:ext cx="3291318" cy="55333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200" b="0" spc="-100" dirty="0">
                <a:solidFill>
                  <a:schemeClr val="tx1"/>
                </a:solidFill>
              </a:rPr>
              <a:t>Integrated implementation of PAF and </a:t>
            </a:r>
            <a:r>
              <a:rPr lang="en-US" sz="1200" b="0" spc="-100" dirty="0" err="1">
                <a:solidFill>
                  <a:schemeClr val="tx1"/>
                </a:solidFill>
              </a:rPr>
              <a:t>Biodivesrity</a:t>
            </a:r>
            <a:r>
              <a:rPr lang="en-US" sz="1200" b="0" spc="-100" dirty="0">
                <a:solidFill>
                  <a:schemeClr val="tx1"/>
                </a:solidFill>
              </a:rPr>
              <a:t> Strategy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451674" y="3283484"/>
            <a:ext cx="1017736" cy="504385"/>
          </a:xfrm>
          <a:prstGeom prst="rightArrow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en-GB" sz="105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1584" y="1428748"/>
            <a:ext cx="244827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Contribution</a:t>
            </a:r>
            <a:r>
              <a:rPr lang="de-DE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de-DE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96220" y="2339556"/>
            <a:ext cx="3283755" cy="112370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0" spc="-100" dirty="0">
                <a:solidFill>
                  <a:schemeClr val="tx1"/>
                </a:solidFill>
              </a:rPr>
              <a:t>Projects supporting nature conservation and restoration in the Natura 2000 network . 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0" spc="-100" dirty="0">
                <a:solidFill>
                  <a:schemeClr val="tx1"/>
                </a:solidFill>
              </a:rPr>
              <a:t>Species protection.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0" spc="-100" dirty="0">
                <a:solidFill>
                  <a:schemeClr val="tx1"/>
                </a:solidFill>
                <a:sym typeface="Calibri"/>
              </a:rPr>
              <a:t>Invasive Alien Species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0" spc="-100" dirty="0">
                <a:solidFill>
                  <a:schemeClr val="tx1"/>
                </a:solidFill>
                <a:sym typeface="Calibri"/>
              </a:rPr>
              <a:t>Ecosystem restoration and much more …</a:t>
            </a:r>
            <a:endParaRPr lang="en-GB" sz="1200" b="0" spc="-1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4749" y="4540075"/>
            <a:ext cx="3291318" cy="7576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200" b="0" spc="-100" dirty="0">
                <a:solidFill>
                  <a:schemeClr val="tx1"/>
                </a:solidFill>
              </a:rPr>
              <a:t>Financing of small scale grants, particularly in Overseas Countries and Territories and Outermost Regions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Sub</a:t>
            </a:r>
            <a:r>
              <a:rPr lang="fr-BE" dirty="0"/>
              <a:t>-programme Nature and </a:t>
            </a:r>
            <a:r>
              <a:rPr lang="fr-BE" dirty="0" err="1"/>
              <a:t>Biodiversity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10163465" y="4656863"/>
            <a:ext cx="396488" cy="4193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37065" y="4709215"/>
            <a:ext cx="396488" cy="4193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27878" y="2655496"/>
            <a:ext cx="117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SAPs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574" y="3766523"/>
            <a:ext cx="117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SNAPs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27351" y="4728475"/>
            <a:ext cx="117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</a:rPr>
              <a:t>BEST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How to apply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9416" y="1628801"/>
            <a:ext cx="10905699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 the relevant documents can be found </a:t>
            </a:r>
            <a:r>
              <a:rPr lang="en-US" dirty="0"/>
              <a:t>in the ‘Funding &amp; tender opportunities’ </a:t>
            </a:r>
            <a:r>
              <a:rPr lang="en-US" dirty="0" smtClean="0"/>
              <a:t>portal of the EC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ec.europa.eu/info/funding-tenders/opportunities/portal/screen/home</a:t>
            </a:r>
            <a:r>
              <a:rPr lang="en-US" dirty="0" smtClean="0"/>
              <a:t>, </a:t>
            </a:r>
            <a:r>
              <a:rPr lang="en-US" dirty="0"/>
              <a:t>at the specific call </a:t>
            </a:r>
            <a:r>
              <a:rPr lang="en-US" dirty="0" smtClean="0"/>
              <a:t>page</a:t>
            </a:r>
            <a:r>
              <a:rPr lang="en-US" dirty="0"/>
              <a:t> LIFE-2021-BEST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b="1" dirty="0" smtClean="0"/>
              <a:t>Call 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LIFE </a:t>
            </a:r>
            <a:r>
              <a:rPr lang="en-US" b="1" dirty="0"/>
              <a:t>Work </a:t>
            </a:r>
            <a:r>
              <a:rPr lang="en-US" b="1" dirty="0" err="1"/>
              <a:t>Programme</a:t>
            </a:r>
            <a:r>
              <a:rPr lang="en-US" b="1" dirty="0"/>
              <a:t> 2021-2024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LIFE </a:t>
            </a:r>
            <a:r>
              <a:rPr lang="en-US" b="1" dirty="0"/>
              <a:t>Regulation </a:t>
            </a:r>
            <a:r>
              <a:rPr lang="en-US" b="1" dirty="0" smtClean="0"/>
              <a:t>2021/783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LIFE General Model Grant Agreement (MGA v1.0)</a:t>
            </a:r>
          </a:p>
          <a:p>
            <a:pPr marL="0" indent="0">
              <a:buNone/>
            </a:pPr>
            <a:endParaRPr lang="en-IE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641882"/>
          </a:xfrm>
        </p:spPr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052736"/>
            <a:ext cx="10905699" cy="5472608"/>
          </a:xfrm>
        </p:spPr>
        <p:txBody>
          <a:bodyPr>
            <a:noAutofit/>
          </a:bodyPr>
          <a:lstStyle/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	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ec.europa.eu/info/funding-tenders/opportunities/portal/screen/home</a:t>
            </a:r>
            <a:endParaRPr lang="en-US" sz="1600" dirty="0" smtClean="0"/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u="sng" dirty="0" smtClean="0"/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 smtClean="0"/>
              <a:t>Standard Application Form: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fr-FR" sz="1600" dirty="0" smtClean="0"/>
              <a:t>Part A (in system): General </a:t>
            </a:r>
            <a:r>
              <a:rPr lang="fr-FR" sz="1600" dirty="0"/>
              <a:t>information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	      	</a:t>
            </a:r>
            <a:r>
              <a:rPr lang="fr-FR" sz="1600" dirty="0"/>
              <a:t> </a:t>
            </a:r>
            <a:r>
              <a:rPr lang="fr-FR" sz="1600" dirty="0" smtClean="0"/>
              <a:t>              Participants information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/>
              <a:t>            	</a:t>
            </a:r>
            <a:r>
              <a:rPr lang="fr-FR" sz="1600" dirty="0"/>
              <a:t> </a:t>
            </a:r>
            <a:r>
              <a:rPr lang="fr-FR" sz="1600" dirty="0" smtClean="0"/>
              <a:t>              High </a:t>
            </a:r>
            <a:r>
              <a:rPr lang="fr-FR" sz="1600" dirty="0" err="1" smtClean="0"/>
              <a:t>level</a:t>
            </a:r>
            <a:r>
              <a:rPr lang="fr-FR" sz="1600" dirty="0" smtClean="0"/>
              <a:t> Budget</a:t>
            </a:r>
            <a:r>
              <a:rPr lang="en-US" sz="1600" dirty="0" smtClean="0"/>
              <a:t>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IE" sz="1600" dirty="0" smtClean="0"/>
              <a:t>Part B (uploaded): Technical description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IE" sz="1600" dirty="0" smtClean="0"/>
              <a:t>Part C (in system): indicators</a:t>
            </a:r>
          </a:p>
          <a:p>
            <a:pPr marL="342900" lvl="1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-IE" sz="1600" u="sng" dirty="0" smtClean="0"/>
              <a:t>Mandatory </a:t>
            </a:r>
            <a:r>
              <a:rPr lang="en-US" sz="1600" u="sng" dirty="0" smtClean="0"/>
              <a:t>Annexes</a:t>
            </a:r>
            <a:r>
              <a:rPr lang="en-US" sz="1600" dirty="0"/>
              <a:t>: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Detailed budget table (uploaded)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Participant information (uploaded)</a:t>
            </a:r>
            <a:endParaRPr lang="en-US" sz="1600" dirty="0"/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 smtClean="0"/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/>
              <a:t>Optional  </a:t>
            </a:r>
            <a:r>
              <a:rPr lang="en-US" sz="1600" u="sng" dirty="0" smtClean="0"/>
              <a:t>Annexes</a:t>
            </a:r>
            <a:r>
              <a:rPr lang="en-US" sz="1600" dirty="0" smtClean="0"/>
              <a:t>: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Letters of support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/>
              <a:t>Cofinancing</a:t>
            </a:r>
            <a:r>
              <a:rPr lang="en-US" sz="1600" dirty="0" smtClean="0"/>
              <a:t> declaration</a:t>
            </a:r>
            <a:endParaRPr lang="en-US" sz="1600" dirty="0"/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IE" sz="1600" b="1" dirty="0">
                <a:solidFill>
                  <a:srgbClr val="FF0000"/>
                </a:solidFill>
              </a:rPr>
              <a:t>PLEASE USE THE OFFICIAL FORMS!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US" sz="1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3" y="482863"/>
            <a:ext cx="10515600" cy="641882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forms </a:t>
            </a:r>
            <a:r>
              <a:rPr lang="en-US" dirty="0" smtClean="0"/>
              <a:t>in </a:t>
            </a:r>
            <a:r>
              <a:rPr lang="en-US" dirty="0"/>
              <a:t>the Submission System</a:t>
            </a:r>
          </a:p>
        </p:txBody>
      </p:sp>
    </p:spTree>
    <p:extLst>
      <p:ext uri="{BB962C8B-B14F-4D97-AF65-F5344CB8AC3E}">
        <p14:creationId xmlns:p14="http://schemas.microsoft.com/office/powerpoint/2010/main" val="32380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Available budget and timetable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584" y="4035940"/>
            <a:ext cx="8262000" cy="2831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7648" y="4941168"/>
            <a:ext cx="662473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896133"/>
            <a:ext cx="9236368" cy="1947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837283"/>
            <a:ext cx="7847733" cy="20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Admissibility and Eligibility Criteria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10586393" cy="4195662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Proposals </a:t>
            </a:r>
            <a:r>
              <a:rPr lang="en-US" sz="2000" dirty="0"/>
              <a:t>must be submitted before the call </a:t>
            </a:r>
            <a:r>
              <a:rPr lang="en-US" sz="2000" dirty="0" smtClean="0"/>
              <a:t>deadline</a:t>
            </a:r>
            <a:endParaRPr lang="en-US" sz="2000" dirty="0"/>
          </a:p>
          <a:p>
            <a:r>
              <a:rPr lang="en-US" sz="2000" dirty="0"/>
              <a:t>Proposals must be submitted electronically via the Funding &amp; Tenders Portal Electronic Submission </a:t>
            </a:r>
            <a:r>
              <a:rPr lang="en-US" sz="2000" dirty="0" smtClean="0"/>
              <a:t>System</a:t>
            </a:r>
            <a:endParaRPr lang="en-US" sz="2000" dirty="0"/>
          </a:p>
          <a:p>
            <a:r>
              <a:rPr lang="en-US" sz="2000" dirty="0"/>
              <a:t>Proposals (including annexes and supporting documents) must be submitted using the forms provided inside the Submission System </a:t>
            </a:r>
            <a:endParaRPr lang="en-US" sz="2000" dirty="0" smtClean="0"/>
          </a:p>
          <a:p>
            <a:r>
              <a:rPr lang="en-US" sz="2000" dirty="0" smtClean="0"/>
              <a:t>Project </a:t>
            </a:r>
            <a:r>
              <a:rPr lang="en-US" sz="2000" dirty="0"/>
              <a:t>acronym — Your project acronym must include the word </a:t>
            </a:r>
            <a:r>
              <a:rPr lang="en-US" sz="2000" dirty="0" smtClean="0"/>
              <a:t>LIFE</a:t>
            </a:r>
            <a:endParaRPr lang="en-US" sz="2000" dirty="0"/>
          </a:p>
          <a:p>
            <a:r>
              <a:rPr lang="en-US" sz="2000" dirty="0" smtClean="0"/>
              <a:t>Your </a:t>
            </a:r>
            <a:r>
              <a:rPr lang="en-US" sz="2000" dirty="0"/>
              <a:t>application must be readable, accessible and </a:t>
            </a:r>
            <a:r>
              <a:rPr lang="en-US" sz="2000" dirty="0" smtClean="0"/>
              <a:t>printable</a:t>
            </a:r>
            <a:endParaRPr lang="en-US" sz="2000" dirty="0"/>
          </a:p>
          <a:p>
            <a:r>
              <a:rPr lang="en-US" sz="2000" dirty="0" smtClean="0"/>
              <a:t>Page limit must be respected - please do not delete the instructions in the application forms to gain more space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Admissibility </a:t>
            </a:r>
            <a:r>
              <a:rPr lang="en-IE" dirty="0"/>
              <a:t>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9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1413</Words>
  <Application>Microsoft Office PowerPoint</Application>
  <PresentationFormat>Widescreen</PresentationFormat>
  <Paragraphs>155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Gill Sans</vt:lpstr>
      <vt:lpstr>Helvetica Neue</vt:lpstr>
      <vt:lpstr>Times New Roman</vt:lpstr>
      <vt:lpstr>Verdana</vt:lpstr>
      <vt:lpstr>Wingdings</vt:lpstr>
      <vt:lpstr>Office Theme</vt:lpstr>
      <vt:lpstr>Programme for the Environment and Climate Action (LIFE)  Grant Scheme for Biodiversity in  the Outermost Regions and the Overseas Countries and Territories LIFE-2021-BEST  INFO DAY 18/01/2022</vt:lpstr>
      <vt:lpstr>The LIFE Programme 2021-2027</vt:lpstr>
      <vt:lpstr>Sub-programme Nature and Biodiversity</vt:lpstr>
      <vt:lpstr>How to apply</vt:lpstr>
      <vt:lpstr>Reference documents</vt:lpstr>
      <vt:lpstr>Application forms in the Submission System</vt:lpstr>
      <vt:lpstr>Available budget and timetable</vt:lpstr>
      <vt:lpstr>Admissibility and Eligibility Criteria</vt:lpstr>
      <vt:lpstr>Admissibility Criteria</vt:lpstr>
      <vt:lpstr>Eligibility Criteria</vt:lpstr>
      <vt:lpstr>Ineligible activities</vt:lpstr>
      <vt:lpstr>Award criteria</vt:lpstr>
      <vt:lpstr>Award criteria</vt:lpstr>
      <vt:lpstr>Award criterion 1</vt:lpstr>
      <vt:lpstr>Award criterion 2</vt:lpstr>
      <vt:lpstr>Award criterion 3</vt:lpstr>
      <vt:lpstr>Award criterion 4</vt:lpstr>
      <vt:lpstr>Recommendations</vt:lpstr>
      <vt:lpstr>The funding scheme</vt:lpstr>
      <vt:lpstr>The small grants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2020-06-30T14:36:35Z</dcterms:created>
  <dcterms:modified xsi:type="dcterms:W3CDTF">2022-01-14T16:31:28Z</dcterms:modified>
</cp:coreProperties>
</file>