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13"/>
  </p:notesMasterIdLst>
  <p:handoutMasterIdLst>
    <p:handoutMasterId r:id="rId14"/>
  </p:handoutMasterIdLst>
  <p:sldIdLst>
    <p:sldId id="324" r:id="rId2"/>
    <p:sldId id="379" r:id="rId3"/>
    <p:sldId id="378" r:id="rId4"/>
    <p:sldId id="373" r:id="rId5"/>
    <p:sldId id="372" r:id="rId6"/>
    <p:sldId id="382" r:id="rId7"/>
    <p:sldId id="374" r:id="rId8"/>
    <p:sldId id="347" r:id="rId9"/>
    <p:sldId id="380" r:id="rId10"/>
    <p:sldId id="383" r:id="rId11"/>
    <p:sldId id="32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000000"/>
    <a:srgbClr val="DDECF8"/>
    <a:srgbClr val="BCD8EF"/>
    <a:srgbClr val="9BC2E7"/>
    <a:srgbClr val="128FA5"/>
    <a:srgbClr val="249EB2"/>
    <a:srgbClr val="A324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18" autoAdjust="0"/>
    <p:restoredTop sz="89252"/>
  </p:normalViewPr>
  <p:slideViewPr>
    <p:cSldViewPr snapToGrid="0">
      <p:cViewPr varScale="1">
        <p:scale>
          <a:sx n="101" d="100"/>
          <a:sy n="101" d="100"/>
        </p:scale>
        <p:origin x="1280" y="192"/>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269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07C08F-254D-45C3-BDAB-5236BD79B2E1}" type="datetimeFigureOut">
              <a:rPr lang="en-GB" smtClean="0"/>
              <a:t>14/05/2021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E4E050-4C9F-44ED-A03A-8A8C8EEA50C0}" type="slidenum">
              <a:rPr lang="en-GB" smtClean="0"/>
              <a:t>‹#›</a:t>
            </a:fld>
            <a:endParaRPr lang="en-GB"/>
          </a:p>
        </p:txBody>
      </p:sp>
    </p:spTree>
    <p:extLst>
      <p:ext uri="{BB962C8B-B14F-4D97-AF65-F5344CB8AC3E}">
        <p14:creationId xmlns:p14="http://schemas.microsoft.com/office/powerpoint/2010/main" val="406682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207EF-4A25-A848-B548-23D04AADB992}" type="datetimeFigureOut">
              <a:rPr lang="en-US" smtClean="0"/>
              <a:t>5/14/21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61D777-7BA3-F846-A349-799F21ED1686}" type="slidenum">
              <a:rPr lang="en-US" smtClean="0"/>
              <a:t>‹#›</a:t>
            </a:fld>
            <a:endParaRPr lang="en-US"/>
          </a:p>
        </p:txBody>
      </p:sp>
    </p:spTree>
    <p:extLst>
      <p:ext uri="{BB962C8B-B14F-4D97-AF65-F5344CB8AC3E}">
        <p14:creationId xmlns:p14="http://schemas.microsoft.com/office/powerpoint/2010/main" val="1962057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ergy-cities.eu/best-practice/energy-renovation-of-residential-buildings-through-soft-loans-and-third-party-financin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61D777-7BA3-F846-A349-799F21ED1686}" type="slidenum">
              <a:rPr lang="en-US" smtClean="0"/>
              <a:t>2</a:t>
            </a:fld>
            <a:endParaRPr lang="en-US"/>
          </a:p>
        </p:txBody>
      </p:sp>
    </p:spTree>
    <p:extLst>
      <p:ext uri="{BB962C8B-B14F-4D97-AF65-F5344CB8AC3E}">
        <p14:creationId xmlns:p14="http://schemas.microsoft.com/office/powerpoint/2010/main" val="971516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hlinkClick r:id="rId3"/>
              </a:rPr>
              <a:t>http://energy-cities.eu/best-practice/energy-renovation-of-residential-buildings-through-soft-loans-and-third-party-financing/</a:t>
            </a:r>
            <a:endParaRPr lang="en-GB" dirty="0"/>
          </a:p>
        </p:txBody>
      </p:sp>
      <p:sp>
        <p:nvSpPr>
          <p:cNvPr id="4" name="Slide Number Placeholder 3"/>
          <p:cNvSpPr>
            <a:spLocks noGrp="1"/>
          </p:cNvSpPr>
          <p:nvPr>
            <p:ph type="sldNum" sz="quarter" idx="5"/>
          </p:nvPr>
        </p:nvSpPr>
        <p:spPr/>
        <p:txBody>
          <a:bodyPr/>
          <a:lstStyle/>
          <a:p>
            <a:fld id="{8361D777-7BA3-F846-A349-799F21ED1686}" type="slidenum">
              <a:rPr lang="en-US" smtClean="0"/>
              <a:t>5</a:t>
            </a:fld>
            <a:endParaRPr lang="en-US"/>
          </a:p>
        </p:txBody>
      </p:sp>
    </p:spTree>
    <p:extLst>
      <p:ext uri="{BB962C8B-B14F-4D97-AF65-F5344CB8AC3E}">
        <p14:creationId xmlns:p14="http://schemas.microsoft.com/office/powerpoint/2010/main" val="33258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61D777-7BA3-F846-A349-799F21ED1686}" type="slidenum">
              <a:rPr lang="en-US" smtClean="0"/>
              <a:t>7</a:t>
            </a:fld>
            <a:endParaRPr lang="en-US"/>
          </a:p>
        </p:txBody>
      </p:sp>
    </p:spTree>
    <p:extLst>
      <p:ext uri="{BB962C8B-B14F-4D97-AF65-F5344CB8AC3E}">
        <p14:creationId xmlns:p14="http://schemas.microsoft.com/office/powerpoint/2010/main" val="2233032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A0731B33-34D3-4864-A71D-B3DC34198234}"/>
              </a:ext>
            </a:extLst>
          </p:cNvPr>
          <p:cNvSpPr>
            <a:spLocks noGrp="1"/>
          </p:cNvSpPr>
          <p:nvPr>
            <p:ph type="ctrTitle"/>
          </p:nvPr>
        </p:nvSpPr>
        <p:spPr>
          <a:xfrm>
            <a:off x="685799" y="3683726"/>
            <a:ext cx="10741757" cy="1179029"/>
          </a:xfrm>
          <a:prstGeom prst="rect">
            <a:avLst/>
          </a:prstGeom>
        </p:spPr>
        <p:txBody>
          <a:bodyPr anchor="b">
            <a:normAutofit/>
          </a:bodyPr>
          <a:lstStyle>
            <a:lvl1pPr algn="l">
              <a:defRPr sz="4400" b="0">
                <a:solidFill>
                  <a:schemeClr val="tx1"/>
                </a:solidFill>
              </a:defRPr>
            </a:lvl1pPr>
          </a:lstStyle>
          <a:p>
            <a:r>
              <a:rPr lang="en-US" noProof="0"/>
              <a:t>Click to edit Master title style</a:t>
            </a:r>
            <a:endParaRPr lang="en-GB" noProof="0"/>
          </a:p>
        </p:txBody>
      </p:sp>
      <p:sp>
        <p:nvSpPr>
          <p:cNvPr id="11" name="Subtitle 2">
            <a:extLst>
              <a:ext uri="{FF2B5EF4-FFF2-40B4-BE49-F238E27FC236}">
                <a16:creationId xmlns:a16="http://schemas.microsoft.com/office/drawing/2014/main" id="{31399E73-5773-422D-8C73-C680D93E2D25}"/>
              </a:ext>
            </a:extLst>
          </p:cNvPr>
          <p:cNvSpPr>
            <a:spLocks noGrp="1"/>
          </p:cNvSpPr>
          <p:nvPr>
            <p:ph type="subTitle" idx="1"/>
          </p:nvPr>
        </p:nvSpPr>
        <p:spPr>
          <a:xfrm>
            <a:off x="685799" y="5201076"/>
            <a:ext cx="10741757" cy="530015"/>
          </a:xfrm>
          <a:prstGeom prst="rect">
            <a:avLst/>
          </a:prstGeom>
        </p:spPr>
        <p:txBody>
          <a:bodyPr>
            <a:normAutofit/>
          </a:bodyPr>
          <a:lstStyle>
            <a:lvl1pPr marL="0" indent="0" algn="l">
              <a:buNone/>
              <a:defRPr sz="2000" i="1">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a:p>
        </p:txBody>
      </p:sp>
      <p:sp>
        <p:nvSpPr>
          <p:cNvPr id="12" name="Rectangle 11">
            <a:extLst>
              <a:ext uri="{FF2B5EF4-FFF2-40B4-BE49-F238E27FC236}">
                <a16:creationId xmlns:a16="http://schemas.microsoft.com/office/drawing/2014/main" id="{15288E9D-DDB5-44ED-9826-1C7A9751A834}"/>
              </a:ext>
            </a:extLst>
          </p:cNvPr>
          <p:cNvSpPr/>
          <p:nvPr userDrawn="1"/>
        </p:nvSpPr>
        <p:spPr>
          <a:xfrm>
            <a:off x="775965" y="5019006"/>
            <a:ext cx="935966" cy="46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Box 12">
            <a:extLst>
              <a:ext uri="{FF2B5EF4-FFF2-40B4-BE49-F238E27FC236}">
                <a16:creationId xmlns:a16="http://schemas.microsoft.com/office/drawing/2014/main" id="{DE375925-D9CC-403D-9E16-FC1C61AE8246}"/>
              </a:ext>
            </a:extLst>
          </p:cNvPr>
          <p:cNvSpPr txBox="1"/>
          <p:nvPr userDrawn="1"/>
        </p:nvSpPr>
        <p:spPr>
          <a:xfrm>
            <a:off x="8692262" y="6336196"/>
            <a:ext cx="2735295" cy="323165"/>
          </a:xfrm>
          <a:prstGeom prst="rect">
            <a:avLst/>
          </a:prstGeom>
          <a:noFill/>
        </p:spPr>
        <p:txBody>
          <a:bodyPr wrap="square" rtlCol="0">
            <a:spAutoFit/>
          </a:bodyPr>
          <a:lstStyle/>
          <a:p>
            <a:pPr algn="r"/>
            <a:r>
              <a:rPr lang="en-GB" sz="1500">
                <a:solidFill>
                  <a:schemeClr val="tx1"/>
                </a:solidFill>
              </a:rPr>
              <a:t>www.baxcompany.com</a:t>
            </a:r>
          </a:p>
        </p:txBody>
      </p:sp>
      <p:pic>
        <p:nvPicPr>
          <p:cNvPr id="14" name="Picture 13">
            <a:extLst>
              <a:ext uri="{FF2B5EF4-FFF2-40B4-BE49-F238E27FC236}">
                <a16:creationId xmlns:a16="http://schemas.microsoft.com/office/drawing/2014/main" id="{C9342F37-4C79-4918-AA95-816855003D8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75965" y="6299070"/>
            <a:ext cx="2532500" cy="429330"/>
          </a:xfrm>
          <a:prstGeom prst="rect">
            <a:avLst/>
          </a:prstGeom>
        </p:spPr>
      </p:pic>
    </p:spTree>
    <p:extLst>
      <p:ext uri="{BB962C8B-B14F-4D97-AF65-F5344CB8AC3E}">
        <p14:creationId xmlns:p14="http://schemas.microsoft.com/office/powerpoint/2010/main" val="654758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Images 2">
    <p:spTree>
      <p:nvGrpSpPr>
        <p:cNvPr id="1" name=""/>
        <p:cNvGrpSpPr/>
        <p:nvPr/>
      </p:nvGrpSpPr>
      <p:grpSpPr>
        <a:xfrm>
          <a:off x="0" y="0"/>
          <a:ext cx="0" cy="0"/>
          <a:chOff x="0" y="0"/>
          <a:chExt cx="0" cy="0"/>
        </a:xfrm>
      </p:grpSpPr>
      <p:sp>
        <p:nvSpPr>
          <p:cNvPr id="15" name="Picture Placeholder 6"/>
          <p:cNvSpPr>
            <a:spLocks noGrp="1"/>
          </p:cNvSpPr>
          <p:nvPr>
            <p:ph type="pic" sz="quarter" idx="10"/>
          </p:nvPr>
        </p:nvSpPr>
        <p:spPr>
          <a:xfrm>
            <a:off x="780145" y="2005487"/>
            <a:ext cx="2447908" cy="1390857"/>
          </a:xfrm>
          <a:prstGeom prst="rect">
            <a:avLst/>
          </a:prstGeom>
          <a:solidFill>
            <a:schemeClr val="bg2">
              <a:lumMod val="95000"/>
            </a:schemeClr>
          </a:solidFill>
          <a:ln w="12700">
            <a:solidFill>
              <a:schemeClr val="bg1"/>
            </a:solidFill>
          </a:ln>
        </p:spPr>
        <p:txBody>
          <a:bodyPr/>
          <a:lstStyle>
            <a:lvl1pPr marL="0" indent="0">
              <a:buNone/>
              <a:defRPr sz="1000"/>
            </a:lvl1pPr>
          </a:lstStyle>
          <a:p>
            <a:r>
              <a:rPr lang="en-US"/>
              <a:t>Drag picture to placeholder or click icon to add</a:t>
            </a:r>
          </a:p>
        </p:txBody>
      </p:sp>
      <p:sp>
        <p:nvSpPr>
          <p:cNvPr id="16" name="Picture Placeholder 6"/>
          <p:cNvSpPr>
            <a:spLocks noGrp="1"/>
          </p:cNvSpPr>
          <p:nvPr>
            <p:ph type="pic" sz="quarter" idx="11"/>
          </p:nvPr>
        </p:nvSpPr>
        <p:spPr>
          <a:xfrm>
            <a:off x="3539998" y="2005487"/>
            <a:ext cx="2447908" cy="1390857"/>
          </a:xfrm>
          <a:prstGeom prst="rect">
            <a:avLst/>
          </a:prstGeom>
          <a:solidFill>
            <a:schemeClr val="bg2">
              <a:lumMod val="95000"/>
            </a:schemeClr>
          </a:solidFill>
          <a:ln w="12700">
            <a:solidFill>
              <a:schemeClr val="bg1"/>
            </a:solidFill>
          </a:ln>
        </p:spPr>
        <p:txBody>
          <a:bodyPr/>
          <a:lstStyle>
            <a:lvl1pPr marL="0" indent="0">
              <a:buNone/>
              <a:defRPr sz="1000"/>
            </a:lvl1pPr>
          </a:lstStyle>
          <a:p>
            <a:r>
              <a:rPr lang="en-US"/>
              <a:t>Drag picture to placeholder or click icon to add</a:t>
            </a:r>
          </a:p>
        </p:txBody>
      </p:sp>
      <p:sp>
        <p:nvSpPr>
          <p:cNvPr id="17" name="Picture Placeholder 6"/>
          <p:cNvSpPr>
            <a:spLocks noGrp="1"/>
          </p:cNvSpPr>
          <p:nvPr>
            <p:ph type="pic" sz="quarter" idx="12"/>
          </p:nvPr>
        </p:nvSpPr>
        <p:spPr>
          <a:xfrm>
            <a:off x="6299851" y="2005487"/>
            <a:ext cx="2447908" cy="1390857"/>
          </a:xfrm>
          <a:prstGeom prst="rect">
            <a:avLst/>
          </a:prstGeom>
          <a:solidFill>
            <a:schemeClr val="bg2">
              <a:lumMod val="95000"/>
            </a:schemeClr>
          </a:solidFill>
          <a:ln w="12700">
            <a:solidFill>
              <a:schemeClr val="bg1"/>
            </a:solidFill>
          </a:ln>
        </p:spPr>
        <p:txBody>
          <a:bodyPr/>
          <a:lstStyle>
            <a:lvl1pPr marL="0" indent="0">
              <a:buNone/>
              <a:defRPr sz="1000"/>
            </a:lvl1pPr>
          </a:lstStyle>
          <a:p>
            <a:r>
              <a:rPr lang="en-US"/>
              <a:t>Drag picture to placeholder or click icon to add</a:t>
            </a:r>
          </a:p>
        </p:txBody>
      </p:sp>
      <p:sp>
        <p:nvSpPr>
          <p:cNvPr id="18" name="Picture Placeholder 6"/>
          <p:cNvSpPr>
            <a:spLocks noGrp="1"/>
          </p:cNvSpPr>
          <p:nvPr>
            <p:ph type="pic" sz="quarter" idx="13"/>
          </p:nvPr>
        </p:nvSpPr>
        <p:spPr>
          <a:xfrm>
            <a:off x="9059705" y="2005487"/>
            <a:ext cx="2447908" cy="1390857"/>
          </a:xfrm>
          <a:prstGeom prst="rect">
            <a:avLst/>
          </a:prstGeom>
          <a:solidFill>
            <a:schemeClr val="bg2">
              <a:lumMod val="95000"/>
            </a:schemeClr>
          </a:solidFill>
          <a:ln w="12700">
            <a:solidFill>
              <a:schemeClr val="bg1"/>
            </a:solidFill>
          </a:ln>
        </p:spPr>
        <p:txBody>
          <a:bodyPr/>
          <a:lstStyle>
            <a:lvl1pPr marL="0" indent="0">
              <a:buNone/>
              <a:defRPr sz="1000"/>
            </a:lvl1pPr>
          </a:lstStyle>
          <a:p>
            <a:r>
              <a:rPr lang="en-US"/>
              <a:t>Drag picture to placeholder or click icon to add</a:t>
            </a:r>
          </a:p>
        </p:txBody>
      </p:sp>
      <p:sp>
        <p:nvSpPr>
          <p:cNvPr id="11" name="Title 1">
            <a:extLst>
              <a:ext uri="{FF2B5EF4-FFF2-40B4-BE49-F238E27FC236}">
                <a16:creationId xmlns:a16="http://schemas.microsoft.com/office/drawing/2014/main" id="{6907CD08-584B-45C6-9701-1B81342F295A}"/>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12" name="Rectangle 11">
            <a:extLst>
              <a:ext uri="{FF2B5EF4-FFF2-40B4-BE49-F238E27FC236}">
                <a16:creationId xmlns:a16="http://schemas.microsoft.com/office/drawing/2014/main" id="{65498EEF-B0FE-4D0B-A2D8-705F642ED2A4}"/>
              </a:ext>
            </a:extLst>
          </p:cNvPr>
          <p:cNvSpPr/>
          <p:nvPr userDrawn="1"/>
        </p:nvSpPr>
        <p:spPr>
          <a:xfrm>
            <a:off x="738797" y="1041467"/>
            <a:ext cx="935966" cy="469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Rectangle 12">
            <a:extLst>
              <a:ext uri="{FF2B5EF4-FFF2-40B4-BE49-F238E27FC236}">
                <a16:creationId xmlns:a16="http://schemas.microsoft.com/office/drawing/2014/main" id="{D5175D25-BFAD-476C-8753-A8B8D2559BD7}"/>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TextBox 19">
            <a:extLst>
              <a:ext uri="{FF2B5EF4-FFF2-40B4-BE49-F238E27FC236}">
                <a16:creationId xmlns:a16="http://schemas.microsoft.com/office/drawing/2014/main" id="{8022F55F-C728-4613-A0CA-285D5AA52F59}"/>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24" name="Imagen 17">
            <a:extLst>
              <a:ext uri="{FF2B5EF4-FFF2-40B4-BE49-F238E27FC236}">
                <a16:creationId xmlns:a16="http://schemas.microsoft.com/office/drawing/2014/main" id="{01A69F21-C95D-416E-806F-44654E8996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4168523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 numbered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D8DF84-49E3-4D59-A9E2-72627438D5BB}"/>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 name="TextBox 6">
            <a:extLst>
              <a:ext uri="{FF2B5EF4-FFF2-40B4-BE49-F238E27FC236}">
                <a16:creationId xmlns:a16="http://schemas.microsoft.com/office/drawing/2014/main" id="{D427BAFF-011B-458C-8A53-4CBAB80B5143}"/>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8" name="Imagen 17">
            <a:extLst>
              <a:ext uri="{FF2B5EF4-FFF2-40B4-BE49-F238E27FC236}">
                <a16:creationId xmlns:a16="http://schemas.microsoft.com/office/drawing/2014/main" id="{05D8DBC2-CD4C-4311-8272-D4AB4262B49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3103166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29473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Images">
  <p:cSld name="1_Title and Images">
    <p:spTree>
      <p:nvGrpSpPr>
        <p:cNvPr id="1" name="Shape 590"/>
        <p:cNvGrpSpPr/>
        <p:nvPr/>
      </p:nvGrpSpPr>
      <p:grpSpPr>
        <a:xfrm>
          <a:off x="0" y="0"/>
          <a:ext cx="0" cy="0"/>
          <a:chOff x="0" y="0"/>
          <a:chExt cx="0" cy="0"/>
        </a:xfrm>
      </p:grpSpPr>
      <p:sp>
        <p:nvSpPr>
          <p:cNvPr id="591" name="Google Shape;591;p54"/>
          <p:cNvSpPr>
            <a:spLocks noGrp="1"/>
          </p:cNvSpPr>
          <p:nvPr>
            <p:ph type="pic" idx="2"/>
          </p:nvPr>
        </p:nvSpPr>
        <p:spPr>
          <a:xfrm rot="-2071901">
            <a:off x="904633" y="1902696"/>
            <a:ext cx="3218688" cy="2414016"/>
          </a:xfrm>
          <a:prstGeom prst="rect">
            <a:avLst/>
          </a:prstGeom>
          <a:solidFill>
            <a:srgbClr val="D8D8D8"/>
          </a:solidFill>
          <a:ln w="38100" cap="flat" cmpd="sng">
            <a:solidFill>
              <a:schemeClr val="lt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2" name="Google Shape;592;p54"/>
          <p:cNvSpPr>
            <a:spLocks noGrp="1"/>
          </p:cNvSpPr>
          <p:nvPr>
            <p:ph type="pic" idx="3"/>
          </p:nvPr>
        </p:nvSpPr>
        <p:spPr>
          <a:xfrm rot="861685">
            <a:off x="3388401" y="2379801"/>
            <a:ext cx="2645664" cy="1984248"/>
          </a:xfrm>
          <a:prstGeom prst="rect">
            <a:avLst/>
          </a:prstGeom>
          <a:solidFill>
            <a:srgbClr val="D8D8D8"/>
          </a:solidFill>
          <a:ln w="38100" cap="flat" cmpd="sng">
            <a:solidFill>
              <a:schemeClr val="lt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3" name="Google Shape;593;p54"/>
          <p:cNvSpPr>
            <a:spLocks noGrp="1"/>
          </p:cNvSpPr>
          <p:nvPr>
            <p:ph type="pic" idx="4"/>
          </p:nvPr>
        </p:nvSpPr>
        <p:spPr>
          <a:xfrm rot="722212">
            <a:off x="3262823" y="3966595"/>
            <a:ext cx="1682496" cy="1261872"/>
          </a:xfrm>
          <a:prstGeom prst="rect">
            <a:avLst/>
          </a:prstGeom>
          <a:solidFill>
            <a:srgbClr val="D8D8D8"/>
          </a:solidFill>
          <a:ln w="38100" cap="flat" cmpd="sng">
            <a:solidFill>
              <a:schemeClr val="lt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4" name="Google Shape;594;p54"/>
          <p:cNvSpPr>
            <a:spLocks noGrp="1"/>
          </p:cNvSpPr>
          <p:nvPr>
            <p:ph type="pic" idx="5"/>
          </p:nvPr>
        </p:nvSpPr>
        <p:spPr>
          <a:xfrm rot="-407882">
            <a:off x="1037500" y="3858053"/>
            <a:ext cx="2462784" cy="1847088"/>
          </a:xfrm>
          <a:prstGeom prst="rect">
            <a:avLst/>
          </a:prstGeom>
          <a:solidFill>
            <a:srgbClr val="D8D8D8"/>
          </a:solidFill>
          <a:ln w="38100" cap="flat" cmpd="sng">
            <a:solidFill>
              <a:schemeClr val="lt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5" name="Google Shape;595;p54"/>
          <p:cNvSpPr txBox="1">
            <a:spLocks noGrp="1"/>
          </p:cNvSpPr>
          <p:nvPr>
            <p:ph type="title"/>
          </p:nvPr>
        </p:nvSpPr>
        <p:spPr>
          <a:xfrm>
            <a:off x="628650" y="365127"/>
            <a:ext cx="10954164" cy="62691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200"/>
              <a:buFont typeface="Calibri"/>
              <a:buNone/>
              <a:defRPr sz="3200" b="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6" name="Google Shape;596;p54"/>
          <p:cNvSpPr/>
          <p:nvPr/>
        </p:nvSpPr>
        <p:spPr>
          <a:xfrm>
            <a:off x="738797" y="1041467"/>
            <a:ext cx="935966" cy="46934"/>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54"/>
          <p:cNvSpPr/>
          <p:nvPr/>
        </p:nvSpPr>
        <p:spPr>
          <a:xfrm>
            <a:off x="11271185" y="6498000"/>
            <a:ext cx="311629" cy="272431"/>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Calibri"/>
              <a:ea typeface="Calibri"/>
              <a:cs typeface="Calibri"/>
              <a:sym typeface="Calibri"/>
            </a:endParaRPr>
          </a:p>
        </p:txBody>
      </p:sp>
      <p:sp>
        <p:nvSpPr>
          <p:cNvPr id="598" name="Google Shape;598;p54"/>
          <p:cNvSpPr txBox="1"/>
          <p:nvPr/>
        </p:nvSpPr>
        <p:spPr>
          <a:xfrm>
            <a:off x="11140941" y="6532567"/>
            <a:ext cx="572117" cy="215998"/>
          </a:xfrm>
          <a:prstGeom prst="rect">
            <a:avLst/>
          </a:prstGeom>
          <a:noFill/>
          <a:ln>
            <a:noFill/>
          </a:ln>
        </p:spPr>
        <p:txBody>
          <a:bodyPr spcFirstLastPara="1" wrap="square" lIns="182825" tIns="0" rIns="182825" bIns="0" anchor="ctr" anchorCtr="0">
            <a:noAutofit/>
          </a:bodyPr>
          <a:lstStyle/>
          <a:p>
            <a:pPr marL="0" marR="0" lvl="0" indent="0" algn="ctr" rtl="0">
              <a:spcBef>
                <a:spcPts val="0"/>
              </a:spcBef>
              <a:spcAft>
                <a:spcPts val="0"/>
              </a:spcAft>
              <a:buNone/>
            </a:pPr>
            <a:fld id="{00000000-1234-1234-1234-123412341234}" type="slidenum">
              <a:rPr lang="en-GB" sz="1100" b="0">
                <a:solidFill>
                  <a:schemeClr val="lt1"/>
                </a:solidFill>
                <a:latin typeface="Calibri"/>
                <a:ea typeface="Calibri"/>
                <a:cs typeface="Calibri"/>
                <a:sym typeface="Calibri"/>
              </a:rPr>
              <a:t>‹#›</a:t>
            </a:fld>
            <a:endParaRPr sz="1100" b="0">
              <a:solidFill>
                <a:schemeClr val="lt1"/>
              </a:solidFill>
              <a:latin typeface="Calibri"/>
              <a:ea typeface="Calibri"/>
              <a:cs typeface="Calibri"/>
              <a:sym typeface="Calibri"/>
            </a:endParaRPr>
          </a:p>
        </p:txBody>
      </p:sp>
      <p:pic>
        <p:nvPicPr>
          <p:cNvPr id="599" name="Google Shape;599;p54"/>
          <p:cNvPicPr preferRelativeResize="0"/>
          <p:nvPr/>
        </p:nvPicPr>
        <p:blipFill rotWithShape="1">
          <a:blip r:embed="rId2">
            <a:alphaModFix/>
          </a:blip>
          <a:srcRect/>
          <a:stretch/>
        </p:blipFill>
        <p:spPr>
          <a:xfrm>
            <a:off x="720395" y="6554434"/>
            <a:ext cx="1850288" cy="215997"/>
          </a:xfrm>
          <a:prstGeom prst="rect">
            <a:avLst/>
          </a:prstGeom>
          <a:noFill/>
          <a:ln>
            <a:noFill/>
          </a:ln>
        </p:spPr>
      </p:pic>
    </p:spTree>
    <p:extLst>
      <p:ext uri="{BB962C8B-B14F-4D97-AF65-F5344CB8AC3E}">
        <p14:creationId xmlns:p14="http://schemas.microsoft.com/office/powerpoint/2010/main" val="456131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Shape 16">
            <a:extLst>
              <a:ext uri="{FF2B5EF4-FFF2-40B4-BE49-F238E27FC236}">
                <a16:creationId xmlns:a16="http://schemas.microsoft.com/office/drawing/2014/main" id="{49D2F7A4-5689-49DA-8DDA-8979AEBCA80E}"/>
              </a:ext>
            </a:extLst>
          </p:cNvPr>
          <p:cNvSpPr/>
          <p:nvPr userDrawn="1"/>
        </p:nvSpPr>
        <p:spPr>
          <a:xfrm>
            <a:off x="-1" y="0"/>
            <a:ext cx="12192001" cy="3674443"/>
          </a:xfrm>
          <a:prstGeom prst="rect">
            <a:avLst/>
          </a:prstGeom>
          <a:solidFill>
            <a:srgbClr val="008EA6"/>
          </a:solidFill>
          <a:ln w="12700">
            <a:miter lim="400000"/>
          </a:ln>
        </p:spPr>
        <p:txBody>
          <a:bodyPr lIns="0" tIns="0" rIns="0" bIns="0" anchor="ctr"/>
          <a:lstStyle/>
          <a:p>
            <a:pPr lvl="0">
              <a:defRPr sz="3400">
                <a:solidFill>
                  <a:srgbClr val="FFFFFF"/>
                </a:solidFill>
              </a:defRPr>
            </a:pPr>
            <a:endParaRPr sz="2909"/>
          </a:p>
        </p:txBody>
      </p:sp>
      <p:pic>
        <p:nvPicPr>
          <p:cNvPr id="13" name="01-bax-portada.png">
            <a:extLst>
              <a:ext uri="{FF2B5EF4-FFF2-40B4-BE49-F238E27FC236}">
                <a16:creationId xmlns:a16="http://schemas.microsoft.com/office/drawing/2014/main" id="{032DDA57-C229-4DD9-9EA5-25A1A6824DAF}"/>
              </a:ext>
            </a:extLst>
          </p:cNvPr>
          <p:cNvPicPr/>
          <p:nvPr userDrawn="1"/>
        </p:nvPicPr>
        <p:blipFill rotWithShape="1">
          <a:blip r:embed="rId2" cstate="email">
            <a:extLst>
              <a:ext uri="{28A0092B-C50C-407E-A947-70E740481C1C}">
                <a14:useLocalDpi xmlns:a14="http://schemas.microsoft.com/office/drawing/2010/main"/>
              </a:ext>
            </a:extLst>
          </a:blip>
          <a:srcRect t="10577"/>
          <a:stretch/>
        </p:blipFill>
        <p:spPr>
          <a:xfrm>
            <a:off x="0" y="-2"/>
            <a:ext cx="12192000" cy="3674445"/>
          </a:xfrm>
          <a:prstGeom prst="rect">
            <a:avLst/>
          </a:prstGeom>
          <a:ln w="12700">
            <a:miter lim="400000"/>
          </a:ln>
        </p:spPr>
      </p:pic>
      <p:sp>
        <p:nvSpPr>
          <p:cNvPr id="15" name="Title 1">
            <a:extLst>
              <a:ext uri="{FF2B5EF4-FFF2-40B4-BE49-F238E27FC236}">
                <a16:creationId xmlns:a16="http://schemas.microsoft.com/office/drawing/2014/main" id="{7BDE0882-74A3-4C81-B908-89E61B9F08B6}"/>
              </a:ext>
            </a:extLst>
          </p:cNvPr>
          <p:cNvSpPr>
            <a:spLocks noGrp="1"/>
          </p:cNvSpPr>
          <p:nvPr>
            <p:ph type="ctrTitle"/>
          </p:nvPr>
        </p:nvSpPr>
        <p:spPr>
          <a:xfrm>
            <a:off x="685799" y="3683726"/>
            <a:ext cx="10741757" cy="1179029"/>
          </a:xfrm>
          <a:prstGeom prst="rect">
            <a:avLst/>
          </a:prstGeom>
        </p:spPr>
        <p:txBody>
          <a:bodyPr anchor="b">
            <a:normAutofit/>
          </a:bodyPr>
          <a:lstStyle>
            <a:lvl1pPr algn="l">
              <a:defRPr sz="4400" b="0">
                <a:solidFill>
                  <a:schemeClr val="tx1"/>
                </a:solidFill>
              </a:defRPr>
            </a:lvl1pPr>
          </a:lstStyle>
          <a:p>
            <a:r>
              <a:rPr lang="en-US" noProof="0"/>
              <a:t>Click to edit Master title style</a:t>
            </a:r>
            <a:endParaRPr lang="en-GB" noProof="0"/>
          </a:p>
        </p:txBody>
      </p:sp>
      <p:sp>
        <p:nvSpPr>
          <p:cNvPr id="16" name="Subtitle 2">
            <a:extLst>
              <a:ext uri="{FF2B5EF4-FFF2-40B4-BE49-F238E27FC236}">
                <a16:creationId xmlns:a16="http://schemas.microsoft.com/office/drawing/2014/main" id="{F630619B-6D0A-4C45-B34D-488FAD0E970C}"/>
              </a:ext>
            </a:extLst>
          </p:cNvPr>
          <p:cNvSpPr>
            <a:spLocks noGrp="1"/>
          </p:cNvSpPr>
          <p:nvPr>
            <p:ph type="subTitle" idx="1"/>
          </p:nvPr>
        </p:nvSpPr>
        <p:spPr>
          <a:xfrm>
            <a:off x="685799" y="5201076"/>
            <a:ext cx="10741757" cy="530015"/>
          </a:xfrm>
          <a:prstGeom prst="rect">
            <a:avLst/>
          </a:prstGeom>
        </p:spPr>
        <p:txBody>
          <a:bodyPr>
            <a:normAutofit/>
          </a:bodyPr>
          <a:lstStyle>
            <a:lvl1pPr marL="0" indent="0" algn="l">
              <a:buNone/>
              <a:defRPr sz="2000" i="1">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a:p>
        </p:txBody>
      </p:sp>
      <p:sp>
        <p:nvSpPr>
          <p:cNvPr id="17" name="Rectangle 16">
            <a:extLst>
              <a:ext uri="{FF2B5EF4-FFF2-40B4-BE49-F238E27FC236}">
                <a16:creationId xmlns:a16="http://schemas.microsoft.com/office/drawing/2014/main" id="{FF9628CE-6395-4431-BD04-53C7CDC9EDF0}"/>
              </a:ext>
            </a:extLst>
          </p:cNvPr>
          <p:cNvSpPr/>
          <p:nvPr userDrawn="1"/>
        </p:nvSpPr>
        <p:spPr>
          <a:xfrm>
            <a:off x="775965" y="5019006"/>
            <a:ext cx="935966" cy="46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TextBox 17">
            <a:extLst>
              <a:ext uri="{FF2B5EF4-FFF2-40B4-BE49-F238E27FC236}">
                <a16:creationId xmlns:a16="http://schemas.microsoft.com/office/drawing/2014/main" id="{A1E1AD95-59D7-4EBA-B402-A7C0368FCF3E}"/>
              </a:ext>
            </a:extLst>
          </p:cNvPr>
          <p:cNvSpPr txBox="1"/>
          <p:nvPr userDrawn="1"/>
        </p:nvSpPr>
        <p:spPr>
          <a:xfrm>
            <a:off x="8692262" y="6336196"/>
            <a:ext cx="2735295" cy="323165"/>
          </a:xfrm>
          <a:prstGeom prst="rect">
            <a:avLst/>
          </a:prstGeom>
          <a:noFill/>
        </p:spPr>
        <p:txBody>
          <a:bodyPr wrap="square" rtlCol="0">
            <a:spAutoFit/>
          </a:bodyPr>
          <a:lstStyle/>
          <a:p>
            <a:pPr algn="r"/>
            <a:r>
              <a:rPr lang="en-GB" sz="1500">
                <a:solidFill>
                  <a:schemeClr val="tx1"/>
                </a:solidFill>
              </a:rPr>
              <a:t>www.baxcompany.com</a:t>
            </a:r>
          </a:p>
        </p:txBody>
      </p:sp>
      <p:pic>
        <p:nvPicPr>
          <p:cNvPr id="19" name="Picture 18">
            <a:extLst>
              <a:ext uri="{FF2B5EF4-FFF2-40B4-BE49-F238E27FC236}">
                <a16:creationId xmlns:a16="http://schemas.microsoft.com/office/drawing/2014/main" id="{94E633BF-3706-43EF-93D1-B37EB5330571}"/>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75965" y="6299070"/>
            <a:ext cx="2532500" cy="429330"/>
          </a:xfrm>
          <a:prstGeom prst="rect">
            <a:avLst/>
          </a:prstGeom>
        </p:spPr>
      </p:pic>
    </p:spTree>
    <p:extLst>
      <p:ext uri="{BB962C8B-B14F-4D97-AF65-F5344CB8AC3E}">
        <p14:creationId xmlns:p14="http://schemas.microsoft.com/office/powerpoint/2010/main" val="4227738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45B56C3-3705-45B0-B6EC-9760D49A4DF0}"/>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Title 1">
            <a:extLst>
              <a:ext uri="{FF2B5EF4-FFF2-40B4-BE49-F238E27FC236}">
                <a16:creationId xmlns:a16="http://schemas.microsoft.com/office/drawing/2014/main" id="{3FA6F3C7-4098-43B6-8D31-1AA0A5B56135}"/>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13" name="Content Placeholder 2">
            <a:extLst>
              <a:ext uri="{FF2B5EF4-FFF2-40B4-BE49-F238E27FC236}">
                <a16:creationId xmlns:a16="http://schemas.microsoft.com/office/drawing/2014/main" id="{E5E60992-D07B-4481-B490-F2814A455C1C}"/>
              </a:ext>
            </a:extLst>
          </p:cNvPr>
          <p:cNvSpPr>
            <a:spLocks noGrp="1"/>
          </p:cNvSpPr>
          <p:nvPr>
            <p:ph idx="1"/>
          </p:nvPr>
        </p:nvSpPr>
        <p:spPr>
          <a:xfrm>
            <a:off x="628650" y="1449238"/>
            <a:ext cx="10954164" cy="4727725"/>
          </a:xfrm>
          <a:prstGeom prst="rect">
            <a:avLst/>
          </a:prstGeom>
        </p:spPr>
        <p:txBody>
          <a:bodyPr>
            <a:normAutofit/>
          </a:bodyPr>
          <a:lstStyle>
            <a:lvl1pPr>
              <a:lnSpc>
                <a:spcPct val="114000"/>
              </a:lnSpc>
              <a:spcBef>
                <a:spcPts val="600"/>
              </a:spcBef>
              <a:spcAft>
                <a:spcPts val="800"/>
              </a:spcAft>
              <a:buClr>
                <a:schemeClr val="tx2"/>
              </a:buClr>
              <a:defRPr sz="1700">
                <a:solidFill>
                  <a:schemeClr val="tx1"/>
                </a:solidFill>
              </a:defRPr>
            </a:lvl1pPr>
            <a:lvl2pPr>
              <a:lnSpc>
                <a:spcPct val="114000"/>
              </a:lnSpc>
              <a:spcBef>
                <a:spcPts val="600"/>
              </a:spcBef>
              <a:spcAft>
                <a:spcPts val="800"/>
              </a:spcAft>
              <a:buClr>
                <a:schemeClr val="tx2"/>
              </a:buClr>
              <a:defRPr sz="1600">
                <a:solidFill>
                  <a:schemeClr val="tx1"/>
                </a:solidFill>
              </a:defRPr>
            </a:lvl2pPr>
            <a:lvl3pPr>
              <a:lnSpc>
                <a:spcPct val="114000"/>
              </a:lnSpc>
              <a:spcBef>
                <a:spcPts val="600"/>
              </a:spcBef>
              <a:spcAft>
                <a:spcPts val="800"/>
              </a:spcAft>
              <a:buClr>
                <a:schemeClr val="tx2"/>
              </a:buClr>
              <a:defRPr sz="1400">
                <a:solidFill>
                  <a:schemeClr val="tx1"/>
                </a:solidFill>
              </a:defRPr>
            </a:lvl3pPr>
            <a:lvl4pPr>
              <a:lnSpc>
                <a:spcPct val="114000"/>
              </a:lnSpc>
              <a:spcBef>
                <a:spcPts val="600"/>
              </a:spcBef>
              <a:spcAft>
                <a:spcPts val="800"/>
              </a:spcAft>
              <a:buClr>
                <a:schemeClr val="tx2"/>
              </a:buClr>
              <a:defRPr sz="1200">
                <a:solidFill>
                  <a:schemeClr val="tx1"/>
                </a:solidFill>
              </a:defRPr>
            </a:lvl4pPr>
            <a:lvl5pPr>
              <a:lnSpc>
                <a:spcPct val="114000"/>
              </a:lnSpc>
              <a:spcBef>
                <a:spcPts val="600"/>
              </a:spcBef>
              <a:spcAft>
                <a:spcPts val="800"/>
              </a:spcAft>
              <a:buClr>
                <a:schemeClr val="tx2"/>
              </a:buCl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4" name="Imagen 17">
            <a:extLst>
              <a:ext uri="{FF2B5EF4-FFF2-40B4-BE49-F238E27FC236}">
                <a16:creationId xmlns:a16="http://schemas.microsoft.com/office/drawing/2014/main" id="{0EAC5832-FD99-46CF-B7C2-56531FDE252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
        <p:nvSpPr>
          <p:cNvPr id="15" name="Rectangle 14">
            <a:extLst>
              <a:ext uri="{FF2B5EF4-FFF2-40B4-BE49-F238E27FC236}">
                <a16:creationId xmlns:a16="http://schemas.microsoft.com/office/drawing/2014/main" id="{D589CD73-73C5-49E7-A34A-91182E1824B3}"/>
              </a:ext>
            </a:extLst>
          </p:cNvPr>
          <p:cNvSpPr/>
          <p:nvPr userDrawn="1"/>
        </p:nvSpPr>
        <p:spPr>
          <a:xfrm>
            <a:off x="738797" y="1041467"/>
            <a:ext cx="935966" cy="469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TextBox 15">
            <a:extLst>
              <a:ext uri="{FF2B5EF4-FFF2-40B4-BE49-F238E27FC236}">
                <a16:creationId xmlns:a16="http://schemas.microsoft.com/office/drawing/2014/main" id="{B4792B57-C6D5-4BA9-B83E-8CD7CCD8EC56}"/>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spTree>
    <p:extLst>
      <p:ext uri="{BB962C8B-B14F-4D97-AF65-F5344CB8AC3E}">
        <p14:creationId xmlns:p14="http://schemas.microsoft.com/office/powerpoint/2010/main" val="1388511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urquoise title">
    <p:spTree>
      <p:nvGrpSpPr>
        <p:cNvPr id="1" name=""/>
        <p:cNvGrpSpPr/>
        <p:nvPr/>
      </p:nvGrpSpPr>
      <p:grpSpPr>
        <a:xfrm>
          <a:off x="0" y="0"/>
          <a:ext cx="0" cy="0"/>
          <a:chOff x="0" y="0"/>
          <a:chExt cx="0" cy="0"/>
        </a:xfrm>
      </p:grpSpPr>
      <p:sp>
        <p:nvSpPr>
          <p:cNvPr id="11" name="Rechteck 43"/>
          <p:cNvSpPr/>
          <p:nvPr userDrawn="1"/>
        </p:nvSpPr>
        <p:spPr>
          <a:xfrm>
            <a:off x="0" y="-1"/>
            <a:ext cx="12192000" cy="13511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sz="1200">
              <a:solidFill>
                <a:schemeClr val="bg2">
                  <a:lumMod val="50000"/>
                </a:schemeClr>
              </a:solidFill>
            </a:endParaRPr>
          </a:p>
        </p:txBody>
      </p:sp>
      <p:sp>
        <p:nvSpPr>
          <p:cNvPr id="2" name="Title 1"/>
          <p:cNvSpPr>
            <a:spLocks noGrp="1"/>
          </p:cNvSpPr>
          <p:nvPr>
            <p:ph type="title"/>
          </p:nvPr>
        </p:nvSpPr>
        <p:spPr>
          <a:xfrm>
            <a:off x="838200" y="365127"/>
            <a:ext cx="10515600" cy="626912"/>
          </a:xfrm>
          <a:prstGeom prst="rect">
            <a:avLst/>
          </a:prstGeom>
        </p:spPr>
        <p:txBody>
          <a:bodyPr>
            <a:normAutofit/>
          </a:bodyPr>
          <a:lstStyle>
            <a:lvl1pPr algn="ctr">
              <a:defRPr sz="3200" b="0">
                <a:solidFill>
                  <a:schemeClr val="bg1"/>
                </a:solidFill>
              </a:defRPr>
            </a:lvl1pPr>
          </a:lstStyle>
          <a:p>
            <a:r>
              <a:rPr lang="en-US" noProof="0"/>
              <a:t>Click to edit Master title style</a:t>
            </a:r>
            <a:endParaRPr lang="en-GB" noProof="0" dirty="0"/>
          </a:p>
        </p:txBody>
      </p:sp>
      <p:sp>
        <p:nvSpPr>
          <p:cNvPr id="13" name="Rectangle 12">
            <a:extLst>
              <a:ext uri="{FF2B5EF4-FFF2-40B4-BE49-F238E27FC236}">
                <a16:creationId xmlns:a16="http://schemas.microsoft.com/office/drawing/2014/main" id="{5E1BD680-2F47-48C0-82E0-7748501024FB}"/>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TextBox 17">
            <a:extLst>
              <a:ext uri="{FF2B5EF4-FFF2-40B4-BE49-F238E27FC236}">
                <a16:creationId xmlns:a16="http://schemas.microsoft.com/office/drawing/2014/main" id="{1E4A85B3-4165-42EF-AAF5-66AB7B6BD0FB}"/>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19" name="Imagen 17">
            <a:extLst>
              <a:ext uri="{FF2B5EF4-FFF2-40B4-BE49-F238E27FC236}">
                <a16:creationId xmlns:a16="http://schemas.microsoft.com/office/drawing/2014/main" id="{21EDA5AB-DD3E-4CD8-86A1-97301D45D2A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
        <p:nvSpPr>
          <p:cNvPr id="9" name="Rectangle 8">
            <a:extLst>
              <a:ext uri="{FF2B5EF4-FFF2-40B4-BE49-F238E27FC236}">
                <a16:creationId xmlns:a16="http://schemas.microsoft.com/office/drawing/2014/main" id="{79582D7D-04BB-48B3-BD2F-759AFE5AECC9}"/>
              </a:ext>
            </a:extLst>
          </p:cNvPr>
          <p:cNvSpPr/>
          <p:nvPr userDrawn="1"/>
        </p:nvSpPr>
        <p:spPr>
          <a:xfrm>
            <a:off x="5628000" y="1029021"/>
            <a:ext cx="936000" cy="468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0667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1" y="1449239"/>
            <a:ext cx="5168650" cy="4727725"/>
          </a:xfrm>
          <a:prstGeom prst="rect">
            <a:avLst/>
          </a:prstGeom>
        </p:spPr>
        <p:txBody>
          <a:bodyPr>
            <a:normAutofit/>
          </a:bodyPr>
          <a:lstStyle>
            <a:lvl1pPr>
              <a:lnSpc>
                <a:spcPct val="114000"/>
              </a:lnSpc>
              <a:spcBef>
                <a:spcPts val="600"/>
              </a:spcBef>
              <a:spcAft>
                <a:spcPts val="800"/>
              </a:spcAft>
              <a:buClr>
                <a:schemeClr val="tx2"/>
              </a:buClr>
              <a:defRPr sz="1700">
                <a:solidFill>
                  <a:schemeClr val="tx1"/>
                </a:solidFill>
              </a:defRPr>
            </a:lvl1pPr>
            <a:lvl2pPr>
              <a:lnSpc>
                <a:spcPct val="114000"/>
              </a:lnSpc>
              <a:spcBef>
                <a:spcPts val="600"/>
              </a:spcBef>
              <a:spcAft>
                <a:spcPts val="800"/>
              </a:spcAft>
              <a:buClr>
                <a:schemeClr val="tx2"/>
              </a:buClr>
              <a:defRPr sz="1600">
                <a:solidFill>
                  <a:schemeClr val="tx1"/>
                </a:solidFill>
              </a:defRPr>
            </a:lvl2pPr>
            <a:lvl3pPr>
              <a:lnSpc>
                <a:spcPct val="114000"/>
              </a:lnSpc>
              <a:spcBef>
                <a:spcPts val="600"/>
              </a:spcBef>
              <a:spcAft>
                <a:spcPts val="800"/>
              </a:spcAft>
              <a:buClr>
                <a:schemeClr val="tx2"/>
              </a:buClr>
              <a:defRPr sz="1400">
                <a:solidFill>
                  <a:schemeClr val="tx1"/>
                </a:solidFill>
              </a:defRPr>
            </a:lvl3pPr>
            <a:lvl4pPr>
              <a:lnSpc>
                <a:spcPct val="114000"/>
              </a:lnSpc>
              <a:spcBef>
                <a:spcPts val="600"/>
              </a:spcBef>
              <a:spcAft>
                <a:spcPts val="800"/>
              </a:spcAft>
              <a:buClr>
                <a:schemeClr val="tx2"/>
              </a:buClr>
              <a:defRPr sz="1200">
                <a:solidFill>
                  <a:schemeClr val="tx1"/>
                </a:solidFill>
              </a:defRPr>
            </a:lvl4pPr>
            <a:lvl5pPr>
              <a:lnSpc>
                <a:spcPct val="114000"/>
              </a:lnSpc>
              <a:spcBef>
                <a:spcPts val="600"/>
              </a:spcBef>
              <a:spcAft>
                <a:spcPts val="800"/>
              </a:spcAft>
              <a:buClr>
                <a:schemeClr val="tx2"/>
              </a:buCl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1" name="Content Placeholder 2"/>
          <p:cNvSpPr>
            <a:spLocks noGrp="1"/>
          </p:cNvSpPr>
          <p:nvPr>
            <p:ph idx="10"/>
          </p:nvPr>
        </p:nvSpPr>
        <p:spPr>
          <a:xfrm>
            <a:off x="6414164" y="1449238"/>
            <a:ext cx="5168650" cy="4727725"/>
          </a:xfrm>
          <a:prstGeom prst="rect">
            <a:avLst/>
          </a:prstGeom>
        </p:spPr>
        <p:txBody>
          <a:bodyPr>
            <a:normAutofit/>
          </a:bodyPr>
          <a:lstStyle>
            <a:lvl1pPr>
              <a:lnSpc>
                <a:spcPct val="114000"/>
              </a:lnSpc>
              <a:spcBef>
                <a:spcPts val="600"/>
              </a:spcBef>
              <a:spcAft>
                <a:spcPts val="800"/>
              </a:spcAft>
              <a:buClr>
                <a:schemeClr val="tx2"/>
              </a:buClr>
              <a:defRPr sz="1700">
                <a:solidFill>
                  <a:schemeClr val="tx1"/>
                </a:solidFill>
              </a:defRPr>
            </a:lvl1pPr>
            <a:lvl2pPr>
              <a:lnSpc>
                <a:spcPct val="114000"/>
              </a:lnSpc>
              <a:spcBef>
                <a:spcPts val="600"/>
              </a:spcBef>
              <a:spcAft>
                <a:spcPts val="800"/>
              </a:spcAft>
              <a:buClr>
                <a:schemeClr val="tx2"/>
              </a:buClr>
              <a:defRPr sz="1600">
                <a:solidFill>
                  <a:schemeClr val="tx1"/>
                </a:solidFill>
              </a:defRPr>
            </a:lvl2pPr>
            <a:lvl3pPr>
              <a:lnSpc>
                <a:spcPct val="114000"/>
              </a:lnSpc>
              <a:spcBef>
                <a:spcPts val="600"/>
              </a:spcBef>
              <a:spcAft>
                <a:spcPts val="800"/>
              </a:spcAft>
              <a:buClr>
                <a:schemeClr val="tx2"/>
              </a:buClr>
              <a:defRPr sz="1400">
                <a:solidFill>
                  <a:schemeClr val="tx1"/>
                </a:solidFill>
              </a:defRPr>
            </a:lvl3pPr>
            <a:lvl4pPr>
              <a:lnSpc>
                <a:spcPct val="114000"/>
              </a:lnSpc>
              <a:spcBef>
                <a:spcPts val="600"/>
              </a:spcBef>
              <a:spcAft>
                <a:spcPts val="800"/>
              </a:spcAft>
              <a:buClr>
                <a:schemeClr val="tx2"/>
              </a:buClr>
              <a:defRPr sz="1200">
                <a:solidFill>
                  <a:schemeClr val="tx1"/>
                </a:solidFill>
              </a:defRPr>
            </a:lvl4pPr>
            <a:lvl5pPr>
              <a:lnSpc>
                <a:spcPct val="114000"/>
              </a:lnSpc>
              <a:spcBef>
                <a:spcPts val="600"/>
              </a:spcBef>
              <a:spcAft>
                <a:spcPts val="800"/>
              </a:spcAft>
              <a:buClr>
                <a:schemeClr val="tx2"/>
              </a:buCl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6" name="Title 1">
            <a:extLst>
              <a:ext uri="{FF2B5EF4-FFF2-40B4-BE49-F238E27FC236}">
                <a16:creationId xmlns:a16="http://schemas.microsoft.com/office/drawing/2014/main" id="{F6E7AA6E-AD23-4736-AB49-0301B8899C96}"/>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19" name="Rectangle 18">
            <a:extLst>
              <a:ext uri="{FF2B5EF4-FFF2-40B4-BE49-F238E27FC236}">
                <a16:creationId xmlns:a16="http://schemas.microsoft.com/office/drawing/2014/main" id="{0056CBCD-3645-43E1-9DB0-1B23CB470C59}"/>
              </a:ext>
            </a:extLst>
          </p:cNvPr>
          <p:cNvSpPr/>
          <p:nvPr userDrawn="1"/>
        </p:nvSpPr>
        <p:spPr>
          <a:xfrm>
            <a:off x="738797" y="1041467"/>
            <a:ext cx="935966" cy="469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Rectangle 19">
            <a:extLst>
              <a:ext uri="{FF2B5EF4-FFF2-40B4-BE49-F238E27FC236}">
                <a16:creationId xmlns:a16="http://schemas.microsoft.com/office/drawing/2014/main" id="{4E14F593-4615-43A4-9C16-32F331FABC0B}"/>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TextBox 21">
            <a:extLst>
              <a:ext uri="{FF2B5EF4-FFF2-40B4-BE49-F238E27FC236}">
                <a16:creationId xmlns:a16="http://schemas.microsoft.com/office/drawing/2014/main" id="{31D82967-49EE-422F-AC54-FE9B9D36EE53}"/>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23" name="Imagen 17">
            <a:extLst>
              <a:ext uri="{FF2B5EF4-FFF2-40B4-BE49-F238E27FC236}">
                <a16:creationId xmlns:a16="http://schemas.microsoft.com/office/drawing/2014/main" id="{61C184D6-766E-48CA-B028-EAD2A17423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414201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1DEEA7-307A-4C4A-9EB7-4D7755FE3EB7}"/>
              </a:ext>
            </a:extLst>
          </p:cNvPr>
          <p:cNvSpPr/>
          <p:nvPr userDrawn="1"/>
        </p:nvSpPr>
        <p:spPr>
          <a:xfrm>
            <a:off x="0" y="0"/>
            <a:ext cx="12192000" cy="5063706"/>
          </a:xfrm>
          <a:prstGeom prst="rect">
            <a:avLst/>
          </a:prstGeom>
          <a:gradFill>
            <a:gsLst>
              <a:gs pos="885">
                <a:srgbClr val="249EB2"/>
              </a:gs>
              <a:gs pos="50000">
                <a:schemeClr val="tx2"/>
              </a:gs>
              <a:gs pos="100000">
                <a:schemeClr val="tx2">
                  <a:lumMod val="75000"/>
                </a:scheme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itle 1">
            <a:extLst>
              <a:ext uri="{FF2B5EF4-FFF2-40B4-BE49-F238E27FC236}">
                <a16:creationId xmlns:a16="http://schemas.microsoft.com/office/drawing/2014/main" id="{8DAE66A0-C662-4E9A-AAFF-EBCBF60580AB}"/>
              </a:ext>
            </a:extLst>
          </p:cNvPr>
          <p:cNvSpPr>
            <a:spLocks noGrp="1"/>
          </p:cNvSpPr>
          <p:nvPr>
            <p:ph type="title"/>
          </p:nvPr>
        </p:nvSpPr>
        <p:spPr>
          <a:xfrm>
            <a:off x="623887" y="1312930"/>
            <a:ext cx="10640135" cy="2301818"/>
          </a:xfrm>
          <a:prstGeom prst="rect">
            <a:avLst/>
          </a:prstGeom>
        </p:spPr>
        <p:txBody>
          <a:bodyPr anchor="b">
            <a:normAutofit/>
          </a:bodyPr>
          <a:lstStyle>
            <a:lvl1pPr>
              <a:defRPr sz="4400" b="0">
                <a:solidFill>
                  <a:schemeClr val="bg1"/>
                </a:solidFill>
              </a:defRPr>
            </a:lvl1pPr>
          </a:lstStyle>
          <a:p>
            <a:r>
              <a:rPr lang="en-US" noProof="0"/>
              <a:t>Click to edit Master title style</a:t>
            </a:r>
            <a:endParaRPr lang="en-GB" noProof="0"/>
          </a:p>
        </p:txBody>
      </p:sp>
      <p:sp>
        <p:nvSpPr>
          <p:cNvPr id="9" name="Text Placeholder 2">
            <a:extLst>
              <a:ext uri="{FF2B5EF4-FFF2-40B4-BE49-F238E27FC236}">
                <a16:creationId xmlns:a16="http://schemas.microsoft.com/office/drawing/2014/main" id="{2D4DE192-29E5-431C-AD86-6D78A2D991B4}"/>
              </a:ext>
            </a:extLst>
          </p:cNvPr>
          <p:cNvSpPr>
            <a:spLocks noGrp="1"/>
          </p:cNvSpPr>
          <p:nvPr>
            <p:ph type="body" idx="1"/>
          </p:nvPr>
        </p:nvSpPr>
        <p:spPr>
          <a:xfrm>
            <a:off x="623887" y="4064897"/>
            <a:ext cx="10640135" cy="474242"/>
          </a:xfrm>
          <a:prstGeom prst="rect">
            <a:avLst/>
          </a:prstGeom>
        </p:spPr>
        <p:txBody>
          <a:bodyPr>
            <a:normAutofit/>
          </a:bodyPr>
          <a:lstStyle>
            <a:lvl1pPr marL="0" indent="0">
              <a:buNone/>
              <a:defRPr sz="20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0" name="Rectangle 9">
            <a:extLst>
              <a:ext uri="{FF2B5EF4-FFF2-40B4-BE49-F238E27FC236}">
                <a16:creationId xmlns:a16="http://schemas.microsoft.com/office/drawing/2014/main" id="{6F6F50D5-DD8C-43AA-85A8-AB95F6CB337C}"/>
              </a:ext>
            </a:extLst>
          </p:cNvPr>
          <p:cNvSpPr/>
          <p:nvPr userDrawn="1"/>
        </p:nvSpPr>
        <p:spPr>
          <a:xfrm>
            <a:off x="750087" y="3716424"/>
            <a:ext cx="935966" cy="468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1" name="Picture 10">
            <a:extLst>
              <a:ext uri="{FF2B5EF4-FFF2-40B4-BE49-F238E27FC236}">
                <a16:creationId xmlns:a16="http://schemas.microsoft.com/office/drawing/2014/main" id="{3B4F776B-B799-4345-9B23-679D15B55D4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315083" y="5811083"/>
            <a:ext cx="2948940" cy="499928"/>
          </a:xfrm>
          <a:prstGeom prst="rect">
            <a:avLst/>
          </a:prstGeom>
        </p:spPr>
      </p:pic>
    </p:spTree>
    <p:extLst>
      <p:ext uri="{BB962C8B-B14F-4D97-AF65-F5344CB8AC3E}">
        <p14:creationId xmlns:p14="http://schemas.microsoft.com/office/powerpoint/2010/main" val="418242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lor Content">
    <p:spTree>
      <p:nvGrpSpPr>
        <p:cNvPr id="1" name=""/>
        <p:cNvGrpSpPr/>
        <p:nvPr/>
      </p:nvGrpSpPr>
      <p:grpSpPr>
        <a:xfrm>
          <a:off x="0" y="0"/>
          <a:ext cx="0" cy="0"/>
          <a:chOff x="0" y="0"/>
          <a:chExt cx="0" cy="0"/>
        </a:xfrm>
      </p:grpSpPr>
      <p:sp>
        <p:nvSpPr>
          <p:cNvPr id="11" name="Rectangle 10"/>
          <p:cNvSpPr/>
          <p:nvPr userDrawn="1"/>
        </p:nvSpPr>
        <p:spPr>
          <a:xfrm>
            <a:off x="0" y="1222189"/>
            <a:ext cx="12192000" cy="5063706"/>
          </a:xfrm>
          <a:prstGeom prst="rect">
            <a:avLst/>
          </a:prstGeom>
          <a:gradFill>
            <a:gsLst>
              <a:gs pos="885">
                <a:srgbClr val="249EB2"/>
              </a:gs>
              <a:gs pos="50000">
                <a:schemeClr val="tx2"/>
              </a:gs>
              <a:gs pos="100000">
                <a:schemeClr val="tx2">
                  <a:lumMod val="75000"/>
                </a:scheme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5" name="Title 1">
            <a:extLst>
              <a:ext uri="{FF2B5EF4-FFF2-40B4-BE49-F238E27FC236}">
                <a16:creationId xmlns:a16="http://schemas.microsoft.com/office/drawing/2014/main" id="{D34B8C42-2461-4CCA-BE18-F1FF0F9A0ADD}"/>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31" name="Content Placeholder 2">
            <a:extLst>
              <a:ext uri="{FF2B5EF4-FFF2-40B4-BE49-F238E27FC236}">
                <a16:creationId xmlns:a16="http://schemas.microsoft.com/office/drawing/2014/main" id="{A2049299-322E-423F-9CC8-B0017382F519}"/>
              </a:ext>
            </a:extLst>
          </p:cNvPr>
          <p:cNvSpPr>
            <a:spLocks noGrp="1"/>
          </p:cNvSpPr>
          <p:nvPr>
            <p:ph idx="1"/>
          </p:nvPr>
        </p:nvSpPr>
        <p:spPr>
          <a:xfrm>
            <a:off x="628650" y="1449238"/>
            <a:ext cx="10954164" cy="4727725"/>
          </a:xfrm>
          <a:prstGeom prst="rect">
            <a:avLst/>
          </a:prstGeom>
        </p:spPr>
        <p:txBody>
          <a:bodyPr>
            <a:normAutofit/>
          </a:bodyPr>
          <a:lstStyle>
            <a:lvl1pPr>
              <a:lnSpc>
                <a:spcPct val="114000"/>
              </a:lnSpc>
              <a:spcBef>
                <a:spcPts val="600"/>
              </a:spcBef>
              <a:spcAft>
                <a:spcPts val="800"/>
              </a:spcAft>
              <a:defRPr sz="1700">
                <a:solidFill>
                  <a:schemeClr val="bg1"/>
                </a:solidFill>
              </a:defRPr>
            </a:lvl1pPr>
            <a:lvl2pPr>
              <a:lnSpc>
                <a:spcPct val="114000"/>
              </a:lnSpc>
              <a:spcBef>
                <a:spcPts val="600"/>
              </a:spcBef>
              <a:spcAft>
                <a:spcPts val="800"/>
              </a:spcAft>
              <a:defRPr sz="1600">
                <a:solidFill>
                  <a:schemeClr val="bg1"/>
                </a:solidFill>
              </a:defRPr>
            </a:lvl2pPr>
            <a:lvl3pPr>
              <a:lnSpc>
                <a:spcPct val="114000"/>
              </a:lnSpc>
              <a:spcBef>
                <a:spcPts val="600"/>
              </a:spcBef>
              <a:spcAft>
                <a:spcPts val="800"/>
              </a:spcAft>
              <a:defRPr sz="1400">
                <a:solidFill>
                  <a:schemeClr val="bg1"/>
                </a:solidFill>
              </a:defRPr>
            </a:lvl3pPr>
            <a:lvl4pPr>
              <a:lnSpc>
                <a:spcPct val="114000"/>
              </a:lnSpc>
              <a:spcBef>
                <a:spcPts val="600"/>
              </a:spcBef>
              <a:spcAft>
                <a:spcPts val="800"/>
              </a:spcAft>
              <a:defRPr sz="1200">
                <a:solidFill>
                  <a:schemeClr val="bg1"/>
                </a:solidFill>
              </a:defRPr>
            </a:lvl4pPr>
            <a:lvl5pPr>
              <a:lnSpc>
                <a:spcPct val="114000"/>
              </a:lnSpc>
              <a:spcBef>
                <a:spcPts val="600"/>
              </a:spcBef>
              <a:spcAft>
                <a:spcPts val="800"/>
              </a:spcAft>
              <a:defRPr sz="12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4" name="Rectangle 33">
            <a:extLst>
              <a:ext uri="{FF2B5EF4-FFF2-40B4-BE49-F238E27FC236}">
                <a16:creationId xmlns:a16="http://schemas.microsoft.com/office/drawing/2014/main" id="{060D128B-2CDB-4C27-9929-40270A1ECE21}"/>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TextBox 35">
            <a:extLst>
              <a:ext uri="{FF2B5EF4-FFF2-40B4-BE49-F238E27FC236}">
                <a16:creationId xmlns:a16="http://schemas.microsoft.com/office/drawing/2014/main" id="{53E6361E-F47C-4160-8091-2E47373B2DBD}"/>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37" name="Imagen 17">
            <a:extLst>
              <a:ext uri="{FF2B5EF4-FFF2-40B4-BE49-F238E27FC236}">
                <a16:creationId xmlns:a16="http://schemas.microsoft.com/office/drawing/2014/main" id="{7C58B750-CB3C-4C2D-8CC4-5F68F7C8C1C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268751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ound placeholder">
    <p:spTree>
      <p:nvGrpSpPr>
        <p:cNvPr id="1" name=""/>
        <p:cNvGrpSpPr/>
        <p:nvPr/>
      </p:nvGrpSpPr>
      <p:grpSpPr>
        <a:xfrm>
          <a:off x="0" y="0"/>
          <a:ext cx="0" cy="0"/>
          <a:chOff x="0" y="0"/>
          <a:chExt cx="0" cy="0"/>
        </a:xfrm>
      </p:grpSpPr>
      <p:sp>
        <p:nvSpPr>
          <p:cNvPr id="11" name="Shape 310"/>
          <p:cNvSpPr>
            <a:spLocks noGrp="1"/>
          </p:cNvSpPr>
          <p:nvPr>
            <p:ph type="pic" sz="quarter" idx="17" hasCustomPrompt="1"/>
          </p:nvPr>
        </p:nvSpPr>
        <p:spPr>
          <a:xfrm>
            <a:off x="905994" y="1629027"/>
            <a:ext cx="1296000" cy="1297006"/>
          </a:xfrm>
          <a:prstGeom prst="ellipse">
            <a:avLst/>
          </a:prstGeom>
          <a:solidFill>
            <a:schemeClr val="bg1">
              <a:lumMod val="95000"/>
            </a:schemeClr>
          </a:solidFill>
        </p:spPr>
        <p:txBody>
          <a:bodyPr lIns="91439" tIns="45719" rIns="91439" bIns="45719">
            <a:noAutofit/>
          </a:bodyPr>
          <a:lstStyle>
            <a:lvl1pPr marL="0" marR="0" indent="0" algn="ctr" defTabSz="412750" rtl="0" eaLnBrk="0" fontAlgn="base" latinLnBrk="0" hangingPunct="0">
              <a:lnSpc>
                <a:spcPct val="100000"/>
              </a:lnSpc>
              <a:spcBef>
                <a:spcPct val="0"/>
              </a:spcBef>
              <a:spcAft>
                <a:spcPct val="0"/>
              </a:spcAft>
              <a:buClrTx/>
              <a:buSzTx/>
              <a:buFont typeface="Arial" panose="020B0604020202020204" pitchFamily="34" charset="0"/>
              <a:buNone/>
              <a:tabLst/>
              <a:defRPr sz="900"/>
            </a:lvl1pPr>
          </a:lstStyle>
          <a:p>
            <a:r>
              <a:rPr lang="en-GB"/>
              <a:t>Drag &amp; drop image, or click icon to add image</a:t>
            </a:r>
          </a:p>
          <a:p>
            <a:endParaRPr/>
          </a:p>
        </p:txBody>
      </p:sp>
      <p:sp>
        <p:nvSpPr>
          <p:cNvPr id="12" name="Shape 311"/>
          <p:cNvSpPr>
            <a:spLocks noGrp="1"/>
          </p:cNvSpPr>
          <p:nvPr>
            <p:ph type="pic" sz="quarter" idx="18" hasCustomPrompt="1"/>
          </p:nvPr>
        </p:nvSpPr>
        <p:spPr>
          <a:xfrm>
            <a:off x="6441728" y="1629027"/>
            <a:ext cx="1296000" cy="1297006"/>
          </a:xfrm>
          <a:prstGeom prst="ellipse">
            <a:avLst/>
          </a:prstGeom>
          <a:solidFill>
            <a:schemeClr val="bg1">
              <a:lumMod val="95000"/>
            </a:schemeClr>
          </a:solidFill>
        </p:spPr>
        <p:txBody>
          <a:bodyPr lIns="91439" tIns="45719" rIns="91439" bIns="45719">
            <a:noAutofit/>
          </a:bodyPr>
          <a:lstStyle>
            <a:lvl1pPr marL="0" indent="0" algn="ctr">
              <a:buNone/>
              <a:defRPr sz="900"/>
            </a:lvl1pPr>
          </a:lstStyle>
          <a:p>
            <a:r>
              <a:rPr lang="en-GB"/>
              <a:t>Drag &amp; drop image, or click icon to add image</a:t>
            </a:r>
          </a:p>
          <a:p>
            <a:endParaRPr lang="en-GB"/>
          </a:p>
          <a:p>
            <a:endParaRPr/>
          </a:p>
        </p:txBody>
      </p:sp>
      <p:sp>
        <p:nvSpPr>
          <p:cNvPr id="13" name="Shape 312"/>
          <p:cNvSpPr>
            <a:spLocks noGrp="1"/>
          </p:cNvSpPr>
          <p:nvPr>
            <p:ph type="pic" sz="quarter" idx="19" hasCustomPrompt="1"/>
          </p:nvPr>
        </p:nvSpPr>
        <p:spPr>
          <a:xfrm>
            <a:off x="905994" y="3185618"/>
            <a:ext cx="1296000" cy="1297006"/>
          </a:xfrm>
          <a:prstGeom prst="ellipse">
            <a:avLst/>
          </a:prstGeom>
          <a:solidFill>
            <a:schemeClr val="bg1">
              <a:lumMod val="95000"/>
            </a:schemeClr>
          </a:solidFill>
        </p:spPr>
        <p:txBody>
          <a:bodyPr lIns="91439" tIns="45719" rIns="91439" bIns="45719">
            <a:noAutofit/>
          </a:bodyPr>
          <a:lstStyle>
            <a:lvl1pPr marL="0" indent="0" algn="ctr">
              <a:buNone/>
              <a:defRPr sz="900"/>
            </a:lvl1pPr>
          </a:lstStyle>
          <a:p>
            <a:r>
              <a:rPr lang="en-GB"/>
              <a:t>Drag &amp; drop image, or click icon to add image</a:t>
            </a:r>
          </a:p>
          <a:p>
            <a:endParaRPr lang="en-GB"/>
          </a:p>
          <a:p>
            <a:endParaRPr/>
          </a:p>
        </p:txBody>
      </p:sp>
      <p:sp>
        <p:nvSpPr>
          <p:cNvPr id="14" name="Shape 313"/>
          <p:cNvSpPr>
            <a:spLocks noGrp="1"/>
          </p:cNvSpPr>
          <p:nvPr>
            <p:ph type="pic" sz="quarter" idx="20" hasCustomPrompt="1"/>
          </p:nvPr>
        </p:nvSpPr>
        <p:spPr>
          <a:xfrm>
            <a:off x="6441728" y="3185618"/>
            <a:ext cx="1296000" cy="1297006"/>
          </a:xfrm>
          <a:prstGeom prst="ellipse">
            <a:avLst/>
          </a:prstGeom>
          <a:solidFill>
            <a:schemeClr val="bg1">
              <a:lumMod val="95000"/>
            </a:schemeClr>
          </a:solidFill>
        </p:spPr>
        <p:txBody>
          <a:bodyPr lIns="91439" tIns="45719" rIns="91439" bIns="45719">
            <a:noAutofit/>
          </a:bodyPr>
          <a:lstStyle>
            <a:lvl1pPr marL="0" indent="0" algn="ctr">
              <a:buNone/>
              <a:defRPr sz="900"/>
            </a:lvl1pPr>
          </a:lstStyle>
          <a:p>
            <a:r>
              <a:rPr lang="en-GB"/>
              <a:t>Drag &amp; drop image, or click icon to add image</a:t>
            </a:r>
          </a:p>
          <a:p>
            <a:endParaRPr lang="en-GB"/>
          </a:p>
          <a:p>
            <a:endParaRPr/>
          </a:p>
        </p:txBody>
      </p:sp>
      <p:sp>
        <p:nvSpPr>
          <p:cNvPr id="15" name="Shape 312"/>
          <p:cNvSpPr>
            <a:spLocks noGrp="1"/>
          </p:cNvSpPr>
          <p:nvPr>
            <p:ph type="pic" sz="quarter" idx="21" hasCustomPrompt="1"/>
          </p:nvPr>
        </p:nvSpPr>
        <p:spPr>
          <a:xfrm>
            <a:off x="905994" y="4742209"/>
            <a:ext cx="1296000" cy="1297006"/>
          </a:xfrm>
          <a:prstGeom prst="ellipse">
            <a:avLst/>
          </a:prstGeom>
          <a:solidFill>
            <a:schemeClr val="bg1">
              <a:lumMod val="95000"/>
            </a:schemeClr>
          </a:solidFill>
        </p:spPr>
        <p:txBody>
          <a:bodyPr lIns="91439" tIns="45719" rIns="91439" bIns="45719">
            <a:noAutofit/>
          </a:bodyPr>
          <a:lstStyle>
            <a:lvl1pPr marL="0" indent="0" algn="ctr">
              <a:buNone/>
              <a:defRPr sz="900"/>
            </a:lvl1pPr>
          </a:lstStyle>
          <a:p>
            <a:r>
              <a:rPr lang="en-GB"/>
              <a:t>Drag &amp; drop image, or click icon to add image</a:t>
            </a:r>
          </a:p>
          <a:p>
            <a:endParaRPr lang="en-GB"/>
          </a:p>
          <a:p>
            <a:endParaRPr/>
          </a:p>
        </p:txBody>
      </p:sp>
      <p:sp>
        <p:nvSpPr>
          <p:cNvPr id="16" name="Shape 313"/>
          <p:cNvSpPr>
            <a:spLocks noGrp="1"/>
          </p:cNvSpPr>
          <p:nvPr>
            <p:ph type="pic" sz="quarter" idx="22" hasCustomPrompt="1"/>
          </p:nvPr>
        </p:nvSpPr>
        <p:spPr>
          <a:xfrm>
            <a:off x="6441728" y="4742209"/>
            <a:ext cx="1296000" cy="1297006"/>
          </a:xfrm>
          <a:prstGeom prst="ellipse">
            <a:avLst/>
          </a:prstGeom>
          <a:solidFill>
            <a:schemeClr val="bg1">
              <a:lumMod val="95000"/>
            </a:schemeClr>
          </a:solidFill>
        </p:spPr>
        <p:txBody>
          <a:bodyPr lIns="91439" tIns="45719" rIns="91439" bIns="45719">
            <a:noAutofit/>
          </a:bodyPr>
          <a:lstStyle>
            <a:lvl1pPr marL="0" indent="0" algn="ctr">
              <a:buNone/>
              <a:defRPr sz="900"/>
            </a:lvl1pPr>
          </a:lstStyle>
          <a:p>
            <a:r>
              <a:rPr lang="en-GB"/>
              <a:t>Drag &amp; drop image, or click icon to add image</a:t>
            </a:r>
          </a:p>
          <a:p>
            <a:endParaRPr lang="en-GB"/>
          </a:p>
          <a:p>
            <a:endParaRPr/>
          </a:p>
        </p:txBody>
      </p:sp>
      <p:sp>
        <p:nvSpPr>
          <p:cNvPr id="17" name="Title 1">
            <a:extLst>
              <a:ext uri="{FF2B5EF4-FFF2-40B4-BE49-F238E27FC236}">
                <a16:creationId xmlns:a16="http://schemas.microsoft.com/office/drawing/2014/main" id="{9644E0A8-F8C5-48A5-90C3-2631621611F6}"/>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19" name="Rectangle 18">
            <a:extLst>
              <a:ext uri="{FF2B5EF4-FFF2-40B4-BE49-F238E27FC236}">
                <a16:creationId xmlns:a16="http://schemas.microsoft.com/office/drawing/2014/main" id="{5842A39C-5B81-4869-A195-5840433705FD}"/>
              </a:ext>
            </a:extLst>
          </p:cNvPr>
          <p:cNvSpPr/>
          <p:nvPr userDrawn="1"/>
        </p:nvSpPr>
        <p:spPr>
          <a:xfrm>
            <a:off x="738797" y="1041467"/>
            <a:ext cx="935966" cy="469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Rectangle 19">
            <a:extLst>
              <a:ext uri="{FF2B5EF4-FFF2-40B4-BE49-F238E27FC236}">
                <a16:creationId xmlns:a16="http://schemas.microsoft.com/office/drawing/2014/main" id="{3CDBC9FC-4254-4809-A0AD-79546D169F6F}"/>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3" name="TextBox 22">
            <a:extLst>
              <a:ext uri="{FF2B5EF4-FFF2-40B4-BE49-F238E27FC236}">
                <a16:creationId xmlns:a16="http://schemas.microsoft.com/office/drawing/2014/main" id="{F9039670-F81C-4D67-91EC-DEFF2DE29C0C}"/>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26" name="Imagen 17">
            <a:extLst>
              <a:ext uri="{FF2B5EF4-FFF2-40B4-BE49-F238E27FC236}">
                <a16:creationId xmlns:a16="http://schemas.microsoft.com/office/drawing/2014/main" id="{E8A67FF3-D4D1-451B-BB4D-CF043114A2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2783092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Images">
    <p:spTree>
      <p:nvGrpSpPr>
        <p:cNvPr id="1" name=""/>
        <p:cNvGrpSpPr/>
        <p:nvPr/>
      </p:nvGrpSpPr>
      <p:grpSpPr>
        <a:xfrm>
          <a:off x="0" y="0"/>
          <a:ext cx="0" cy="0"/>
          <a:chOff x="0" y="0"/>
          <a:chExt cx="0" cy="0"/>
        </a:xfrm>
      </p:grpSpPr>
      <p:sp>
        <p:nvSpPr>
          <p:cNvPr id="11" name="Picture Placeholder 6"/>
          <p:cNvSpPr>
            <a:spLocks noGrp="1"/>
          </p:cNvSpPr>
          <p:nvPr>
            <p:ph type="pic" sz="quarter" idx="11"/>
          </p:nvPr>
        </p:nvSpPr>
        <p:spPr>
          <a:xfrm rot="19528099">
            <a:off x="904633" y="1902696"/>
            <a:ext cx="3218688" cy="2414016"/>
          </a:xfrm>
          <a:prstGeom prst="rect">
            <a:avLst/>
          </a:prstGeom>
          <a:solidFill>
            <a:schemeClr val="bg1">
              <a:lumMod val="85000"/>
            </a:schemeClr>
          </a:solidFill>
          <a:ln w="38100">
            <a:solidFill>
              <a:schemeClr val="bg1"/>
            </a:solidFill>
          </a:ln>
          <a:effectLst>
            <a:outerShdw blurRad="50800" dist="38100" dir="2700000" algn="tl" rotWithShape="0">
              <a:prstClr val="black">
                <a:alpha val="40000"/>
              </a:prstClr>
            </a:outerShdw>
          </a:effectLst>
        </p:spPr>
        <p:txBody>
          <a:bodyPr/>
          <a:lstStyle>
            <a:lvl1pPr marL="0" indent="0">
              <a:buNone/>
              <a:defRPr sz="1000"/>
            </a:lvl1pPr>
          </a:lstStyle>
          <a:p>
            <a:r>
              <a:rPr lang="en-US"/>
              <a:t>Drag picture to placeholder or click icon to add</a:t>
            </a:r>
          </a:p>
        </p:txBody>
      </p:sp>
      <p:sp>
        <p:nvSpPr>
          <p:cNvPr id="12" name="Picture Placeholder 6"/>
          <p:cNvSpPr>
            <a:spLocks noGrp="1"/>
          </p:cNvSpPr>
          <p:nvPr>
            <p:ph type="pic" sz="quarter" idx="12"/>
          </p:nvPr>
        </p:nvSpPr>
        <p:spPr>
          <a:xfrm rot="861685">
            <a:off x="3388401" y="2379801"/>
            <a:ext cx="2645664" cy="1984248"/>
          </a:xfrm>
          <a:prstGeom prst="rect">
            <a:avLst/>
          </a:prstGeom>
          <a:solidFill>
            <a:schemeClr val="bg1">
              <a:lumMod val="85000"/>
            </a:schemeClr>
          </a:solidFill>
          <a:ln w="38100">
            <a:solidFill>
              <a:schemeClr val="bg1"/>
            </a:solidFill>
          </a:ln>
          <a:effectLst>
            <a:outerShdw blurRad="50800" dist="38100" dir="2700000" algn="tl" rotWithShape="0">
              <a:prstClr val="black">
                <a:alpha val="40000"/>
              </a:prstClr>
            </a:outerShdw>
          </a:effectLst>
        </p:spPr>
        <p:txBody>
          <a:bodyPr/>
          <a:lstStyle>
            <a:lvl1pPr marL="0" indent="0">
              <a:buNone/>
              <a:defRPr sz="1000"/>
            </a:lvl1pPr>
          </a:lstStyle>
          <a:p>
            <a:r>
              <a:rPr lang="en-US"/>
              <a:t>Drag picture to placeholder or click icon to add</a:t>
            </a:r>
          </a:p>
        </p:txBody>
      </p:sp>
      <p:sp>
        <p:nvSpPr>
          <p:cNvPr id="13" name="Picture Placeholder 6"/>
          <p:cNvSpPr>
            <a:spLocks noGrp="1"/>
          </p:cNvSpPr>
          <p:nvPr>
            <p:ph type="pic" sz="quarter" idx="13"/>
          </p:nvPr>
        </p:nvSpPr>
        <p:spPr>
          <a:xfrm rot="722212">
            <a:off x="3262823" y="3966595"/>
            <a:ext cx="1682496" cy="1261872"/>
          </a:xfrm>
          <a:prstGeom prst="rect">
            <a:avLst/>
          </a:prstGeom>
          <a:solidFill>
            <a:schemeClr val="bg1">
              <a:lumMod val="85000"/>
            </a:schemeClr>
          </a:solidFill>
          <a:ln w="38100">
            <a:solidFill>
              <a:schemeClr val="bg1"/>
            </a:solidFill>
          </a:ln>
          <a:effectLst>
            <a:outerShdw blurRad="50800" dist="38100" dir="2700000" algn="tl" rotWithShape="0">
              <a:prstClr val="black">
                <a:alpha val="40000"/>
              </a:prstClr>
            </a:outerShdw>
          </a:effectLst>
        </p:spPr>
        <p:txBody>
          <a:bodyPr/>
          <a:lstStyle>
            <a:lvl1pPr marL="0" indent="0">
              <a:buNone/>
              <a:defRPr sz="1000"/>
            </a:lvl1pPr>
          </a:lstStyle>
          <a:p>
            <a:r>
              <a:rPr lang="en-US"/>
              <a:t>Drag picture to placeholder or click icon to add</a:t>
            </a:r>
          </a:p>
        </p:txBody>
      </p:sp>
      <p:sp>
        <p:nvSpPr>
          <p:cNvPr id="14" name="Picture Placeholder 6"/>
          <p:cNvSpPr>
            <a:spLocks noGrp="1"/>
          </p:cNvSpPr>
          <p:nvPr>
            <p:ph type="pic" sz="quarter" idx="10"/>
          </p:nvPr>
        </p:nvSpPr>
        <p:spPr>
          <a:xfrm rot="21192118">
            <a:off x="1037500" y="3858053"/>
            <a:ext cx="2462784" cy="1847088"/>
          </a:xfrm>
          <a:prstGeom prst="rect">
            <a:avLst/>
          </a:prstGeom>
          <a:solidFill>
            <a:schemeClr val="bg1">
              <a:lumMod val="85000"/>
            </a:schemeClr>
          </a:solidFill>
          <a:ln w="38100">
            <a:solidFill>
              <a:schemeClr val="bg1"/>
            </a:solidFill>
          </a:ln>
          <a:effectLst>
            <a:outerShdw blurRad="50800" dist="38100" dir="2700000" algn="tl" rotWithShape="0">
              <a:prstClr val="black">
                <a:alpha val="40000"/>
              </a:prstClr>
            </a:outerShdw>
          </a:effectLst>
        </p:spPr>
        <p:txBody>
          <a:bodyPr/>
          <a:lstStyle>
            <a:lvl1pPr marL="0" indent="0">
              <a:buNone/>
              <a:defRPr sz="1000"/>
            </a:lvl1pPr>
          </a:lstStyle>
          <a:p>
            <a:r>
              <a:rPr lang="en-US"/>
              <a:t>Drag picture to placeholder or click icon to add</a:t>
            </a:r>
          </a:p>
        </p:txBody>
      </p:sp>
      <p:sp>
        <p:nvSpPr>
          <p:cNvPr id="15" name="Title 1">
            <a:extLst>
              <a:ext uri="{FF2B5EF4-FFF2-40B4-BE49-F238E27FC236}">
                <a16:creationId xmlns:a16="http://schemas.microsoft.com/office/drawing/2014/main" id="{598C1204-6D64-401A-9C25-AFEE5F52581D}"/>
              </a:ext>
            </a:extLst>
          </p:cNvPr>
          <p:cNvSpPr>
            <a:spLocks noGrp="1"/>
          </p:cNvSpPr>
          <p:nvPr>
            <p:ph type="title"/>
          </p:nvPr>
        </p:nvSpPr>
        <p:spPr>
          <a:xfrm>
            <a:off x="628650" y="365127"/>
            <a:ext cx="10954164" cy="626912"/>
          </a:xfrm>
          <a:prstGeom prst="rect">
            <a:avLst/>
          </a:prstGeom>
        </p:spPr>
        <p:txBody>
          <a:bodyPr>
            <a:normAutofit/>
          </a:bodyPr>
          <a:lstStyle>
            <a:lvl1pPr>
              <a:defRPr sz="3200" b="0">
                <a:solidFill>
                  <a:schemeClr val="tx1"/>
                </a:solidFill>
              </a:defRPr>
            </a:lvl1pPr>
          </a:lstStyle>
          <a:p>
            <a:r>
              <a:rPr lang="en-US" noProof="0"/>
              <a:t>Click to edit Master title style</a:t>
            </a:r>
            <a:endParaRPr lang="en-GB" noProof="0" dirty="0"/>
          </a:p>
        </p:txBody>
      </p:sp>
      <p:sp>
        <p:nvSpPr>
          <p:cNvPr id="16" name="Rectangle 15">
            <a:extLst>
              <a:ext uri="{FF2B5EF4-FFF2-40B4-BE49-F238E27FC236}">
                <a16:creationId xmlns:a16="http://schemas.microsoft.com/office/drawing/2014/main" id="{5E798219-25E2-4B93-8108-144E25A0054F}"/>
              </a:ext>
            </a:extLst>
          </p:cNvPr>
          <p:cNvSpPr/>
          <p:nvPr userDrawn="1"/>
        </p:nvSpPr>
        <p:spPr>
          <a:xfrm>
            <a:off x="738797" y="1041467"/>
            <a:ext cx="935966" cy="469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Rectangle 16">
            <a:extLst>
              <a:ext uri="{FF2B5EF4-FFF2-40B4-BE49-F238E27FC236}">
                <a16:creationId xmlns:a16="http://schemas.microsoft.com/office/drawing/2014/main" id="{B5AE39DB-E637-4A5F-981A-A77ABCBDCD13}"/>
              </a:ext>
            </a:extLst>
          </p:cNvPr>
          <p:cNvSpPr/>
          <p:nvPr userDrawn="1"/>
        </p:nvSpPr>
        <p:spPr>
          <a:xfrm>
            <a:off x="11271185" y="6498000"/>
            <a:ext cx="311629" cy="272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TextBox 20">
            <a:extLst>
              <a:ext uri="{FF2B5EF4-FFF2-40B4-BE49-F238E27FC236}">
                <a16:creationId xmlns:a16="http://schemas.microsoft.com/office/drawing/2014/main" id="{7A819378-5051-4CE1-816E-4F096FC93E25}"/>
              </a:ext>
            </a:extLst>
          </p:cNvPr>
          <p:cNvSpPr txBox="1"/>
          <p:nvPr userDrawn="1"/>
        </p:nvSpPr>
        <p:spPr>
          <a:xfrm>
            <a:off x="11140941" y="6532567"/>
            <a:ext cx="572117" cy="215998"/>
          </a:xfrm>
          <a:prstGeom prst="rect">
            <a:avLst/>
          </a:prstGeom>
          <a:noFill/>
        </p:spPr>
        <p:txBody>
          <a:bodyPr wrap="square" lIns="182843" tIns="0" rIns="182843" bIns="0" anchor="ctr" anchorCtr="0">
            <a:noAutofit/>
          </a:bodyPr>
          <a:lstStyle/>
          <a:p>
            <a:pPr algn="ctr" eaLnBrk="1" fontAlgn="auto" hangingPunct="1">
              <a:spcBef>
                <a:spcPts val="0"/>
              </a:spcBef>
              <a:spcAft>
                <a:spcPts val="0"/>
              </a:spcAft>
              <a:defRPr/>
            </a:pPr>
            <a:fld id="{813825E9-9E5C-4D24-9475-FD8109311C23}" type="slidenum">
              <a:rPr lang="en-GB" sz="1100" b="0" noProof="0" smtClean="0">
                <a:solidFill>
                  <a:schemeClr val="bg1"/>
                </a:solidFill>
                <a:latin typeface="+mj-lt"/>
                <a:cs typeface="Calibri Light"/>
              </a:rPr>
              <a:pPr algn="ctr" eaLnBrk="1" fontAlgn="auto" hangingPunct="1">
                <a:spcBef>
                  <a:spcPts val="0"/>
                </a:spcBef>
                <a:spcAft>
                  <a:spcPts val="0"/>
                </a:spcAft>
                <a:defRPr/>
              </a:pPr>
              <a:t>‹#›</a:t>
            </a:fld>
            <a:endParaRPr lang="en-GB" sz="1100" b="0" noProof="0">
              <a:solidFill>
                <a:schemeClr val="bg1"/>
              </a:solidFill>
              <a:latin typeface="+mj-lt"/>
              <a:cs typeface="Calibri Light"/>
            </a:endParaRPr>
          </a:p>
        </p:txBody>
      </p:sp>
      <p:pic>
        <p:nvPicPr>
          <p:cNvPr id="24" name="Imagen 17">
            <a:extLst>
              <a:ext uri="{FF2B5EF4-FFF2-40B4-BE49-F238E27FC236}">
                <a16:creationId xmlns:a16="http://schemas.microsoft.com/office/drawing/2014/main" id="{F60D27D9-217A-43F7-9E93-B91BF55A93A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0395" y="6554434"/>
            <a:ext cx="1850288" cy="215997"/>
          </a:xfrm>
          <a:prstGeom prst="rect">
            <a:avLst/>
          </a:prstGeom>
        </p:spPr>
      </p:pic>
    </p:spTree>
    <p:extLst>
      <p:ext uri="{BB962C8B-B14F-4D97-AF65-F5344CB8AC3E}">
        <p14:creationId xmlns:p14="http://schemas.microsoft.com/office/powerpoint/2010/main" val="1991716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a:t>5/14/21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a:t>‹#›</a:t>
            </a:fld>
            <a:endParaRPr lang="en-US"/>
          </a:p>
        </p:txBody>
      </p:sp>
    </p:spTree>
    <p:extLst>
      <p:ext uri="{BB962C8B-B14F-4D97-AF65-F5344CB8AC3E}">
        <p14:creationId xmlns:p14="http://schemas.microsoft.com/office/powerpoint/2010/main" val="1630337451"/>
      </p:ext>
    </p:extLst>
  </p:cSld>
  <p:clrMap bg1="lt1" tx1="dk1" bg2="lt2" tx2="dk2" accent1="accent1" accent2="accent2" accent3="accent3" accent4="accent4" accent5="accent5" accent6="accent6" hlink="hlink" folHlink="folHlink"/>
  <p:sldLayoutIdLst>
    <p:sldLayoutId id="2147483705" r:id="rId1"/>
    <p:sldLayoutId id="2147483735" r:id="rId2"/>
    <p:sldLayoutId id="2147483706" r:id="rId3"/>
    <p:sldLayoutId id="2147483682" r:id="rId4"/>
    <p:sldLayoutId id="2147483718" r:id="rId5"/>
    <p:sldLayoutId id="2147483707" r:id="rId6"/>
    <p:sldLayoutId id="2147483736" r:id="rId7"/>
    <p:sldLayoutId id="2147483684" r:id="rId8"/>
    <p:sldLayoutId id="2147483681" r:id="rId9"/>
    <p:sldLayoutId id="2147483686" r:id="rId10"/>
    <p:sldLayoutId id="2147483680" r:id="rId11"/>
    <p:sldLayoutId id="2147483711" r:id="rId12"/>
    <p:sldLayoutId id="214748375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mailto:m.meitern@baxcompany.com" TargetMode="External"/><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kodustiil.elu24.ee/4489161/ttu-loi-senisest-soodsama-tehnoloogia-kortermaja-renoveerimiseks"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 r="733"/>
          <a:stretch/>
        </p:blipFill>
        <p:spPr>
          <a:xfrm>
            <a:off x="0" y="-120786"/>
            <a:ext cx="12192000" cy="3342288"/>
          </a:xfrm>
          <a:prstGeom prst="rect">
            <a:avLst/>
          </a:prstGeom>
        </p:spPr>
      </p:pic>
      <p:pic>
        <p:nvPicPr>
          <p:cNvPr id="12" name="01-bax-portada.png"/>
          <p:cNvPicPr/>
          <p:nvPr/>
        </p:nvPicPr>
        <p:blipFill rotWithShape="1">
          <a:blip r:embed="rId3" cstate="email">
            <a:extLst>
              <a:ext uri="{28A0092B-C50C-407E-A947-70E740481C1C}">
                <a14:useLocalDpi xmlns:a14="http://schemas.microsoft.com/office/drawing/2010/main"/>
              </a:ext>
            </a:extLst>
          </a:blip>
          <a:srcRect t="10577"/>
          <a:stretch/>
        </p:blipFill>
        <p:spPr>
          <a:xfrm>
            <a:off x="-1" y="-120786"/>
            <a:ext cx="12192000" cy="3674445"/>
          </a:xfrm>
          <a:prstGeom prst="rect">
            <a:avLst/>
          </a:prstGeom>
          <a:ln w="12700">
            <a:miter lim="400000"/>
          </a:ln>
        </p:spPr>
      </p:pic>
      <p:sp>
        <p:nvSpPr>
          <p:cNvPr id="2" name="Title 1">
            <a:extLst>
              <a:ext uri="{FF2B5EF4-FFF2-40B4-BE49-F238E27FC236}">
                <a16:creationId xmlns:a16="http://schemas.microsoft.com/office/drawing/2014/main" id="{4A6917AC-90BC-4F30-BC69-536B4E98F4A4}"/>
              </a:ext>
            </a:extLst>
          </p:cNvPr>
          <p:cNvSpPr>
            <a:spLocks noGrp="1"/>
          </p:cNvSpPr>
          <p:nvPr>
            <p:ph type="ctrTitle"/>
          </p:nvPr>
        </p:nvSpPr>
        <p:spPr/>
        <p:txBody>
          <a:bodyPr>
            <a:normAutofit fontScale="90000"/>
          </a:bodyPr>
          <a:lstStyle/>
          <a:p>
            <a:r>
              <a:rPr lang="en-GB" dirty="0"/>
              <a:t>Refurbishment of multi-family blocks in Latvia with the help of EIB-ELENA TA facility</a:t>
            </a:r>
            <a:endParaRPr lang="en-GB" dirty="0">
              <a:solidFill>
                <a:srgbClr val="FF0000"/>
              </a:solidFill>
            </a:endParaRPr>
          </a:p>
        </p:txBody>
      </p:sp>
      <p:sp>
        <p:nvSpPr>
          <p:cNvPr id="3" name="Subtitle 2">
            <a:extLst>
              <a:ext uri="{FF2B5EF4-FFF2-40B4-BE49-F238E27FC236}">
                <a16:creationId xmlns:a16="http://schemas.microsoft.com/office/drawing/2014/main" id="{0ACD2252-6302-46CB-8174-E4DE430D80F2}"/>
              </a:ext>
            </a:extLst>
          </p:cNvPr>
          <p:cNvSpPr>
            <a:spLocks noGrp="1"/>
          </p:cNvSpPr>
          <p:nvPr>
            <p:ph type="subTitle" idx="1"/>
          </p:nvPr>
        </p:nvSpPr>
        <p:spPr>
          <a:xfrm>
            <a:off x="685799" y="5201076"/>
            <a:ext cx="10741757" cy="726758"/>
          </a:xfrm>
        </p:spPr>
        <p:txBody>
          <a:bodyPr>
            <a:normAutofit lnSpcReduction="10000"/>
          </a:bodyPr>
          <a:lstStyle/>
          <a:p>
            <a:r>
              <a:rPr lang="en-GB" dirty="0">
                <a:solidFill>
                  <a:schemeClr val="tx1"/>
                </a:solidFill>
              </a:rPr>
              <a:t>Maarja Meitern (Bax &amp; Company) </a:t>
            </a:r>
          </a:p>
          <a:p>
            <a:r>
              <a:rPr lang="en-GB" dirty="0">
                <a:solidFill>
                  <a:schemeClr val="tx1"/>
                </a:solidFill>
              </a:rPr>
              <a:t>On behalf of JNIP (</a:t>
            </a:r>
            <a:r>
              <a:rPr lang="en-GB" dirty="0" err="1">
                <a:solidFill>
                  <a:schemeClr val="tx1"/>
                </a:solidFill>
              </a:rPr>
              <a:t>Jelgavas</a:t>
            </a:r>
            <a:r>
              <a:rPr lang="en-GB" dirty="0">
                <a:solidFill>
                  <a:schemeClr val="tx1"/>
                </a:solidFill>
              </a:rPr>
              <a:t> </a:t>
            </a:r>
            <a:r>
              <a:rPr lang="en-GB" dirty="0" err="1">
                <a:solidFill>
                  <a:schemeClr val="tx1"/>
                </a:solidFill>
              </a:rPr>
              <a:t>Nekustama</a:t>
            </a:r>
            <a:r>
              <a:rPr lang="en-GB" dirty="0">
                <a:solidFill>
                  <a:schemeClr val="tx1"/>
                </a:solidFill>
              </a:rPr>
              <a:t>̄ </a:t>
            </a:r>
            <a:r>
              <a:rPr lang="en-GB" dirty="0" err="1">
                <a:solidFill>
                  <a:schemeClr val="tx1"/>
                </a:solidFill>
              </a:rPr>
              <a:t>Īpašuma</a:t>
            </a:r>
            <a:r>
              <a:rPr lang="en-GB" dirty="0">
                <a:solidFill>
                  <a:schemeClr val="tx1"/>
                </a:solidFill>
              </a:rPr>
              <a:t> </a:t>
            </a:r>
            <a:r>
              <a:rPr lang="en-GB" dirty="0" err="1">
                <a:solidFill>
                  <a:schemeClr val="tx1"/>
                </a:solidFill>
              </a:rPr>
              <a:t>Pārvalde</a:t>
            </a:r>
            <a:r>
              <a:rPr lang="en-GB" dirty="0">
                <a:solidFill>
                  <a:schemeClr val="tx1"/>
                </a:solidFill>
              </a:rPr>
              <a:t> SIA)</a:t>
            </a:r>
          </a:p>
        </p:txBody>
      </p:sp>
      <p:pic>
        <p:nvPicPr>
          <p:cNvPr id="5" name="Picture 4">
            <a:extLst>
              <a:ext uri="{FF2B5EF4-FFF2-40B4-BE49-F238E27FC236}">
                <a16:creationId xmlns:a16="http://schemas.microsoft.com/office/drawing/2014/main" id="{1C9CE071-45E9-DC45-ADCF-DC938732FD1A}"/>
              </a:ext>
            </a:extLst>
          </p:cNvPr>
          <p:cNvPicPr>
            <a:picLocks noChangeAspect="1"/>
          </p:cNvPicPr>
          <p:nvPr/>
        </p:nvPicPr>
        <p:blipFill>
          <a:blip r:embed="rId4"/>
          <a:stretch>
            <a:fillRect/>
          </a:stretch>
        </p:blipFill>
        <p:spPr>
          <a:xfrm>
            <a:off x="9448800" y="4267376"/>
            <a:ext cx="2627733" cy="2306905"/>
          </a:xfrm>
          <a:prstGeom prst="rect">
            <a:avLst/>
          </a:prstGeom>
        </p:spPr>
      </p:pic>
      <p:pic>
        <p:nvPicPr>
          <p:cNvPr id="6" name="Picture 5">
            <a:extLst>
              <a:ext uri="{FF2B5EF4-FFF2-40B4-BE49-F238E27FC236}">
                <a16:creationId xmlns:a16="http://schemas.microsoft.com/office/drawing/2014/main" id="{864EAA58-E719-4A46-B7D9-AEC07149CCAE}"/>
              </a:ext>
            </a:extLst>
          </p:cNvPr>
          <p:cNvPicPr>
            <a:picLocks noChangeAspect="1"/>
          </p:cNvPicPr>
          <p:nvPr/>
        </p:nvPicPr>
        <p:blipFill>
          <a:blip r:embed="rId5"/>
          <a:stretch>
            <a:fillRect/>
          </a:stretch>
        </p:blipFill>
        <p:spPr>
          <a:xfrm>
            <a:off x="8204200" y="5328948"/>
            <a:ext cx="1495693" cy="1331167"/>
          </a:xfrm>
          <a:prstGeom prst="rect">
            <a:avLst/>
          </a:prstGeom>
        </p:spPr>
      </p:pic>
    </p:spTree>
    <p:extLst>
      <p:ext uri="{BB962C8B-B14F-4D97-AF65-F5344CB8AC3E}">
        <p14:creationId xmlns:p14="http://schemas.microsoft.com/office/powerpoint/2010/main" val="1999963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62A67-3884-7540-BDD9-ADF558D89F33}"/>
              </a:ext>
            </a:extLst>
          </p:cNvPr>
          <p:cNvSpPr>
            <a:spLocks noGrp="1"/>
          </p:cNvSpPr>
          <p:nvPr>
            <p:ph type="title"/>
          </p:nvPr>
        </p:nvSpPr>
        <p:spPr/>
        <p:txBody>
          <a:bodyPr/>
          <a:lstStyle/>
          <a:p>
            <a:r>
              <a:rPr lang="en-GB" dirty="0"/>
              <a:t>References</a:t>
            </a:r>
          </a:p>
        </p:txBody>
      </p:sp>
      <p:pic>
        <p:nvPicPr>
          <p:cNvPr id="6" name="Picture 5">
            <a:extLst>
              <a:ext uri="{FF2B5EF4-FFF2-40B4-BE49-F238E27FC236}">
                <a16:creationId xmlns:a16="http://schemas.microsoft.com/office/drawing/2014/main" id="{566A9A77-815A-C243-8DE1-6AAA5EAC36AD}"/>
              </a:ext>
            </a:extLst>
          </p:cNvPr>
          <p:cNvPicPr>
            <a:picLocks noChangeAspect="1"/>
          </p:cNvPicPr>
          <p:nvPr/>
        </p:nvPicPr>
        <p:blipFill>
          <a:blip r:embed="rId2"/>
          <a:stretch>
            <a:fillRect/>
          </a:stretch>
        </p:blipFill>
        <p:spPr>
          <a:xfrm>
            <a:off x="449766" y="1516146"/>
            <a:ext cx="6634976" cy="2064711"/>
          </a:xfrm>
          <a:prstGeom prst="rect">
            <a:avLst/>
          </a:prstGeom>
        </p:spPr>
      </p:pic>
      <p:sp>
        <p:nvSpPr>
          <p:cNvPr id="7" name="TextBox 6">
            <a:extLst>
              <a:ext uri="{FF2B5EF4-FFF2-40B4-BE49-F238E27FC236}">
                <a16:creationId xmlns:a16="http://schemas.microsoft.com/office/drawing/2014/main" id="{6109FDEF-7767-A44F-937E-D55798993210}"/>
              </a:ext>
            </a:extLst>
          </p:cNvPr>
          <p:cNvSpPr txBox="1"/>
          <p:nvPr/>
        </p:nvSpPr>
        <p:spPr>
          <a:xfrm>
            <a:off x="628650" y="4104964"/>
            <a:ext cx="6167958" cy="646331"/>
          </a:xfrm>
          <a:prstGeom prst="rect">
            <a:avLst/>
          </a:prstGeom>
          <a:noFill/>
        </p:spPr>
        <p:txBody>
          <a:bodyPr wrap="square" rtlCol="0">
            <a:spAutoFit/>
          </a:bodyPr>
          <a:lstStyle/>
          <a:p>
            <a:r>
              <a:rPr lang="en-GB" dirty="0"/>
              <a:t>Source: https://</a:t>
            </a:r>
            <a:r>
              <a:rPr lang="en-GB" dirty="0" err="1"/>
              <a:t>www.housingfinance.org</a:t>
            </a:r>
            <a:r>
              <a:rPr lang="en-GB" dirty="0"/>
              <a:t>/2021/03/29/housing-finance-international-spring-2021/</a:t>
            </a:r>
          </a:p>
        </p:txBody>
      </p:sp>
      <p:pic>
        <p:nvPicPr>
          <p:cNvPr id="8" name="Picture 7">
            <a:extLst>
              <a:ext uri="{FF2B5EF4-FFF2-40B4-BE49-F238E27FC236}">
                <a16:creationId xmlns:a16="http://schemas.microsoft.com/office/drawing/2014/main" id="{98D38712-3971-C042-9472-5FEFAED6433B}"/>
              </a:ext>
            </a:extLst>
          </p:cNvPr>
          <p:cNvPicPr>
            <a:picLocks noChangeAspect="1"/>
          </p:cNvPicPr>
          <p:nvPr/>
        </p:nvPicPr>
        <p:blipFill>
          <a:blip r:embed="rId3"/>
          <a:stretch>
            <a:fillRect/>
          </a:stretch>
        </p:blipFill>
        <p:spPr>
          <a:xfrm>
            <a:off x="7084742" y="1882917"/>
            <a:ext cx="1907797" cy="1697940"/>
          </a:xfrm>
          <a:prstGeom prst="rect">
            <a:avLst/>
          </a:prstGeom>
        </p:spPr>
      </p:pic>
    </p:spTree>
    <p:extLst>
      <p:ext uri="{BB962C8B-B14F-4D97-AF65-F5344CB8AC3E}">
        <p14:creationId xmlns:p14="http://schemas.microsoft.com/office/powerpoint/2010/main" val="1584275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54"/>
          <p:cNvSpPr txBox="1">
            <a:spLocks/>
          </p:cNvSpPr>
          <p:nvPr/>
        </p:nvSpPr>
        <p:spPr>
          <a:xfrm>
            <a:off x="7251241" y="1938851"/>
            <a:ext cx="3117520"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dirty="0">
                <a:solidFill>
                  <a:schemeClr val="tx2"/>
                </a:solidFill>
              </a:rPr>
              <a:t>BARCELONA (ES)</a:t>
            </a:r>
          </a:p>
        </p:txBody>
      </p:sp>
      <p:sp>
        <p:nvSpPr>
          <p:cNvPr id="6" name="Content Placeholder 57"/>
          <p:cNvSpPr txBox="1">
            <a:spLocks/>
          </p:cNvSpPr>
          <p:nvPr/>
        </p:nvSpPr>
        <p:spPr>
          <a:xfrm>
            <a:off x="7251241" y="2357950"/>
            <a:ext cx="3117520" cy="798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200" dirty="0" err="1"/>
              <a:t>Telephone</a:t>
            </a:r>
            <a:r>
              <a:rPr lang="es-ES" sz="1200" dirty="0"/>
              <a:t> +34 93 476 04 44 </a:t>
            </a:r>
          </a:p>
          <a:p>
            <a:pPr marL="0" indent="0">
              <a:buNone/>
            </a:pPr>
            <a:r>
              <a:rPr lang="es-ES" sz="1200" dirty="0"/>
              <a:t>C/ </a:t>
            </a:r>
            <a:r>
              <a:rPr lang="es-ES" sz="1200" dirty="0" err="1"/>
              <a:t>Casp</a:t>
            </a:r>
            <a:r>
              <a:rPr lang="es-ES" sz="1200" dirty="0"/>
              <a:t> 118-120</a:t>
            </a:r>
          </a:p>
          <a:p>
            <a:pPr marL="0" indent="0">
              <a:buNone/>
            </a:pPr>
            <a:r>
              <a:rPr lang="es-ES" sz="1200" dirty="0"/>
              <a:t>08013 Barcelona, </a:t>
            </a:r>
            <a:r>
              <a:rPr lang="es-ES" sz="1200" dirty="0" err="1"/>
              <a:t>Spain</a:t>
            </a:r>
            <a:endParaRPr lang="es-ES" sz="1200" dirty="0"/>
          </a:p>
          <a:p>
            <a:pPr marL="0" indent="0">
              <a:buNone/>
            </a:pPr>
            <a:endParaRPr lang="en-US" sz="1200" dirty="0"/>
          </a:p>
        </p:txBody>
      </p:sp>
      <p:sp>
        <p:nvSpPr>
          <p:cNvPr id="7" name="Content Placeholder 58"/>
          <p:cNvSpPr txBox="1">
            <a:spLocks/>
          </p:cNvSpPr>
          <p:nvPr/>
        </p:nvSpPr>
        <p:spPr>
          <a:xfrm>
            <a:off x="7251241" y="3524731"/>
            <a:ext cx="3117520"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a:solidFill>
                  <a:schemeClr val="tx2"/>
                </a:solidFill>
              </a:rPr>
              <a:t>CAMBRIDGE (UK)</a:t>
            </a:r>
          </a:p>
          <a:p>
            <a:pPr marL="0" indent="0">
              <a:buNone/>
            </a:pPr>
            <a:endParaRPr lang="en-GB" sz="1200" b="1">
              <a:solidFill>
                <a:schemeClr val="tx2"/>
              </a:solidFill>
            </a:endParaRPr>
          </a:p>
        </p:txBody>
      </p:sp>
      <p:sp>
        <p:nvSpPr>
          <p:cNvPr id="8" name="Content Placeholder 59"/>
          <p:cNvSpPr txBox="1">
            <a:spLocks/>
          </p:cNvSpPr>
          <p:nvPr/>
        </p:nvSpPr>
        <p:spPr>
          <a:xfrm>
            <a:off x="7251241" y="3943830"/>
            <a:ext cx="3117520" cy="798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a:t>Telephone +44-1223-967242 </a:t>
            </a:r>
          </a:p>
          <a:p>
            <a:pPr marL="0" indent="0">
              <a:buNone/>
            </a:pPr>
            <a:r>
              <a:rPr lang="en-GB" sz="1200"/>
              <a:t>St. John’s Innovation Centre </a:t>
            </a:r>
          </a:p>
          <a:p>
            <a:pPr marL="0" indent="0">
              <a:buNone/>
            </a:pPr>
            <a:r>
              <a:rPr lang="en-GB" sz="1200"/>
              <a:t>Cowley Road CB4 0WS Cambridge, UK</a:t>
            </a:r>
          </a:p>
          <a:p>
            <a:pPr marL="0" indent="0">
              <a:buNone/>
            </a:pPr>
            <a:endParaRPr lang="en-GB" sz="1200"/>
          </a:p>
        </p:txBody>
      </p:sp>
      <p:sp>
        <p:nvSpPr>
          <p:cNvPr id="9" name="Content Placeholder 60"/>
          <p:cNvSpPr txBox="1">
            <a:spLocks/>
          </p:cNvSpPr>
          <p:nvPr/>
        </p:nvSpPr>
        <p:spPr>
          <a:xfrm>
            <a:off x="7251241" y="4958667"/>
            <a:ext cx="3117520"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a:solidFill>
                  <a:schemeClr val="tx2"/>
                </a:solidFill>
              </a:rPr>
              <a:t>ROTTERDAM (NL)</a:t>
            </a:r>
          </a:p>
          <a:p>
            <a:pPr marL="0" indent="0">
              <a:buNone/>
            </a:pPr>
            <a:endParaRPr lang="en-GB" sz="1200" b="1">
              <a:solidFill>
                <a:schemeClr val="tx2"/>
              </a:solidFill>
            </a:endParaRPr>
          </a:p>
        </p:txBody>
      </p:sp>
      <p:sp>
        <p:nvSpPr>
          <p:cNvPr id="10" name="Content Placeholder 61"/>
          <p:cNvSpPr txBox="1">
            <a:spLocks/>
          </p:cNvSpPr>
          <p:nvPr/>
        </p:nvSpPr>
        <p:spPr>
          <a:xfrm>
            <a:off x="7251241" y="5377766"/>
            <a:ext cx="3512452" cy="798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a:t>Telephone +31 (0)10 808 15 99 </a:t>
            </a:r>
          </a:p>
          <a:p>
            <a:pPr marL="0" indent="0">
              <a:buNone/>
            </a:pPr>
            <a:r>
              <a:rPr lang="en-GB" sz="1200" err="1"/>
              <a:t>Stationsplein</a:t>
            </a:r>
            <a:r>
              <a:rPr lang="en-GB" sz="1200"/>
              <a:t> 45 (</a:t>
            </a:r>
            <a:r>
              <a:rPr lang="en-GB" sz="1200" err="1"/>
              <a:t>Kleinhandel</a:t>
            </a:r>
            <a:r>
              <a:rPr lang="en-GB" sz="1200"/>
              <a:t>)</a:t>
            </a:r>
          </a:p>
          <a:p>
            <a:pPr marL="0" indent="0">
              <a:buNone/>
            </a:pPr>
            <a:r>
              <a:rPr lang="en-GB" sz="1200"/>
              <a:t>3013 AK Rotterdam </a:t>
            </a:r>
            <a:r>
              <a:rPr lang="en-GB" sz="1200" err="1"/>
              <a:t>Rotterdam</a:t>
            </a:r>
            <a:r>
              <a:rPr lang="en-GB" sz="1200"/>
              <a:t>, The Netherlands</a:t>
            </a:r>
          </a:p>
          <a:p>
            <a:pPr marL="0" indent="0">
              <a:buNone/>
            </a:pPr>
            <a:endParaRPr lang="en-GB" sz="1200"/>
          </a:p>
        </p:txBody>
      </p:sp>
      <p:sp>
        <p:nvSpPr>
          <p:cNvPr id="24" name="Rectangle 18"/>
          <p:cNvSpPr>
            <a:spLocks/>
          </p:cNvSpPr>
          <p:nvPr/>
        </p:nvSpPr>
        <p:spPr bwMode="auto">
          <a:xfrm>
            <a:off x="868531" y="5503874"/>
            <a:ext cx="461367" cy="466130"/>
          </a:xfrm>
          <a:prstGeom prst="rect">
            <a:avLst/>
          </a:prstGeom>
          <a:solidFill>
            <a:schemeClr val="tx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latin typeface="Arial"/>
            </a:endParaRPr>
          </a:p>
        </p:txBody>
      </p:sp>
      <p:sp>
        <p:nvSpPr>
          <p:cNvPr id="25" name="AutoShape 19"/>
          <p:cNvSpPr>
            <a:spLocks/>
          </p:cNvSpPr>
          <p:nvPr/>
        </p:nvSpPr>
        <p:spPr bwMode="auto">
          <a:xfrm>
            <a:off x="986403" y="5634844"/>
            <a:ext cx="257175" cy="214313"/>
          </a:xfrm>
          <a:custGeom>
            <a:avLst/>
            <a:gdLst/>
            <a:ahLst/>
            <a:cxnLst/>
            <a:rect l="0" t="0" r="r" b="b"/>
            <a:pathLst>
              <a:path w="21600" h="21309">
                <a:moveTo>
                  <a:pt x="14692" y="2"/>
                </a:moveTo>
                <a:cubicBezTo>
                  <a:pt x="16408" y="-35"/>
                  <a:pt x="17322" y="726"/>
                  <a:pt x="18194" y="1692"/>
                </a:cubicBezTo>
                <a:cubicBezTo>
                  <a:pt x="18935" y="1615"/>
                  <a:pt x="19898" y="1111"/>
                  <a:pt x="20465" y="761"/>
                </a:cubicBezTo>
                <a:cubicBezTo>
                  <a:pt x="20649" y="640"/>
                  <a:pt x="20833" y="517"/>
                  <a:pt x="21016" y="395"/>
                </a:cubicBezTo>
                <a:cubicBezTo>
                  <a:pt x="20692" y="1459"/>
                  <a:pt x="20253" y="2291"/>
                  <a:pt x="19579" y="2923"/>
                </a:cubicBezTo>
                <a:cubicBezTo>
                  <a:pt x="19428" y="3063"/>
                  <a:pt x="19280" y="3253"/>
                  <a:pt x="19092" y="3342"/>
                </a:cubicBezTo>
                <a:cubicBezTo>
                  <a:pt x="19092" y="3347"/>
                  <a:pt x="19092" y="3351"/>
                  <a:pt x="19092" y="3355"/>
                </a:cubicBezTo>
                <a:cubicBezTo>
                  <a:pt x="20054" y="3344"/>
                  <a:pt x="20847" y="2816"/>
                  <a:pt x="21600" y="2531"/>
                </a:cubicBezTo>
                <a:cubicBezTo>
                  <a:pt x="21600" y="2535"/>
                  <a:pt x="21600" y="2539"/>
                  <a:pt x="21600" y="2543"/>
                </a:cubicBezTo>
                <a:cubicBezTo>
                  <a:pt x="21205" y="3308"/>
                  <a:pt x="20669" y="4083"/>
                  <a:pt x="20097" y="4639"/>
                </a:cubicBezTo>
                <a:cubicBezTo>
                  <a:pt x="19867" y="4862"/>
                  <a:pt x="19636" y="5085"/>
                  <a:pt x="19405" y="5308"/>
                </a:cubicBezTo>
                <a:cubicBezTo>
                  <a:pt x="19418" y="6545"/>
                  <a:pt x="19390" y="7726"/>
                  <a:pt x="19200" y="8765"/>
                </a:cubicBezTo>
                <a:cubicBezTo>
                  <a:pt x="18093" y="14811"/>
                  <a:pt x="15161" y="18916"/>
                  <a:pt x="10519" y="20674"/>
                </a:cubicBezTo>
                <a:cubicBezTo>
                  <a:pt x="8852" y="21306"/>
                  <a:pt x="6159" y="21565"/>
                  <a:pt x="4249" y="20989"/>
                </a:cubicBezTo>
                <a:cubicBezTo>
                  <a:pt x="3302" y="20702"/>
                  <a:pt x="2446" y="20380"/>
                  <a:pt x="1643" y="19954"/>
                </a:cubicBezTo>
                <a:cubicBezTo>
                  <a:pt x="1197" y="19717"/>
                  <a:pt x="784" y="19460"/>
                  <a:pt x="389" y="19168"/>
                </a:cubicBezTo>
                <a:cubicBezTo>
                  <a:pt x="260" y="19072"/>
                  <a:pt x="130" y="18975"/>
                  <a:pt x="0" y="18880"/>
                </a:cubicBezTo>
                <a:cubicBezTo>
                  <a:pt x="431" y="18895"/>
                  <a:pt x="935" y="19039"/>
                  <a:pt x="1416" y="18945"/>
                </a:cubicBezTo>
                <a:cubicBezTo>
                  <a:pt x="1852" y="18860"/>
                  <a:pt x="2279" y="18881"/>
                  <a:pt x="2681" y="18775"/>
                </a:cubicBezTo>
                <a:cubicBezTo>
                  <a:pt x="3683" y="18507"/>
                  <a:pt x="4573" y="18153"/>
                  <a:pt x="5341" y="17609"/>
                </a:cubicBezTo>
                <a:cubicBezTo>
                  <a:pt x="5712" y="17344"/>
                  <a:pt x="6277" y="17034"/>
                  <a:pt x="6540" y="16652"/>
                </a:cubicBezTo>
                <a:cubicBezTo>
                  <a:pt x="6043" y="16663"/>
                  <a:pt x="5592" y="16523"/>
                  <a:pt x="5222" y="16364"/>
                </a:cubicBezTo>
                <a:cubicBezTo>
                  <a:pt x="3788" y="15749"/>
                  <a:pt x="2954" y="14618"/>
                  <a:pt x="2411" y="12918"/>
                </a:cubicBezTo>
                <a:cubicBezTo>
                  <a:pt x="2845" y="12977"/>
                  <a:pt x="4096" y="13114"/>
                  <a:pt x="4389" y="12814"/>
                </a:cubicBezTo>
                <a:cubicBezTo>
                  <a:pt x="3842" y="12777"/>
                  <a:pt x="3316" y="12392"/>
                  <a:pt x="2941" y="12107"/>
                </a:cubicBezTo>
                <a:cubicBezTo>
                  <a:pt x="1787" y="11230"/>
                  <a:pt x="847" y="9759"/>
                  <a:pt x="854" y="7495"/>
                </a:cubicBezTo>
                <a:cubicBezTo>
                  <a:pt x="1005" y="7582"/>
                  <a:pt x="1157" y="7670"/>
                  <a:pt x="1308" y="7758"/>
                </a:cubicBezTo>
                <a:cubicBezTo>
                  <a:pt x="1598" y="7906"/>
                  <a:pt x="1892" y="7986"/>
                  <a:pt x="2238" y="8072"/>
                </a:cubicBezTo>
                <a:cubicBezTo>
                  <a:pt x="2384" y="8108"/>
                  <a:pt x="2676" y="8212"/>
                  <a:pt x="2843" y="8137"/>
                </a:cubicBezTo>
                <a:cubicBezTo>
                  <a:pt x="2836" y="8137"/>
                  <a:pt x="2829" y="8137"/>
                  <a:pt x="2822" y="8137"/>
                </a:cubicBezTo>
                <a:cubicBezTo>
                  <a:pt x="2598" y="7821"/>
                  <a:pt x="2235" y="7611"/>
                  <a:pt x="2011" y="7273"/>
                </a:cubicBezTo>
                <a:cubicBezTo>
                  <a:pt x="1271" y="6155"/>
                  <a:pt x="578" y="4435"/>
                  <a:pt x="1016" y="2386"/>
                </a:cubicBezTo>
                <a:cubicBezTo>
                  <a:pt x="1127" y="1867"/>
                  <a:pt x="1304" y="1408"/>
                  <a:pt x="1492" y="984"/>
                </a:cubicBezTo>
                <a:cubicBezTo>
                  <a:pt x="1499" y="989"/>
                  <a:pt x="1506" y="993"/>
                  <a:pt x="1514" y="997"/>
                </a:cubicBezTo>
                <a:cubicBezTo>
                  <a:pt x="1600" y="1217"/>
                  <a:pt x="1792" y="1378"/>
                  <a:pt x="1914" y="1561"/>
                </a:cubicBezTo>
                <a:cubicBezTo>
                  <a:pt x="2291" y="2130"/>
                  <a:pt x="2757" y="2642"/>
                  <a:pt x="3232" y="3094"/>
                </a:cubicBezTo>
                <a:cubicBezTo>
                  <a:pt x="4851" y="4631"/>
                  <a:pt x="6308" y="5576"/>
                  <a:pt x="8649" y="6276"/>
                </a:cubicBezTo>
                <a:cubicBezTo>
                  <a:pt x="9242" y="6455"/>
                  <a:pt x="9929" y="6590"/>
                  <a:pt x="10638" y="6591"/>
                </a:cubicBezTo>
                <a:cubicBezTo>
                  <a:pt x="10439" y="5886"/>
                  <a:pt x="10503" y="4746"/>
                  <a:pt x="10660" y="4063"/>
                </a:cubicBezTo>
                <a:cubicBezTo>
                  <a:pt x="11054" y="2347"/>
                  <a:pt x="11911" y="1110"/>
                  <a:pt x="13168" y="447"/>
                </a:cubicBezTo>
                <a:cubicBezTo>
                  <a:pt x="13468" y="289"/>
                  <a:pt x="13802" y="174"/>
                  <a:pt x="14151" y="81"/>
                </a:cubicBezTo>
                <a:cubicBezTo>
                  <a:pt x="14331" y="54"/>
                  <a:pt x="14512" y="28"/>
                  <a:pt x="14692" y="2"/>
                </a:cubicBezTo>
                <a:close/>
                <a:moveTo>
                  <a:pt x="14692" y="2"/>
                </a:moveTo>
              </a:path>
            </a:pathLst>
          </a:custGeom>
          <a:solidFill>
            <a:srgbClr val="FFFFFF"/>
          </a:solidFill>
          <a:ln>
            <a:noFill/>
          </a:ln>
          <a:extLs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latin typeface="Arial"/>
            </a:endParaRPr>
          </a:p>
        </p:txBody>
      </p:sp>
      <p:sp>
        <p:nvSpPr>
          <p:cNvPr id="23" name="Rectangle 27"/>
          <p:cNvSpPr>
            <a:spLocks/>
          </p:cNvSpPr>
          <p:nvPr/>
        </p:nvSpPr>
        <p:spPr bwMode="auto">
          <a:xfrm>
            <a:off x="1595996" y="5503875"/>
            <a:ext cx="1705347" cy="4661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000">
                <a:solidFill>
                  <a:srgbClr val="5E5D5D"/>
                </a:solidFill>
                <a:ea typeface="ＭＳ Ｐゴシック" charset="0"/>
                <a:cs typeface="Montserrat-Bold" charset="0"/>
                <a:sym typeface="Montserrat-Bold" charset="0"/>
              </a:rPr>
              <a:t>twitter.com/baxandcompany</a:t>
            </a:r>
          </a:p>
        </p:txBody>
      </p:sp>
      <p:sp>
        <p:nvSpPr>
          <p:cNvPr id="29" name="Rectangle 21"/>
          <p:cNvSpPr>
            <a:spLocks/>
          </p:cNvSpPr>
          <p:nvPr/>
        </p:nvSpPr>
        <p:spPr bwMode="auto">
          <a:xfrm>
            <a:off x="868531" y="4872008"/>
            <a:ext cx="461367" cy="466130"/>
          </a:xfrm>
          <a:prstGeom prst="rect">
            <a:avLst/>
          </a:prstGeom>
          <a:solidFill>
            <a:schemeClr val="tx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latin typeface="Arial"/>
            </a:endParaRPr>
          </a:p>
        </p:txBody>
      </p:sp>
      <p:sp>
        <p:nvSpPr>
          <p:cNvPr id="30" name="AutoShape 22"/>
          <p:cNvSpPr>
            <a:spLocks/>
          </p:cNvSpPr>
          <p:nvPr/>
        </p:nvSpPr>
        <p:spPr bwMode="auto">
          <a:xfrm>
            <a:off x="999499" y="5001786"/>
            <a:ext cx="195262" cy="190500"/>
          </a:xfrm>
          <a:custGeom>
            <a:avLst/>
            <a:gdLst/>
            <a:ahLst/>
            <a:cxnLst/>
            <a:rect l="0" t="0" r="r" b="b"/>
            <a:pathLst>
              <a:path w="21600" h="21600">
                <a:moveTo>
                  <a:pt x="0" y="21600"/>
                </a:moveTo>
                <a:lnTo>
                  <a:pt x="4909" y="21600"/>
                </a:lnTo>
                <a:lnTo>
                  <a:pt x="4909" y="7200"/>
                </a:lnTo>
                <a:lnTo>
                  <a:pt x="0" y="7200"/>
                </a:lnTo>
                <a:cubicBezTo>
                  <a:pt x="0" y="7200"/>
                  <a:pt x="0" y="21600"/>
                  <a:pt x="0" y="21600"/>
                </a:cubicBezTo>
                <a:close/>
                <a:moveTo>
                  <a:pt x="16268" y="7203"/>
                </a:moveTo>
                <a:cubicBezTo>
                  <a:pt x="13811" y="7203"/>
                  <a:pt x="12403" y="8740"/>
                  <a:pt x="11786" y="9686"/>
                </a:cubicBezTo>
                <a:lnTo>
                  <a:pt x="11786" y="9732"/>
                </a:lnTo>
                <a:lnTo>
                  <a:pt x="11756" y="9732"/>
                </a:lnTo>
                <a:cubicBezTo>
                  <a:pt x="11767" y="9719"/>
                  <a:pt x="11778" y="9701"/>
                  <a:pt x="11786" y="9686"/>
                </a:cubicBezTo>
                <a:lnTo>
                  <a:pt x="11786" y="7207"/>
                </a:lnTo>
                <a:lnTo>
                  <a:pt x="6849" y="7207"/>
                </a:lnTo>
                <a:cubicBezTo>
                  <a:pt x="6909" y="8508"/>
                  <a:pt x="6849" y="21597"/>
                  <a:pt x="6849" y="21597"/>
                </a:cubicBezTo>
                <a:lnTo>
                  <a:pt x="11786" y="21597"/>
                </a:lnTo>
                <a:lnTo>
                  <a:pt x="11786" y="13848"/>
                </a:lnTo>
                <a:cubicBezTo>
                  <a:pt x="11786" y="13431"/>
                  <a:pt x="11817" y="13021"/>
                  <a:pt x="11939" y="12723"/>
                </a:cubicBezTo>
                <a:cubicBezTo>
                  <a:pt x="12274" y="11896"/>
                  <a:pt x="13344" y="11034"/>
                  <a:pt x="14622" y="11034"/>
                </a:cubicBezTo>
                <a:cubicBezTo>
                  <a:pt x="16300" y="11034"/>
                  <a:pt x="16662" y="12309"/>
                  <a:pt x="16662" y="14174"/>
                </a:cubicBezTo>
                <a:lnTo>
                  <a:pt x="16662" y="21597"/>
                </a:lnTo>
                <a:lnTo>
                  <a:pt x="21600" y="21597"/>
                </a:lnTo>
                <a:lnTo>
                  <a:pt x="21600" y="13642"/>
                </a:lnTo>
                <a:cubicBezTo>
                  <a:pt x="21600" y="9378"/>
                  <a:pt x="19315" y="7203"/>
                  <a:pt x="16268" y="7203"/>
                </a:cubicBezTo>
                <a:close/>
                <a:moveTo>
                  <a:pt x="2454" y="0"/>
                </a:moveTo>
                <a:cubicBezTo>
                  <a:pt x="1099" y="0"/>
                  <a:pt x="0" y="1151"/>
                  <a:pt x="0" y="2571"/>
                </a:cubicBezTo>
                <a:cubicBezTo>
                  <a:pt x="0" y="3992"/>
                  <a:pt x="1099" y="5143"/>
                  <a:pt x="2454" y="5143"/>
                </a:cubicBezTo>
                <a:cubicBezTo>
                  <a:pt x="3810" y="5143"/>
                  <a:pt x="4909" y="3992"/>
                  <a:pt x="4909" y="2571"/>
                </a:cubicBezTo>
                <a:cubicBezTo>
                  <a:pt x="4909" y="1151"/>
                  <a:pt x="3810" y="0"/>
                  <a:pt x="2454" y="0"/>
                </a:cubicBezTo>
                <a:close/>
                <a:moveTo>
                  <a:pt x="2454" y="0"/>
                </a:moveTo>
              </a:path>
            </a:pathLst>
          </a:custGeom>
          <a:solidFill>
            <a:srgbClr val="FFFFFF"/>
          </a:solidFill>
          <a:ln>
            <a:noFill/>
          </a:ln>
          <a:extLs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latin typeface="Arial"/>
            </a:endParaRPr>
          </a:p>
        </p:txBody>
      </p:sp>
      <p:sp>
        <p:nvSpPr>
          <p:cNvPr id="28" name="Rectangle 28"/>
          <p:cNvSpPr>
            <a:spLocks/>
          </p:cNvSpPr>
          <p:nvPr/>
        </p:nvSpPr>
        <p:spPr bwMode="auto">
          <a:xfrm>
            <a:off x="1595995" y="4872009"/>
            <a:ext cx="2718800" cy="4661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000">
                <a:solidFill>
                  <a:srgbClr val="5E5D5D"/>
                </a:solidFill>
                <a:ea typeface="ＭＳ Ｐゴシック" charset="0"/>
                <a:cs typeface="Montserrat-Bold" charset="0"/>
                <a:sym typeface="Montserrat-Bold" charset="0"/>
              </a:rPr>
              <a:t>linkedin.com/company/bax-and-company</a:t>
            </a:r>
          </a:p>
        </p:txBody>
      </p:sp>
      <p:sp>
        <p:nvSpPr>
          <p:cNvPr id="31" name="Rectangle 30"/>
          <p:cNvSpPr/>
          <p:nvPr/>
        </p:nvSpPr>
        <p:spPr>
          <a:xfrm>
            <a:off x="7345017" y="2179275"/>
            <a:ext cx="432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Rectangle 31"/>
          <p:cNvSpPr/>
          <p:nvPr/>
        </p:nvSpPr>
        <p:spPr>
          <a:xfrm>
            <a:off x="7345017" y="3794731"/>
            <a:ext cx="432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 name="Rectangle 32"/>
          <p:cNvSpPr/>
          <p:nvPr/>
        </p:nvSpPr>
        <p:spPr>
          <a:xfrm>
            <a:off x="7345017" y="5226913"/>
            <a:ext cx="432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34" name="Group 33"/>
          <p:cNvGrpSpPr/>
          <p:nvPr/>
        </p:nvGrpSpPr>
        <p:grpSpPr>
          <a:xfrm>
            <a:off x="750376" y="2434023"/>
            <a:ext cx="4651206" cy="1102898"/>
            <a:chOff x="381000" y="3714750"/>
            <a:chExt cx="3429000" cy="1102898"/>
          </a:xfrm>
        </p:grpSpPr>
        <p:sp>
          <p:nvSpPr>
            <p:cNvPr id="35" name="Rectangle 5"/>
            <p:cNvSpPr>
              <a:spLocks/>
            </p:cNvSpPr>
            <p:nvPr/>
          </p:nvSpPr>
          <p:spPr bwMode="auto">
            <a:xfrm>
              <a:off x="381000" y="3714750"/>
              <a:ext cx="3429000" cy="533400"/>
            </a:xfrm>
            <a:prstGeom prst="rect">
              <a:avLst/>
            </a:prstGeom>
            <a:solidFill>
              <a:srgbClr val="FFFFFF"/>
            </a:solidFill>
            <a:ln>
              <a:noFill/>
            </a:ln>
            <a:extLst>
              <a:ext uri="{91240B29-F687-4f45-9708-019B960494DF}">
                <a14:hiddenLine xmlns="" xmlns:a14="http://schemas.microsoft.com/office/drawing/2010/main" w="12700" cap="rnd">
                  <a:solidFill>
                    <a:schemeClr val="tx1"/>
                  </a:solidFill>
                  <a:round/>
                  <a:headEnd type="none" w="med" len="med"/>
                  <a:tailEnd type="none" w="med" len="med"/>
                </a14:hiddenLine>
              </a:ext>
            </a:extLst>
          </p:spPr>
          <p:txBody>
            <a:bodyPr lIns="0" tIns="0" rIns="0" bIns="0"/>
            <a:lstStyle/>
            <a:p>
              <a:pPr algn="l"/>
              <a:r>
                <a:rPr lang="en-US" sz="4800" b="1">
                  <a:solidFill>
                    <a:schemeClr val="tx2"/>
                  </a:solidFill>
                  <a:ea typeface="ＭＳ Ｐゴシック" charset="0"/>
                  <a:cs typeface="Montserrat-Regular" charset="0"/>
                  <a:sym typeface="Montserrat-Regular" charset="0"/>
                </a:rPr>
                <a:t>THANK YOU!</a:t>
              </a:r>
            </a:p>
          </p:txBody>
        </p:sp>
        <p:sp>
          <p:nvSpPr>
            <p:cNvPr id="36" name="Rectangle 24"/>
            <p:cNvSpPr>
              <a:spLocks/>
            </p:cNvSpPr>
            <p:nvPr/>
          </p:nvSpPr>
          <p:spPr bwMode="auto">
            <a:xfrm>
              <a:off x="433387" y="4593810"/>
              <a:ext cx="1319213" cy="223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endParaRPr lang="en-US">
                <a:ea typeface="ＭＳ Ｐゴシック" charset="0"/>
                <a:cs typeface="Montserrat-Bold" charset="0"/>
                <a:sym typeface="Montserrat-Bold" charset="0"/>
              </a:endParaRPr>
            </a:p>
          </p:txBody>
        </p:sp>
      </p:grpSp>
      <p:pic>
        <p:nvPicPr>
          <p:cNvPr id="26" name="Picture 7">
            <a:extLst>
              <a:ext uri="{FF2B5EF4-FFF2-40B4-BE49-F238E27FC236}">
                <a16:creationId xmlns:a16="http://schemas.microsoft.com/office/drawing/2014/main" id="{961CDE3B-19BB-4B4F-921D-C8D2DF42B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4365" y="632069"/>
            <a:ext cx="2711444" cy="937355"/>
          </a:xfrm>
          <a:prstGeom prst="rect">
            <a:avLst/>
          </a:prstGeom>
        </p:spPr>
      </p:pic>
      <p:grpSp>
        <p:nvGrpSpPr>
          <p:cNvPr id="21" name="Group 20"/>
          <p:cNvGrpSpPr/>
          <p:nvPr/>
        </p:nvGrpSpPr>
        <p:grpSpPr>
          <a:xfrm>
            <a:off x="750376" y="3259265"/>
            <a:ext cx="4651206" cy="609473"/>
            <a:chOff x="381000" y="3638677"/>
            <a:chExt cx="3429000" cy="609473"/>
          </a:xfrm>
        </p:grpSpPr>
        <p:sp>
          <p:nvSpPr>
            <p:cNvPr id="22" name="Rectangle 5"/>
            <p:cNvSpPr>
              <a:spLocks/>
            </p:cNvSpPr>
            <p:nvPr/>
          </p:nvSpPr>
          <p:spPr bwMode="auto">
            <a:xfrm>
              <a:off x="381000" y="3714750"/>
              <a:ext cx="3429000" cy="533400"/>
            </a:xfrm>
            <a:prstGeom prst="rect">
              <a:avLst/>
            </a:prstGeom>
            <a:solidFill>
              <a:srgbClr val="FFFFFF"/>
            </a:solidFill>
            <a:ln>
              <a:noFill/>
            </a:ln>
            <a:extLst>
              <a:ext uri="{91240B29-F687-4f45-9708-019B960494DF}">
                <a14:hiddenLine xmlns:a14="http://schemas.microsoft.com/office/drawing/2010/main" xmlns="" w="12700" cap="rnd">
                  <a:solidFill>
                    <a:schemeClr val="tx1"/>
                  </a:solidFill>
                  <a:round/>
                  <a:headEnd type="none" w="med" len="med"/>
                  <a:tailEnd type="none" w="med" len="med"/>
                </a14:hiddenLine>
              </a:ext>
            </a:extLst>
          </p:spPr>
          <p:txBody>
            <a:bodyPr lIns="0" tIns="0" rIns="0" bIns="0"/>
            <a:lstStyle/>
            <a:p>
              <a:pPr algn="l"/>
              <a:endParaRPr lang="en-US" sz="4800" b="1">
                <a:solidFill>
                  <a:schemeClr val="tx2"/>
                </a:solidFill>
                <a:ea typeface="ＭＳ Ｐゴシック" charset="0"/>
                <a:cs typeface="Montserrat-Regular" charset="0"/>
                <a:sym typeface="Montserrat-Regular" charset="0"/>
              </a:endParaRPr>
            </a:p>
          </p:txBody>
        </p:sp>
        <p:sp>
          <p:nvSpPr>
            <p:cNvPr id="27" name="Rectangle 24"/>
            <p:cNvSpPr>
              <a:spLocks/>
            </p:cNvSpPr>
            <p:nvPr/>
          </p:nvSpPr>
          <p:spPr bwMode="auto">
            <a:xfrm>
              <a:off x="457736" y="3638677"/>
              <a:ext cx="1319213" cy="223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a:ea typeface="ＭＳ Ｐゴシック" charset="0"/>
                  <a:cs typeface="Montserrat-Bold" charset="0"/>
                  <a:sym typeface="Montserrat-Bold" charset="0"/>
                </a:rPr>
                <a:t>GET IN TOUCH</a:t>
              </a:r>
            </a:p>
          </p:txBody>
        </p:sp>
      </p:grpSp>
      <p:sp>
        <p:nvSpPr>
          <p:cNvPr id="37" name="Rectangle 24"/>
          <p:cNvSpPr>
            <a:spLocks/>
          </p:cNvSpPr>
          <p:nvPr/>
        </p:nvSpPr>
        <p:spPr bwMode="auto">
          <a:xfrm>
            <a:off x="750376" y="3810635"/>
            <a:ext cx="5198895" cy="2469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dirty="0">
                <a:ea typeface="ＭＳ Ｐゴシック" charset="0"/>
                <a:cs typeface="Montserrat-Bold" charset="0"/>
                <a:sym typeface="Montserrat-Bold" charset="0"/>
              </a:rPr>
              <a:t>Maarja Meitern	</a:t>
            </a:r>
            <a:r>
              <a:rPr lang="en-US" dirty="0">
                <a:ea typeface="ＭＳ Ｐゴシック" charset="0"/>
                <a:cs typeface="Montserrat-Bold" charset="0"/>
                <a:sym typeface="Montserrat-Bold" charset="0"/>
                <a:hlinkClick r:id="rId3"/>
              </a:rPr>
              <a:t>m.meitern@baxcompany.com</a:t>
            </a:r>
            <a:endParaRPr lang="en-US" dirty="0">
              <a:ea typeface="ＭＳ Ｐゴシック" charset="0"/>
              <a:cs typeface="Montserrat-Bold" charset="0"/>
              <a:sym typeface="Montserrat-Bold" charset="0"/>
            </a:endParaRPr>
          </a:p>
          <a:p>
            <a:pPr>
              <a:lnSpc>
                <a:spcPct val="70000"/>
              </a:lnSpc>
            </a:pPr>
            <a:endParaRPr lang="en-US" dirty="0">
              <a:ea typeface="ＭＳ Ｐゴシック" charset="0"/>
              <a:cs typeface="Montserrat-Bold" charset="0"/>
              <a:sym typeface="Montserrat-Bold" charset="0"/>
            </a:endParaRPr>
          </a:p>
        </p:txBody>
      </p:sp>
      <p:sp>
        <p:nvSpPr>
          <p:cNvPr id="38" name="TextBox 37"/>
          <p:cNvSpPr txBox="1"/>
          <p:nvPr/>
        </p:nvSpPr>
        <p:spPr>
          <a:xfrm>
            <a:off x="685800" y="3351990"/>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395277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367593-6CE3-B540-9612-32131628B4B8}"/>
              </a:ext>
            </a:extLst>
          </p:cNvPr>
          <p:cNvSpPr>
            <a:spLocks noGrp="1"/>
          </p:cNvSpPr>
          <p:nvPr>
            <p:ph type="title"/>
          </p:nvPr>
        </p:nvSpPr>
        <p:spPr/>
        <p:txBody>
          <a:bodyPr/>
          <a:lstStyle/>
          <a:p>
            <a:r>
              <a:rPr lang="en-GB" dirty="0"/>
              <a:t>Overview of the JELGAVA ELENA program</a:t>
            </a:r>
          </a:p>
        </p:txBody>
      </p:sp>
      <p:pic>
        <p:nvPicPr>
          <p:cNvPr id="1028" name="Picture 4" descr="Jelgava - Wikipedia, la enciclopedia libre">
            <a:extLst>
              <a:ext uri="{FF2B5EF4-FFF2-40B4-BE49-F238E27FC236}">
                <a16:creationId xmlns:a16="http://schemas.microsoft.com/office/drawing/2014/main" id="{CFD593FA-25E6-6C46-965C-D1C9E303938A}"/>
              </a:ext>
            </a:extLst>
          </p:cNvPr>
          <p:cNvPicPr>
            <a:picLocks noGrp="1" noChangeAspect="1" noChangeArrowheads="1"/>
          </p:cNvPicPr>
          <p:nvPr>
            <p:ph type="pic" idx="2"/>
          </p:nvPr>
        </p:nvPicPr>
        <p:blipFill>
          <a:blip r:embed="rId3">
            <a:extLst>
              <a:ext uri="{28A0092B-C50C-407E-A947-70E740481C1C}">
                <a14:useLocalDpi xmlns:a14="http://schemas.microsoft.com/office/drawing/2010/main" val="0"/>
              </a:ext>
            </a:extLst>
          </a:blip>
          <a:srcRect l="56" r="5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ife inside a Kiev Khrushchyovka: Soviet architecture in Ukraine | Russia  News | Al Jazeera">
            <a:extLst>
              <a:ext uri="{FF2B5EF4-FFF2-40B4-BE49-F238E27FC236}">
                <a16:creationId xmlns:a16="http://schemas.microsoft.com/office/drawing/2014/main" id="{6F6F3031-D8D6-6148-B096-1F1E1F4F62CE}"/>
              </a:ext>
            </a:extLst>
          </p:cNvPr>
          <p:cNvPicPr>
            <a:picLocks noGrp="1" noChangeAspect="1" noChangeArrowheads="1"/>
          </p:cNvPicPr>
          <p:nvPr>
            <p:ph type="pic" idx="3"/>
          </p:nvPr>
        </p:nvPicPr>
        <p:blipFill>
          <a:blip r:embed="rId4">
            <a:extLst>
              <a:ext uri="{28A0092B-C50C-407E-A947-70E740481C1C}">
                <a14:useLocalDpi xmlns:a14="http://schemas.microsoft.com/office/drawing/2010/main" val="0"/>
              </a:ext>
            </a:extLst>
          </a:blip>
          <a:srcRect l="8060" r="806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Khrushchyovka - Wikiwand">
            <a:extLst>
              <a:ext uri="{FF2B5EF4-FFF2-40B4-BE49-F238E27FC236}">
                <a16:creationId xmlns:a16="http://schemas.microsoft.com/office/drawing/2014/main" id="{E73A0BB4-C9BF-A74A-81E3-E39312C13675}"/>
              </a:ext>
            </a:extLst>
          </p:cNvPr>
          <p:cNvPicPr>
            <a:picLocks noGrp="1" noChangeAspect="1" noChangeArrowheads="1"/>
          </p:cNvPicPr>
          <p:nvPr>
            <p:ph type="pic" idx="4"/>
          </p:nvPr>
        </p:nvPicPr>
        <p:blipFill>
          <a:blip r:embed="rId5">
            <a:extLst>
              <a:ext uri="{28A0092B-C50C-407E-A947-70E740481C1C}">
                <a14:useLocalDpi xmlns:a14="http://schemas.microsoft.com/office/drawing/2010/main" val="0"/>
              </a:ext>
            </a:extLst>
          </a:blip>
          <a:srcRect l="64" r="6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atvia Map and Map of Latvia, Latvia on Map | Where is Map">
            <a:extLst>
              <a:ext uri="{FF2B5EF4-FFF2-40B4-BE49-F238E27FC236}">
                <a16:creationId xmlns:a16="http://schemas.microsoft.com/office/drawing/2014/main" id="{4873CB92-C206-9B4C-A999-DA44B708B129}"/>
              </a:ext>
            </a:extLst>
          </p:cNvPr>
          <p:cNvPicPr>
            <a:picLocks noGrp="1" noChangeAspect="1" noChangeArrowheads="1"/>
          </p:cNvPicPr>
          <p:nvPr>
            <p:ph type="pic" idx="5"/>
          </p:nvPr>
        </p:nvPicPr>
        <p:blipFill>
          <a:blip r:embed="rId6">
            <a:extLst>
              <a:ext uri="{28A0092B-C50C-407E-A947-70E740481C1C}">
                <a14:useLocalDpi xmlns:a14="http://schemas.microsoft.com/office/drawing/2010/main" val="0"/>
              </a:ext>
            </a:extLst>
          </a:blip>
          <a:srcRect l="13036" r="1303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CFC0B78-B889-554B-8E4B-83300C0B56EF}"/>
              </a:ext>
            </a:extLst>
          </p:cNvPr>
          <p:cNvSpPr txBox="1"/>
          <p:nvPr/>
        </p:nvSpPr>
        <p:spPr>
          <a:xfrm>
            <a:off x="6936828" y="1625905"/>
            <a:ext cx="4556672" cy="4524315"/>
          </a:xfrm>
          <a:prstGeom prst="rect">
            <a:avLst/>
          </a:prstGeom>
          <a:noFill/>
        </p:spPr>
        <p:txBody>
          <a:bodyPr wrap="square" rtlCol="0">
            <a:spAutoFit/>
          </a:bodyPr>
          <a:lstStyle/>
          <a:p>
            <a:pPr algn="ctr"/>
            <a:r>
              <a:rPr lang="en-GB" dirty="0"/>
              <a:t>In Jelgava, Latvia, the municipal building maintenance company motivates and supports apartment owner associations in EE refurbishment process</a:t>
            </a:r>
          </a:p>
          <a:p>
            <a:pPr algn="ctr"/>
            <a:endParaRPr lang="en-GB" dirty="0"/>
          </a:p>
          <a:p>
            <a:pPr algn="ctr"/>
            <a:r>
              <a:rPr lang="en-GB" dirty="0"/>
              <a:t>Up to 52 buildings with a total of 2,500 dwellings will be retrofitted to energy class B using TA support </a:t>
            </a:r>
          </a:p>
          <a:p>
            <a:pPr algn="ctr"/>
            <a:endParaRPr lang="en-GB" dirty="0"/>
          </a:p>
          <a:p>
            <a:pPr algn="ctr"/>
            <a:r>
              <a:rPr lang="en-GB" dirty="0"/>
              <a:t>The project duration is 3 years, with starting date 01.12.2020</a:t>
            </a:r>
          </a:p>
          <a:p>
            <a:pPr algn="ctr"/>
            <a:endParaRPr lang="en-GB" dirty="0"/>
          </a:p>
          <a:p>
            <a:pPr algn="ctr"/>
            <a:r>
              <a:rPr lang="en-GB" dirty="0"/>
              <a:t>The main aim of the project is to increase the rate of refurbishment and quality of the refurbishments</a:t>
            </a:r>
          </a:p>
          <a:p>
            <a:endParaRPr lang="en-US" dirty="0"/>
          </a:p>
        </p:txBody>
      </p:sp>
    </p:spTree>
    <p:extLst>
      <p:ext uri="{BB962C8B-B14F-4D97-AF65-F5344CB8AC3E}">
        <p14:creationId xmlns:p14="http://schemas.microsoft.com/office/powerpoint/2010/main" val="535282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2C393EC1-8459-944E-BF5A-196A4F1DC732}"/>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628650" y="1585912"/>
            <a:ext cx="5467350" cy="4229099"/>
          </a:xfrm>
          <a:prstGeom prst="rect">
            <a:avLst/>
          </a:prstGeom>
          <a:noFill/>
          <a:ln>
            <a:noFill/>
          </a:ln>
        </p:spPr>
      </p:pic>
      <p:sp>
        <p:nvSpPr>
          <p:cNvPr id="10" name="Content Placeholder 2">
            <a:extLst>
              <a:ext uri="{FF2B5EF4-FFF2-40B4-BE49-F238E27FC236}">
                <a16:creationId xmlns:a16="http://schemas.microsoft.com/office/drawing/2014/main" id="{FFF81390-080F-4AA5-9F0C-AC3491D38C6D}"/>
              </a:ext>
            </a:extLst>
          </p:cNvPr>
          <p:cNvSpPr>
            <a:spLocks noGrp="1"/>
          </p:cNvSpPr>
          <p:nvPr>
            <p:ph idx="10"/>
          </p:nvPr>
        </p:nvSpPr>
        <p:spPr>
          <a:xfrm>
            <a:off x="6414164" y="1449238"/>
            <a:ext cx="5168650" cy="4727725"/>
          </a:xfrm>
        </p:spPr>
        <p:txBody>
          <a:bodyPr anchor="ctr">
            <a:normAutofit/>
          </a:bodyPr>
          <a:lstStyle/>
          <a:p>
            <a:r>
              <a:rPr lang="en-US" sz="2000" dirty="0"/>
              <a:t>Mainly with energy label EPC E or F buildings;</a:t>
            </a:r>
          </a:p>
          <a:p>
            <a:r>
              <a:rPr lang="en-GB" sz="2000" dirty="0"/>
              <a:t>The majority are built between 1960s-1990s; </a:t>
            </a:r>
            <a:r>
              <a:rPr lang="en-US" sz="2000" dirty="0"/>
              <a:t> </a:t>
            </a:r>
          </a:p>
          <a:p>
            <a:r>
              <a:rPr lang="en-GB" sz="2000" dirty="0"/>
              <a:t>Many buildings have not received any overhaul for several decades, neither cosmetic nor energetic; </a:t>
            </a:r>
          </a:p>
          <a:p>
            <a:r>
              <a:rPr lang="en-GB" sz="2000" dirty="0"/>
              <a:t>50% of Latvian panel housing stock will wear out in 20-year time;</a:t>
            </a:r>
          </a:p>
        </p:txBody>
      </p:sp>
      <p:sp>
        <p:nvSpPr>
          <p:cNvPr id="12" name="Title 3">
            <a:extLst>
              <a:ext uri="{FF2B5EF4-FFF2-40B4-BE49-F238E27FC236}">
                <a16:creationId xmlns:a16="http://schemas.microsoft.com/office/drawing/2014/main" id="{C969707D-EEB5-42E0-8FFB-54AF44DE2144}"/>
              </a:ext>
            </a:extLst>
          </p:cNvPr>
          <p:cNvSpPr>
            <a:spLocks noGrp="1"/>
          </p:cNvSpPr>
          <p:nvPr>
            <p:ph type="title"/>
          </p:nvPr>
        </p:nvSpPr>
        <p:spPr>
          <a:xfrm>
            <a:off x="628650" y="365127"/>
            <a:ext cx="10954164" cy="626912"/>
          </a:xfrm>
        </p:spPr>
        <p:txBody>
          <a:bodyPr/>
          <a:lstStyle/>
          <a:p>
            <a:r>
              <a:rPr lang="en-US" dirty="0"/>
              <a:t>Current building condition</a:t>
            </a:r>
          </a:p>
        </p:txBody>
      </p:sp>
    </p:spTree>
    <p:extLst>
      <p:ext uri="{BB962C8B-B14F-4D97-AF65-F5344CB8AC3E}">
        <p14:creationId xmlns:p14="http://schemas.microsoft.com/office/powerpoint/2010/main" val="2241265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26BC6D-098F-024E-8E84-A674A2494B5E}"/>
              </a:ext>
            </a:extLst>
          </p:cNvPr>
          <p:cNvSpPr>
            <a:spLocks noGrp="1"/>
          </p:cNvSpPr>
          <p:nvPr>
            <p:ph type="title"/>
          </p:nvPr>
        </p:nvSpPr>
        <p:spPr/>
        <p:txBody>
          <a:bodyPr/>
          <a:lstStyle/>
          <a:p>
            <a:r>
              <a:rPr lang="en-GB" dirty="0"/>
              <a:t>Renovation preparation process</a:t>
            </a:r>
          </a:p>
        </p:txBody>
      </p:sp>
      <p:pic>
        <p:nvPicPr>
          <p:cNvPr id="2" name="Picture 1">
            <a:extLst>
              <a:ext uri="{FF2B5EF4-FFF2-40B4-BE49-F238E27FC236}">
                <a16:creationId xmlns:a16="http://schemas.microsoft.com/office/drawing/2014/main" id="{7A8C5994-33CC-D54B-AD73-CD31B0CA013D}"/>
              </a:ext>
            </a:extLst>
          </p:cNvPr>
          <p:cNvPicPr>
            <a:picLocks noChangeAspect="1"/>
          </p:cNvPicPr>
          <p:nvPr/>
        </p:nvPicPr>
        <p:blipFill>
          <a:blip r:embed="rId2"/>
          <a:stretch>
            <a:fillRect/>
          </a:stretch>
        </p:blipFill>
        <p:spPr>
          <a:xfrm>
            <a:off x="1485900" y="992039"/>
            <a:ext cx="9448443" cy="5314129"/>
          </a:xfrm>
          <a:prstGeom prst="rect">
            <a:avLst/>
          </a:prstGeom>
        </p:spPr>
      </p:pic>
      <p:sp>
        <p:nvSpPr>
          <p:cNvPr id="3" name="Rectangle 2">
            <a:extLst>
              <a:ext uri="{FF2B5EF4-FFF2-40B4-BE49-F238E27FC236}">
                <a16:creationId xmlns:a16="http://schemas.microsoft.com/office/drawing/2014/main" id="{6BA3F2AF-008D-F44E-B568-2F50D879C0EA}"/>
              </a:ext>
            </a:extLst>
          </p:cNvPr>
          <p:cNvSpPr/>
          <p:nvPr/>
        </p:nvSpPr>
        <p:spPr>
          <a:xfrm>
            <a:off x="4675031" y="1957589"/>
            <a:ext cx="875763" cy="50227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65952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grass, sky, outdoor&#10;&#10;Description automatically generated">
            <a:extLst>
              <a:ext uri="{FF2B5EF4-FFF2-40B4-BE49-F238E27FC236}">
                <a16:creationId xmlns:a16="http://schemas.microsoft.com/office/drawing/2014/main" id="{E0EF46EE-4C58-764E-A772-4DCFA35FCB1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14388" y="1449238"/>
            <a:ext cx="5168650" cy="3876488"/>
          </a:xfrm>
          <a:prstGeom prst="rect">
            <a:avLst/>
          </a:prstGeom>
          <a:noFill/>
        </p:spPr>
      </p:pic>
      <p:sp>
        <p:nvSpPr>
          <p:cNvPr id="9" name="Content Placeholder 2">
            <a:extLst>
              <a:ext uri="{FF2B5EF4-FFF2-40B4-BE49-F238E27FC236}">
                <a16:creationId xmlns:a16="http://schemas.microsoft.com/office/drawing/2014/main" id="{98259B7E-E320-4ECB-9428-36D49F5ACAEC}"/>
              </a:ext>
            </a:extLst>
          </p:cNvPr>
          <p:cNvSpPr>
            <a:spLocks noGrp="1"/>
          </p:cNvSpPr>
          <p:nvPr>
            <p:ph idx="10"/>
          </p:nvPr>
        </p:nvSpPr>
        <p:spPr>
          <a:xfrm>
            <a:off x="6414164" y="1449239"/>
            <a:ext cx="5434936" cy="4037162"/>
          </a:xfrm>
        </p:spPr>
        <p:txBody>
          <a:bodyPr anchor="t"/>
          <a:lstStyle/>
          <a:p>
            <a:r>
              <a:rPr lang="en-GB" sz="2000" dirty="0"/>
              <a:t>The number of dwelling in building can be anywhere between 4-160; </a:t>
            </a:r>
            <a:endParaRPr lang="en-ES" sz="2000" dirty="0"/>
          </a:p>
          <a:p>
            <a:r>
              <a:rPr lang="en-GB" sz="2000" dirty="0"/>
              <a:t>91% of dwellings in private ownership;</a:t>
            </a:r>
          </a:p>
          <a:p>
            <a:r>
              <a:rPr lang="en-GB" sz="2000" dirty="0"/>
              <a:t>Energy efficiency renovations cost per building can vary between 100k – 1.4M EUR; loan component 50%; </a:t>
            </a:r>
          </a:p>
          <a:p>
            <a:r>
              <a:rPr lang="en-ES" sz="2000" dirty="0"/>
              <a:t>At least 51% need to vote for going further with renovations; for loan this percentage can be higher, up to 75%;  </a:t>
            </a:r>
          </a:p>
          <a:p>
            <a:endParaRPr lang="en-GB" sz="1800" dirty="0"/>
          </a:p>
          <a:p>
            <a:pPr marL="0" indent="0" algn="ctr">
              <a:buNone/>
            </a:pPr>
            <a:endParaRPr lang="en-ES" sz="1800" dirty="0"/>
          </a:p>
          <a:p>
            <a:pPr marL="0" indent="0" algn="ctr">
              <a:buNone/>
            </a:pPr>
            <a:endParaRPr lang="en-ES" sz="1800" dirty="0"/>
          </a:p>
          <a:p>
            <a:pPr marL="0" indent="0" algn="ctr">
              <a:buNone/>
            </a:pPr>
            <a:endParaRPr lang="en-US" sz="2400" dirty="0"/>
          </a:p>
          <a:p>
            <a:pPr marL="0" indent="0" algn="ctr">
              <a:buNone/>
            </a:pPr>
            <a:endParaRPr lang="en-US" dirty="0"/>
          </a:p>
          <a:p>
            <a:pPr marL="0" indent="0" algn="ctr">
              <a:buNone/>
            </a:pPr>
            <a:endParaRPr lang="en-US" dirty="0"/>
          </a:p>
        </p:txBody>
      </p:sp>
      <p:sp>
        <p:nvSpPr>
          <p:cNvPr id="4" name="Title 3">
            <a:extLst>
              <a:ext uri="{FF2B5EF4-FFF2-40B4-BE49-F238E27FC236}">
                <a16:creationId xmlns:a16="http://schemas.microsoft.com/office/drawing/2014/main" id="{5A26BC6D-098F-024E-8E84-A674A2494B5E}"/>
              </a:ext>
            </a:extLst>
          </p:cNvPr>
          <p:cNvSpPr>
            <a:spLocks noGrp="1"/>
          </p:cNvSpPr>
          <p:nvPr>
            <p:ph type="title"/>
          </p:nvPr>
        </p:nvSpPr>
        <p:spPr>
          <a:xfrm>
            <a:off x="628650" y="365127"/>
            <a:ext cx="10954164" cy="626912"/>
          </a:xfrm>
        </p:spPr>
        <p:txBody>
          <a:bodyPr anchor="ctr">
            <a:normAutofit/>
          </a:bodyPr>
          <a:lstStyle/>
          <a:p>
            <a:r>
              <a:rPr lang="en-GB" dirty="0"/>
              <a:t>Importance of consensus building</a:t>
            </a:r>
          </a:p>
        </p:txBody>
      </p:sp>
    </p:spTree>
    <p:extLst>
      <p:ext uri="{BB962C8B-B14F-4D97-AF65-F5344CB8AC3E}">
        <p14:creationId xmlns:p14="http://schemas.microsoft.com/office/powerpoint/2010/main" val="2528079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EBBD2-0F88-EF44-8278-D3325CCA0E15}"/>
              </a:ext>
            </a:extLst>
          </p:cNvPr>
          <p:cNvSpPr>
            <a:spLocks noGrp="1"/>
          </p:cNvSpPr>
          <p:nvPr>
            <p:ph type="title"/>
          </p:nvPr>
        </p:nvSpPr>
        <p:spPr>
          <a:xfrm>
            <a:off x="628650" y="365127"/>
            <a:ext cx="10954164" cy="626912"/>
          </a:xfrm>
        </p:spPr>
        <p:txBody>
          <a:bodyPr anchor="ctr">
            <a:normAutofit/>
          </a:bodyPr>
          <a:lstStyle/>
          <a:p>
            <a:r>
              <a:rPr lang="en-GB" dirty="0"/>
              <a:t>Current EE Renovation Cost</a:t>
            </a:r>
          </a:p>
        </p:txBody>
      </p:sp>
      <p:graphicFrame>
        <p:nvGraphicFramePr>
          <p:cNvPr id="4" name="Table 3">
            <a:extLst>
              <a:ext uri="{FF2B5EF4-FFF2-40B4-BE49-F238E27FC236}">
                <a16:creationId xmlns:a16="http://schemas.microsoft.com/office/drawing/2014/main" id="{A309709E-D2C3-5948-99C7-4C0D66B15199}"/>
              </a:ext>
            </a:extLst>
          </p:cNvPr>
          <p:cNvGraphicFramePr>
            <a:graphicFrameLocks noGrp="1"/>
          </p:cNvGraphicFramePr>
          <p:nvPr>
            <p:extLst>
              <p:ext uri="{D42A27DB-BD31-4B8C-83A1-F6EECF244321}">
                <p14:modId xmlns:p14="http://schemas.microsoft.com/office/powerpoint/2010/main" val="691515416"/>
              </p:ext>
            </p:extLst>
          </p:nvPr>
        </p:nvGraphicFramePr>
        <p:xfrm>
          <a:off x="628650" y="1879740"/>
          <a:ext cx="10954166" cy="3866724"/>
        </p:xfrm>
        <a:graphic>
          <a:graphicData uri="http://schemas.openxmlformats.org/drawingml/2006/table">
            <a:tbl>
              <a:tblPr firstRow="1" firstCol="1" bandRow="1">
                <a:tableStyleId>{5C22544A-7EE6-4342-B048-85BDC9FD1C3A}</a:tableStyleId>
              </a:tblPr>
              <a:tblGrid>
                <a:gridCol w="1863665">
                  <a:extLst>
                    <a:ext uri="{9D8B030D-6E8A-4147-A177-3AD203B41FA5}">
                      <a16:colId xmlns:a16="http://schemas.microsoft.com/office/drawing/2014/main" val="50825325"/>
                    </a:ext>
                  </a:extLst>
                </a:gridCol>
                <a:gridCol w="3284836">
                  <a:extLst>
                    <a:ext uri="{9D8B030D-6E8A-4147-A177-3AD203B41FA5}">
                      <a16:colId xmlns:a16="http://schemas.microsoft.com/office/drawing/2014/main" val="3259021751"/>
                    </a:ext>
                  </a:extLst>
                </a:gridCol>
                <a:gridCol w="1705839">
                  <a:extLst>
                    <a:ext uri="{9D8B030D-6E8A-4147-A177-3AD203B41FA5}">
                      <a16:colId xmlns:a16="http://schemas.microsoft.com/office/drawing/2014/main" val="4114830890"/>
                    </a:ext>
                  </a:extLst>
                </a:gridCol>
                <a:gridCol w="3016314">
                  <a:extLst>
                    <a:ext uri="{9D8B030D-6E8A-4147-A177-3AD203B41FA5}">
                      <a16:colId xmlns:a16="http://schemas.microsoft.com/office/drawing/2014/main" val="2888715107"/>
                    </a:ext>
                  </a:extLst>
                </a:gridCol>
                <a:gridCol w="1083512">
                  <a:extLst>
                    <a:ext uri="{9D8B030D-6E8A-4147-A177-3AD203B41FA5}">
                      <a16:colId xmlns:a16="http://schemas.microsoft.com/office/drawing/2014/main" val="2640699306"/>
                    </a:ext>
                  </a:extLst>
                </a:gridCol>
              </a:tblGrid>
              <a:tr h="332968">
                <a:tc gridSpan="3">
                  <a:txBody>
                    <a:bodyPr/>
                    <a:lstStyle/>
                    <a:p>
                      <a:pPr marL="457200" indent="-457200"/>
                      <a:r>
                        <a:rPr lang="en-US" sz="1800" dirty="0">
                          <a:effectLst/>
                        </a:rPr>
                        <a:t>Renovations building type 104 – 16 dwellings</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hMerge="1">
                  <a:txBody>
                    <a:bodyPr/>
                    <a:lstStyle/>
                    <a:p>
                      <a:endParaRPr lang="en-GB"/>
                    </a:p>
                  </a:txBody>
                  <a:tcPr/>
                </a:tc>
                <a:tc hMerge="1">
                  <a:txBody>
                    <a:bodyPr/>
                    <a:lstStyle/>
                    <a:p>
                      <a:endParaRPr lang="en-GB"/>
                    </a:p>
                  </a:txBody>
                  <a:tcPr/>
                </a:tc>
                <a:tc gridSpan="2">
                  <a:txBody>
                    <a:bodyPr/>
                    <a:lstStyle/>
                    <a:p>
                      <a:r>
                        <a:rPr lang="en-US" sz="1800">
                          <a:effectLst/>
                        </a:rPr>
                        <a:t>Details or Value</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hMerge="1">
                  <a:txBody>
                    <a:bodyPr/>
                    <a:lstStyle/>
                    <a:p>
                      <a:endParaRPr lang="en-GB"/>
                    </a:p>
                  </a:txBody>
                  <a:tcPr/>
                </a:tc>
                <a:extLst>
                  <a:ext uri="{0D108BD9-81ED-4DB2-BD59-A6C34878D82A}">
                    <a16:rowId xmlns:a16="http://schemas.microsoft.com/office/drawing/2014/main" val="3181599334"/>
                  </a:ext>
                </a:extLst>
              </a:tr>
              <a:tr h="332968">
                <a:tc rowSpan="9">
                  <a:txBody>
                    <a:bodyPr/>
                    <a:lstStyle/>
                    <a:p>
                      <a:r>
                        <a:rPr lang="en-US" sz="1800" dirty="0">
                          <a:effectLst/>
                        </a:rPr>
                        <a:t>Investment Cost</a:t>
                      </a:r>
                      <a:endParaRPr lang="en-ES" sz="1900" dirty="0">
                        <a:effectLst/>
                      </a:endParaRPr>
                    </a:p>
                    <a:p>
                      <a:r>
                        <a:rPr lang="en-US" sz="1800" dirty="0">
                          <a:effectLst/>
                        </a:rPr>
                        <a:t> </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r>
                        <a:rPr lang="en-US" sz="1800">
                          <a:effectLst/>
                        </a:rPr>
                        <a:t>Overall expected cost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r>
                        <a:rPr lang="en-US" sz="1800">
                          <a:effectLst/>
                        </a:rPr>
                        <a:t>[EUR]</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gridSpan="2">
                  <a:txBody>
                    <a:bodyPr/>
                    <a:lstStyle/>
                    <a:p>
                      <a:pPr algn="r"/>
                      <a:r>
                        <a:rPr lang="en-US" sz="1800" b="1" dirty="0">
                          <a:effectLst/>
                        </a:rPr>
                        <a:t>266,295</a:t>
                      </a:r>
                      <a:r>
                        <a:rPr lang="en-US" sz="1800" dirty="0">
                          <a:effectLst/>
                        </a:rPr>
                        <a:t> </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hMerge="1">
                  <a:txBody>
                    <a:bodyPr/>
                    <a:lstStyle/>
                    <a:p>
                      <a:endParaRPr lang="en-GB"/>
                    </a:p>
                  </a:txBody>
                  <a:tcPr/>
                </a:tc>
                <a:extLst>
                  <a:ext uri="{0D108BD9-81ED-4DB2-BD59-A6C34878D82A}">
                    <a16:rowId xmlns:a16="http://schemas.microsoft.com/office/drawing/2014/main" val="3497697673"/>
                  </a:ext>
                </a:extLst>
              </a:tr>
              <a:tr h="332968">
                <a:tc vMerge="1">
                  <a:txBody>
                    <a:bodyPr/>
                    <a:lstStyle/>
                    <a:p>
                      <a:endParaRPr lang="en-GB"/>
                    </a:p>
                  </a:txBody>
                  <a:tcPr/>
                </a:tc>
                <a:tc>
                  <a:txBody>
                    <a:bodyPr/>
                    <a:lstStyle/>
                    <a:p>
                      <a:r>
                        <a:rPr lang="en-US" sz="1800">
                          <a:effectLst/>
                        </a:rPr>
                        <a:t>Expected average cost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r>
                        <a:rPr lang="en-US" sz="1800">
                          <a:effectLst/>
                        </a:rPr>
                        <a:t>[EUR/m</a:t>
                      </a:r>
                      <a:r>
                        <a:rPr lang="en-US" sz="1800" baseline="30000">
                          <a:effectLst/>
                        </a:rPr>
                        <a:t>2</a:t>
                      </a:r>
                      <a:r>
                        <a:rPr lang="en-US" sz="1800">
                          <a:effectLst/>
                        </a:rPr>
                        <a:t>]</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gridSpan="2">
                  <a:txBody>
                    <a:bodyPr/>
                    <a:lstStyle/>
                    <a:p>
                      <a:pPr algn="r"/>
                      <a:r>
                        <a:rPr lang="en-US" sz="1800">
                          <a:effectLst/>
                        </a:rPr>
                        <a:t>       306</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hMerge="1">
                  <a:txBody>
                    <a:bodyPr/>
                    <a:lstStyle/>
                    <a:p>
                      <a:endParaRPr lang="en-GB"/>
                    </a:p>
                  </a:txBody>
                  <a:tcPr/>
                </a:tc>
                <a:extLst>
                  <a:ext uri="{0D108BD9-81ED-4DB2-BD59-A6C34878D82A}">
                    <a16:rowId xmlns:a16="http://schemas.microsoft.com/office/drawing/2014/main" val="2598735755"/>
                  </a:ext>
                </a:extLst>
              </a:tr>
              <a:tr h="332968">
                <a:tc vMerge="1">
                  <a:txBody>
                    <a:bodyPr/>
                    <a:lstStyle/>
                    <a:p>
                      <a:endParaRPr lang="en-GB"/>
                    </a:p>
                  </a:txBody>
                  <a:tcPr/>
                </a:tc>
                <a:tc>
                  <a:txBody>
                    <a:bodyPr/>
                    <a:lstStyle/>
                    <a:p>
                      <a:r>
                        <a:rPr lang="en-US" sz="1800" dirty="0">
                          <a:effectLst/>
                        </a:rPr>
                        <a:t>Total m</a:t>
                      </a:r>
                      <a:r>
                        <a:rPr lang="en-US" sz="1800" baseline="30000" dirty="0">
                          <a:effectLst/>
                        </a:rPr>
                        <a:t>2</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r>
                        <a:rPr lang="en-US" sz="1800" dirty="0">
                          <a:effectLst/>
                        </a:rPr>
                        <a:t> </a:t>
                      </a:r>
                      <a:r>
                        <a:rPr lang="en-US" sz="2000" dirty="0">
                          <a:effectLst/>
                        </a:rPr>
                        <a:t>m</a:t>
                      </a:r>
                      <a:r>
                        <a:rPr lang="en-US" sz="2000" baseline="30000" dirty="0">
                          <a:effectLst/>
                        </a:rPr>
                        <a:t>2</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gridSpan="2">
                  <a:txBody>
                    <a:bodyPr/>
                    <a:lstStyle/>
                    <a:p>
                      <a:pPr algn="r"/>
                      <a:r>
                        <a:rPr lang="en-US" sz="1800">
                          <a:effectLst/>
                        </a:rPr>
                        <a:t>       869</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hMerge="1">
                  <a:txBody>
                    <a:bodyPr/>
                    <a:lstStyle/>
                    <a:p>
                      <a:endParaRPr lang="en-GB"/>
                    </a:p>
                  </a:txBody>
                  <a:tcPr/>
                </a:tc>
                <a:extLst>
                  <a:ext uri="{0D108BD9-81ED-4DB2-BD59-A6C34878D82A}">
                    <a16:rowId xmlns:a16="http://schemas.microsoft.com/office/drawing/2014/main" val="93074483"/>
                  </a:ext>
                </a:extLst>
              </a:tr>
              <a:tr h="601490">
                <a:tc vMerge="1">
                  <a:txBody>
                    <a:bodyPr/>
                    <a:lstStyle/>
                    <a:p>
                      <a:endParaRPr lang="en-GB"/>
                    </a:p>
                  </a:txBody>
                  <a:tcPr/>
                </a:tc>
                <a:tc rowSpan="6">
                  <a:txBody>
                    <a:bodyPr/>
                    <a:lstStyle/>
                    <a:p>
                      <a:r>
                        <a:rPr lang="en-US" sz="1800">
                          <a:effectLst/>
                        </a:rPr>
                        <a:t>Estimated cost of each measure </a:t>
                      </a:r>
                      <a:endParaRPr lang="en-ES" sz="1900">
                        <a:effectLst/>
                      </a:endParaRPr>
                    </a:p>
                    <a:p>
                      <a:r>
                        <a:rPr lang="en-US" sz="1800">
                          <a:effectLst/>
                        </a:rPr>
                        <a:t>to be implemented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rowSpan="6">
                  <a:txBody>
                    <a:bodyPr/>
                    <a:lstStyle/>
                    <a:p>
                      <a:r>
                        <a:rPr lang="en-US" sz="1800">
                          <a:effectLst/>
                        </a:rPr>
                        <a:t>[EUR]</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r>
                        <a:rPr lang="en-US" sz="1800">
                          <a:effectLst/>
                        </a:rPr>
                        <a:t>Envelope Insulation </a:t>
                      </a:r>
                      <a:endParaRPr lang="en-ES" sz="1900">
                        <a:effectLst/>
                      </a:endParaRPr>
                    </a:p>
                    <a:p>
                      <a:r>
                        <a:rPr lang="en-US" sz="1800">
                          <a:effectLst/>
                        </a:rPr>
                        <a:t>(floor included):</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a:effectLst/>
                        </a:rPr>
                        <a:t>79,360</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1177620337"/>
                  </a:ext>
                </a:extLst>
              </a:tr>
              <a:tr h="332968">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US" sz="1800">
                          <a:effectLst/>
                        </a:rPr>
                        <a:t>Planning and monitoring:</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a:effectLst/>
                        </a:rPr>
                        <a:t>16,165</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32518438"/>
                  </a:ext>
                </a:extLst>
              </a:tr>
              <a:tr h="332968">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US" sz="1800">
                          <a:effectLst/>
                        </a:rPr>
                        <a:t>Windows and doors</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a:effectLst/>
                        </a:rPr>
                        <a:t>107,280</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530768484"/>
                  </a:ext>
                </a:extLst>
              </a:tr>
              <a:tr h="332968">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US" sz="1800">
                          <a:effectLst/>
                        </a:rPr>
                        <a:t>Heating and ventilation: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a:effectLst/>
                        </a:rPr>
                        <a:t>38,800</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1368298399"/>
                  </a:ext>
                </a:extLst>
              </a:tr>
              <a:tr h="60149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US" sz="1800">
                          <a:effectLst/>
                        </a:rPr>
                        <a:t>Scaffolding, entrance area, </a:t>
                      </a:r>
                      <a:endParaRPr lang="en-ES" sz="1900">
                        <a:effectLst/>
                      </a:endParaRPr>
                    </a:p>
                    <a:p>
                      <a:r>
                        <a:rPr lang="en-US" sz="1800">
                          <a:effectLst/>
                        </a:rPr>
                        <a:t>construction site equipment: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a:effectLst/>
                        </a:rPr>
                        <a:t>16,165</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832543389"/>
                  </a:ext>
                </a:extLst>
              </a:tr>
              <a:tr h="332968">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US" sz="1800">
                          <a:effectLst/>
                        </a:rPr>
                        <a:t>Stairwell: 	</a:t>
                      </a:r>
                      <a:endParaRPr lang="en-ES" sz="190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tc>
                  <a:txBody>
                    <a:bodyPr/>
                    <a:lstStyle/>
                    <a:p>
                      <a:pPr algn="r"/>
                      <a:r>
                        <a:rPr lang="en-US" sz="1800" dirty="0">
                          <a:effectLst/>
                        </a:rPr>
                        <a:t>24,690  </a:t>
                      </a:r>
                      <a:endParaRPr lang="en-E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84149" marR="84149" marT="0" marB="0" anchor="ctr"/>
                </a:tc>
                <a:extLst>
                  <a:ext uri="{0D108BD9-81ED-4DB2-BD59-A6C34878D82A}">
                    <a16:rowId xmlns:a16="http://schemas.microsoft.com/office/drawing/2014/main" val="2575054736"/>
                  </a:ext>
                </a:extLst>
              </a:tr>
            </a:tbl>
          </a:graphicData>
        </a:graphic>
      </p:graphicFrame>
    </p:spTree>
    <p:extLst>
      <p:ext uri="{BB962C8B-B14F-4D97-AF65-F5344CB8AC3E}">
        <p14:creationId xmlns:p14="http://schemas.microsoft.com/office/powerpoint/2010/main" val="1956165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75D9ECC-63F9-3141-A4E7-E5D173E9F4E7}"/>
              </a:ext>
            </a:extLst>
          </p:cNvPr>
          <p:cNvSpPr>
            <a:spLocks noGrp="1"/>
          </p:cNvSpPr>
          <p:nvPr>
            <p:ph idx="1"/>
          </p:nvPr>
        </p:nvSpPr>
        <p:spPr/>
        <p:txBody>
          <a:bodyPr>
            <a:normAutofit lnSpcReduction="10000"/>
          </a:bodyPr>
          <a:lstStyle/>
          <a:p>
            <a:r>
              <a:rPr lang="en-US" sz="2000" dirty="0"/>
              <a:t>“The type buildings typical of the 1950s and 1960s, the so-called ‘</a:t>
            </a:r>
            <a:r>
              <a:rPr lang="en-US" sz="2000" dirty="0" err="1"/>
              <a:t>Khrushchyovkas</a:t>
            </a:r>
            <a:r>
              <a:rPr lang="en-US" sz="2000" dirty="0"/>
              <a:t>’ and ‘</a:t>
            </a:r>
            <a:r>
              <a:rPr lang="en-US" sz="2000" dirty="0" err="1"/>
              <a:t>Brezhnevkas</a:t>
            </a:r>
            <a:r>
              <a:rPr lang="en-US" sz="2000" dirty="0"/>
              <a:t>’ are technically and morally worn out” - Knut </a:t>
            </a:r>
            <a:r>
              <a:rPr lang="en-US" sz="2000" dirty="0" err="1"/>
              <a:t>Höller</a:t>
            </a:r>
            <a:r>
              <a:rPr lang="en-US" sz="2000" dirty="0"/>
              <a:t> (IWO)</a:t>
            </a:r>
          </a:p>
          <a:p>
            <a:r>
              <a:rPr lang="en-US" sz="2000" dirty="0"/>
              <a:t>These are all in need of renovation and very likely suitable for serial renovation</a:t>
            </a:r>
          </a:p>
          <a:p>
            <a:r>
              <a:rPr lang="en-GB" sz="1900" dirty="0"/>
              <a:t>In 2021 Q2 we will start conversations with preparation partners to better organise processes, optimise process in construction site, produce model specifications and order the serial refurbishment, that reduces the time considerably</a:t>
            </a:r>
          </a:p>
          <a:p>
            <a:pPr marL="0" indent="0">
              <a:buNone/>
            </a:pPr>
            <a:endParaRPr lang="en-ES" dirty="0"/>
          </a:p>
          <a:p>
            <a:pPr marL="0" indent="0">
              <a:buNone/>
            </a:pPr>
            <a:endParaRPr lang="en-GB" dirty="0"/>
          </a:p>
        </p:txBody>
      </p:sp>
      <p:sp>
        <p:nvSpPr>
          <p:cNvPr id="4" name="Title 3">
            <a:extLst>
              <a:ext uri="{FF2B5EF4-FFF2-40B4-BE49-F238E27FC236}">
                <a16:creationId xmlns:a16="http://schemas.microsoft.com/office/drawing/2014/main" id="{5A26BC6D-098F-024E-8E84-A674A2494B5E}"/>
              </a:ext>
            </a:extLst>
          </p:cNvPr>
          <p:cNvSpPr>
            <a:spLocks noGrp="1"/>
          </p:cNvSpPr>
          <p:nvPr>
            <p:ph type="title"/>
          </p:nvPr>
        </p:nvSpPr>
        <p:spPr/>
        <p:txBody>
          <a:bodyPr>
            <a:normAutofit/>
          </a:bodyPr>
          <a:lstStyle/>
          <a:p>
            <a:r>
              <a:rPr lang="en-GB" dirty="0"/>
              <a:t>Serial refurbishment</a:t>
            </a:r>
          </a:p>
        </p:txBody>
      </p:sp>
      <p:sp>
        <p:nvSpPr>
          <p:cNvPr id="3" name="Content Placeholder 2">
            <a:extLst>
              <a:ext uri="{FF2B5EF4-FFF2-40B4-BE49-F238E27FC236}">
                <a16:creationId xmlns:a16="http://schemas.microsoft.com/office/drawing/2014/main" id="{3C200771-8E93-FE46-8962-A51486874150}"/>
              </a:ext>
            </a:extLst>
          </p:cNvPr>
          <p:cNvSpPr>
            <a:spLocks noGrp="1"/>
          </p:cNvSpPr>
          <p:nvPr>
            <p:ph idx="10"/>
          </p:nvPr>
        </p:nvSpPr>
        <p:spPr/>
        <p:txBody>
          <a:bodyPr>
            <a:normAutofit fontScale="92500" lnSpcReduction="20000"/>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Source: </a:t>
            </a:r>
            <a:r>
              <a:rPr lang="en-GB" dirty="0">
                <a:hlinkClick r:id="rId3"/>
              </a:rPr>
              <a:t>https://kodustiil.elu24.ee/4489161/ttu-loi-senisest-soodsama-tehnoloogia-kortermaja-renoveerimiseks</a:t>
            </a:r>
            <a:r>
              <a:rPr lang="en-GB" dirty="0"/>
              <a:t>  </a:t>
            </a:r>
          </a:p>
        </p:txBody>
      </p:sp>
      <p:pic>
        <p:nvPicPr>
          <p:cNvPr id="2052" name="Picture 4" descr="TTÜ lõi senisest soodsama tehnoloogia kortermaja renoveerimiseks - Toas ja  aias - Kodustiil">
            <a:extLst>
              <a:ext uri="{FF2B5EF4-FFF2-40B4-BE49-F238E27FC236}">
                <a16:creationId xmlns:a16="http://schemas.microsoft.com/office/drawing/2014/main" id="{DA4FDD14-0EEA-7744-95C4-73AE9A5C97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969" r="22422"/>
          <a:stretch/>
        </p:blipFill>
        <p:spPr bwMode="auto">
          <a:xfrm>
            <a:off x="6414164" y="793899"/>
            <a:ext cx="4930111" cy="4739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62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28651" y="1957239"/>
            <a:ext cx="5168650" cy="4219725"/>
          </a:xfrm>
        </p:spPr>
        <p:txBody>
          <a:bodyPr>
            <a:normAutofit/>
          </a:bodyPr>
          <a:lstStyle/>
          <a:p>
            <a:pPr algn="just"/>
            <a:r>
              <a:rPr lang="en-AU" altLang="en-US" sz="1800" dirty="0"/>
              <a:t>Technical Assistance in preparing large-scale energy renovation investments from €30M up to €400M</a:t>
            </a:r>
            <a:r>
              <a:rPr lang="en-AU" altLang="en-US" sz="1800" b="1" dirty="0"/>
              <a:t> </a:t>
            </a:r>
            <a:r>
              <a:rPr lang="en-AU" altLang="en-US" sz="1800" dirty="0"/>
              <a:t>in coming 3-4 years;</a:t>
            </a:r>
          </a:p>
          <a:p>
            <a:pPr algn="just"/>
            <a:r>
              <a:rPr lang="en-AU" altLang="en-US" sz="1800" dirty="0"/>
              <a:t>Grant covers 90% of costs related to Feasibility studies, energy audits, business plans, tendering processes;</a:t>
            </a:r>
          </a:p>
          <a:p>
            <a:pPr algn="just"/>
            <a:r>
              <a:rPr lang="en-AU" altLang="en-US" sz="1800" dirty="0"/>
              <a:t>For a total grant of up to 10% of the realised investments in energy efficiency improvements</a:t>
            </a:r>
          </a:p>
          <a:p>
            <a:pPr algn="just"/>
            <a:r>
              <a:rPr lang="en-GB" altLang="en-US" sz="1800" dirty="0"/>
              <a:t>Non-competitive process</a:t>
            </a:r>
          </a:p>
        </p:txBody>
      </p:sp>
      <p:sp>
        <p:nvSpPr>
          <p:cNvPr id="6" name="Title 5"/>
          <p:cNvSpPr>
            <a:spLocks noGrp="1"/>
          </p:cNvSpPr>
          <p:nvPr>
            <p:ph type="title"/>
          </p:nvPr>
        </p:nvSpPr>
        <p:spPr/>
        <p:txBody>
          <a:bodyPr>
            <a:normAutofit/>
          </a:bodyPr>
          <a:lstStyle/>
          <a:p>
            <a:r>
              <a:rPr lang="en-GB"/>
              <a:t>Key facts about EIB-ELENA</a:t>
            </a:r>
            <a:endParaRPr lang="en-GB" b="0"/>
          </a:p>
        </p:txBody>
      </p:sp>
      <p:pic>
        <p:nvPicPr>
          <p:cNvPr id="4" name="Picture 3"/>
          <p:cNvPicPr>
            <a:picLocks noChangeAspect="1"/>
          </p:cNvPicPr>
          <p:nvPr/>
        </p:nvPicPr>
        <p:blipFill rotWithShape="1">
          <a:blip r:embed="rId2"/>
          <a:srcRect b="25461"/>
          <a:stretch/>
        </p:blipFill>
        <p:spPr>
          <a:xfrm>
            <a:off x="6631255" y="1957239"/>
            <a:ext cx="4584700" cy="3313261"/>
          </a:xfrm>
          <a:prstGeom prst="rect">
            <a:avLst/>
          </a:prstGeom>
        </p:spPr>
      </p:pic>
      <p:pic>
        <p:nvPicPr>
          <p:cNvPr id="5" name="Imagen 1"/>
          <p:cNvPicPr>
            <a:picLocks noChangeAspect="1"/>
          </p:cNvPicPr>
          <p:nvPr/>
        </p:nvPicPr>
        <p:blipFill rotWithShape="1">
          <a:blip r:embed="rId3">
            <a:extLst>
              <a:ext uri="{28A0092B-C50C-407E-A947-70E740481C1C}">
                <a14:useLocalDpi xmlns:a14="http://schemas.microsoft.com/office/drawing/2010/main" val="0"/>
              </a:ext>
            </a:extLst>
          </a:blip>
          <a:srcRect t="24443" b="24658"/>
          <a:stretch/>
        </p:blipFill>
        <p:spPr bwMode="auto">
          <a:xfrm>
            <a:off x="9228405" y="312017"/>
            <a:ext cx="1987550" cy="943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9410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122F8E-37A9-6440-8209-C7C512184E0F}"/>
              </a:ext>
            </a:extLst>
          </p:cNvPr>
          <p:cNvSpPr>
            <a:spLocks noGrp="1"/>
          </p:cNvSpPr>
          <p:nvPr>
            <p:ph idx="1"/>
          </p:nvPr>
        </p:nvSpPr>
        <p:spPr/>
        <p:txBody>
          <a:bodyPr/>
          <a:lstStyle/>
          <a:p>
            <a:pPr marL="0" indent="0">
              <a:buNone/>
            </a:pPr>
            <a:r>
              <a:rPr lang="en-GB" b="1" dirty="0"/>
              <a:t>BENEFITS</a:t>
            </a:r>
          </a:p>
          <a:p>
            <a:r>
              <a:rPr lang="en-GB" dirty="0"/>
              <a:t>JNIP increases 6x capacity to develop projects;</a:t>
            </a:r>
          </a:p>
          <a:p>
            <a:r>
              <a:rPr lang="en-GB" dirty="0"/>
              <a:t>Increase renovation quality and reduce costs by hiring experts; </a:t>
            </a:r>
          </a:p>
          <a:p>
            <a:r>
              <a:rPr lang="en-GB" dirty="0"/>
              <a:t>Train more renovation managers – high demand on market;</a:t>
            </a:r>
          </a:p>
          <a:p>
            <a:r>
              <a:rPr lang="en-GB" dirty="0"/>
              <a:t>Explore alternative ways of long-term financing;</a:t>
            </a:r>
          </a:p>
          <a:p>
            <a:r>
              <a:rPr lang="en-GB" dirty="0"/>
              <a:t>Build the steady pipe-line to secure serial-refurbishment and construction partners to maintain renovation rate; </a:t>
            </a:r>
          </a:p>
        </p:txBody>
      </p:sp>
      <p:sp>
        <p:nvSpPr>
          <p:cNvPr id="4" name="Content Placeholder 3">
            <a:extLst>
              <a:ext uri="{FF2B5EF4-FFF2-40B4-BE49-F238E27FC236}">
                <a16:creationId xmlns:a16="http://schemas.microsoft.com/office/drawing/2014/main" id="{2210A427-B146-5448-B0E6-84577FE87537}"/>
              </a:ext>
            </a:extLst>
          </p:cNvPr>
          <p:cNvSpPr>
            <a:spLocks noGrp="1"/>
          </p:cNvSpPr>
          <p:nvPr>
            <p:ph idx="10"/>
          </p:nvPr>
        </p:nvSpPr>
        <p:spPr/>
        <p:txBody>
          <a:bodyPr/>
          <a:lstStyle/>
          <a:p>
            <a:pPr marL="0" indent="0">
              <a:buNone/>
            </a:pPr>
            <a:r>
              <a:rPr lang="en-GB" b="1" dirty="0"/>
              <a:t>OBSTACLES</a:t>
            </a:r>
          </a:p>
          <a:p>
            <a:r>
              <a:rPr lang="en-GB" dirty="0"/>
              <a:t>ELENA is great facility, lots of personal support from EIB staff in preparation process, but at the same time can be lengthy process to connect regional programme with EU rules</a:t>
            </a:r>
          </a:p>
          <a:p>
            <a:r>
              <a:rPr lang="en-GB" dirty="0"/>
              <a:t>Difficult to get local / Jelgava ´trust´ and required commitments for EU program</a:t>
            </a:r>
          </a:p>
          <a:p>
            <a:r>
              <a:rPr lang="en-GB" dirty="0"/>
              <a:t>Small country, limited capacity to invest thus, initial gap between ELENA minimum requirements</a:t>
            </a:r>
          </a:p>
          <a:p>
            <a:endParaRPr lang="en-GB" dirty="0"/>
          </a:p>
        </p:txBody>
      </p:sp>
      <p:sp>
        <p:nvSpPr>
          <p:cNvPr id="2" name="Title 1">
            <a:extLst>
              <a:ext uri="{FF2B5EF4-FFF2-40B4-BE49-F238E27FC236}">
                <a16:creationId xmlns:a16="http://schemas.microsoft.com/office/drawing/2014/main" id="{9434E3A4-CC62-E641-B475-DC907C614970}"/>
              </a:ext>
            </a:extLst>
          </p:cNvPr>
          <p:cNvSpPr>
            <a:spLocks noGrp="1"/>
          </p:cNvSpPr>
          <p:nvPr>
            <p:ph type="title"/>
          </p:nvPr>
        </p:nvSpPr>
        <p:spPr/>
        <p:txBody>
          <a:bodyPr/>
          <a:lstStyle/>
          <a:p>
            <a:r>
              <a:rPr lang="en-GB" dirty="0"/>
              <a:t>JELGAVA &amp; EIB-ELENA</a:t>
            </a:r>
          </a:p>
        </p:txBody>
      </p:sp>
      <p:pic>
        <p:nvPicPr>
          <p:cNvPr id="5" name="Picture 4">
            <a:extLst>
              <a:ext uri="{FF2B5EF4-FFF2-40B4-BE49-F238E27FC236}">
                <a16:creationId xmlns:a16="http://schemas.microsoft.com/office/drawing/2014/main" id="{1D780408-306E-CA43-94AB-439DE81105EA}"/>
              </a:ext>
            </a:extLst>
          </p:cNvPr>
          <p:cNvPicPr>
            <a:picLocks noChangeAspect="1"/>
          </p:cNvPicPr>
          <p:nvPr/>
        </p:nvPicPr>
        <p:blipFill>
          <a:blip r:embed="rId2"/>
          <a:stretch>
            <a:fillRect/>
          </a:stretch>
        </p:blipFill>
        <p:spPr>
          <a:xfrm>
            <a:off x="10408702" y="209254"/>
            <a:ext cx="1783298" cy="1565570"/>
          </a:xfrm>
          <a:prstGeom prst="rect">
            <a:avLst/>
          </a:prstGeom>
        </p:spPr>
      </p:pic>
    </p:spTree>
    <p:extLst>
      <p:ext uri="{BB962C8B-B14F-4D97-AF65-F5344CB8AC3E}">
        <p14:creationId xmlns:p14="http://schemas.microsoft.com/office/powerpoint/2010/main" val="1221968028"/>
      </p:ext>
    </p:extLst>
  </p:cSld>
  <p:clrMapOvr>
    <a:masterClrMapping/>
  </p:clrMapOvr>
</p:sld>
</file>

<file path=ppt/theme/theme1.xml><?xml version="1.0" encoding="utf-8"?>
<a:theme xmlns:a="http://schemas.openxmlformats.org/drawingml/2006/main" name="Office Theme">
  <a:themeElements>
    <a:clrScheme name="BAX&amp;COMPANY bright colors">
      <a:dk1>
        <a:srgbClr val="394053"/>
      </a:dk1>
      <a:lt1>
        <a:sysClr val="window" lastClr="FFFFFF"/>
      </a:lt1>
      <a:dk2>
        <a:srgbClr val="0E8DA3"/>
      </a:dk2>
      <a:lt2>
        <a:srgbClr val="FFFFFF"/>
      </a:lt2>
      <a:accent1>
        <a:srgbClr val="0E8DA3"/>
      </a:accent1>
      <a:accent2>
        <a:srgbClr val="19647E"/>
      </a:accent2>
      <a:accent3>
        <a:srgbClr val="4CB944"/>
      </a:accent3>
      <a:accent4>
        <a:srgbClr val="FFBC42"/>
      </a:accent4>
      <a:accent5>
        <a:srgbClr val="A63446"/>
      </a:accent5>
      <a:accent6>
        <a:srgbClr val="394053"/>
      </a:accent6>
      <a:hlink>
        <a:srgbClr val="A63446"/>
      </a:hlink>
      <a:folHlink>
        <a:srgbClr val="954F72"/>
      </a:folHlink>
    </a:clrScheme>
    <a:fontScheme name="Custom 12">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71B51FAC-0CB6-8A45-9C6B-84E1ECA419F2}" vid="{5C0240E0-09F7-AA4D-8410-03825D1187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Bright _PPT template - widescreen</Template>
  <TotalTime>4695</TotalTime>
  <Words>714</Words>
  <Application>Microsoft Macintosh PowerPoint</Application>
  <PresentationFormat>Widescreen</PresentationFormat>
  <Paragraphs>111</Paragraphs>
  <Slides>11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Refurbishment of multi-family blocks in Latvia with the help of EIB-ELENA TA facility</vt:lpstr>
      <vt:lpstr>Overview of the JELGAVA ELENA program</vt:lpstr>
      <vt:lpstr>Current building condition</vt:lpstr>
      <vt:lpstr>Renovation preparation process</vt:lpstr>
      <vt:lpstr>Importance of consensus building</vt:lpstr>
      <vt:lpstr>Current EE Renovation Cost</vt:lpstr>
      <vt:lpstr>Serial refurbishment</vt:lpstr>
      <vt:lpstr>Key facts about EIB-ELENA</vt:lpstr>
      <vt:lpstr>JELGAVA &amp; EIB-ELENA</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EIB-ELENA funding for Central &amp; Eastern Europe housing market</dc:title>
  <dc:creator>Maarja Meitern</dc:creator>
  <cp:lastModifiedBy>Maarja Meitern</cp:lastModifiedBy>
  <cp:revision>45</cp:revision>
  <dcterms:created xsi:type="dcterms:W3CDTF">2018-05-15T14:00:18Z</dcterms:created>
  <dcterms:modified xsi:type="dcterms:W3CDTF">2021-05-14T15:50:40Z</dcterms:modified>
</cp:coreProperties>
</file>