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0"/>
  </p:notesMasterIdLst>
  <p:sldIdLst>
    <p:sldId id="381" r:id="rId5"/>
    <p:sldId id="289" r:id="rId6"/>
    <p:sldId id="291" r:id="rId7"/>
    <p:sldId id="288" r:id="rId8"/>
    <p:sldId id="39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Cuce'" initials="LC" lastIdx="2" clrIdx="0">
    <p:extLst>
      <p:ext uri="{19B8F6BF-5375-455C-9EA6-DF929625EA0E}">
        <p15:presenceInfo xmlns:p15="http://schemas.microsoft.com/office/powerpoint/2012/main" userId="S::laura_cuce@regione.lombardia.it::4a018c20-fe90-4efb-99a2-3bb53f0e2a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EEAAB-5FEF-4EA1-961D-5B604C07F1E4}" v="1" dt="2022-03-14T13:53:58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Nsambi" userId="S::sandra.nsambi@neemo.eu::d90174db-073d-4d66-b5d4-0468e78bdbac" providerId="AD" clId="Web-{A2DEEAAB-5FEF-4EA1-961D-5B604C07F1E4}"/>
    <pc:docChg chg="modSld">
      <pc:chgData name="Sandra Nsambi" userId="S::sandra.nsambi@neemo.eu::d90174db-073d-4d66-b5d4-0468e78bdbac" providerId="AD" clId="Web-{A2DEEAAB-5FEF-4EA1-961D-5B604C07F1E4}" dt="2022-03-14T13:53:58.541" v="0"/>
      <pc:docMkLst>
        <pc:docMk/>
      </pc:docMkLst>
      <pc:sldChg chg="addSp">
        <pc:chgData name="Sandra Nsambi" userId="S::sandra.nsambi@neemo.eu::d90174db-073d-4d66-b5d4-0468e78bdbac" providerId="AD" clId="Web-{A2DEEAAB-5FEF-4EA1-961D-5B604C07F1E4}" dt="2022-03-14T13:53:58.541" v="0"/>
        <pc:sldMkLst>
          <pc:docMk/>
          <pc:sldMk cId="2478563662" sldId="381"/>
        </pc:sldMkLst>
        <pc:spChg chg="add">
          <ac:chgData name="Sandra Nsambi" userId="S::sandra.nsambi@neemo.eu::d90174db-073d-4d66-b5d4-0468e78bdbac" providerId="AD" clId="Web-{A2DEEAAB-5FEF-4EA1-961D-5B604C07F1E4}" dt="2022-03-14T13:53:58.541" v="0"/>
          <ac:spMkLst>
            <pc:docMk/>
            <pc:sldMk cId="2478563662" sldId="381"/>
            <ac:spMk id="3" creationId="{A68A62AE-336C-4903-9E36-EDC104A972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6663-F153-482C-893B-AB576F938EAC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328EB-EE89-445F-B7FD-024BB7B2E8B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30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6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29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9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1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38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olo e contenu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 cstate="print">
            <a:alphaModFix/>
          </a:blip>
          <a:srcRect t="22186"/>
          <a:stretch/>
        </p:blipFill>
        <p:spPr>
          <a:xfrm>
            <a:off x="0" y="6027553"/>
            <a:ext cx="9144001" cy="83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62739" y="197076"/>
            <a:ext cx="8088300" cy="804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142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72983" y="1554480"/>
            <a:ext cx="3975203" cy="408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1189279"/>
            <a:ext cx="9144000" cy="21336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4774048" y="1554479"/>
            <a:ext cx="3876991" cy="408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60443" y="5679439"/>
            <a:ext cx="1587973" cy="965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78354" y="5914730"/>
            <a:ext cx="1342085" cy="65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4" cstate="print">
            <a:alphaModFix/>
          </a:blip>
          <a:srcRect t="31899" r="26894"/>
          <a:stretch/>
        </p:blipFill>
        <p:spPr>
          <a:xfrm>
            <a:off x="2148416" y="5914730"/>
            <a:ext cx="3028525" cy="23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4" cstate="print">
            <a:alphaModFix/>
          </a:blip>
          <a:srcRect l="15062" t="31899" r="26894"/>
          <a:stretch/>
        </p:blipFill>
        <p:spPr>
          <a:xfrm>
            <a:off x="5172710" y="5914730"/>
            <a:ext cx="2404532" cy="23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4" cstate="print">
            <a:alphaModFix/>
          </a:blip>
          <a:srcRect l="15062" t="31899" r="45288"/>
          <a:stretch/>
        </p:blipFill>
        <p:spPr>
          <a:xfrm>
            <a:off x="7501467" y="5914730"/>
            <a:ext cx="1642532" cy="23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 cstate="print">
            <a:alphaModFix/>
          </a:blip>
          <a:srcRect l="86505" t="31899" r="-34"/>
          <a:stretch/>
        </p:blipFill>
        <p:spPr>
          <a:xfrm>
            <a:off x="0" y="5914730"/>
            <a:ext cx="560443" cy="23888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2354101" y="6199039"/>
            <a:ext cx="2050280" cy="46087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 generali della rete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 2000 in Lombardia</a:t>
            </a:r>
          </a:p>
        </p:txBody>
      </p:sp>
    </p:spTree>
    <p:extLst>
      <p:ext uri="{BB962C8B-B14F-4D97-AF65-F5344CB8AC3E}">
        <p14:creationId xmlns:p14="http://schemas.microsoft.com/office/powerpoint/2010/main" val="384735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4580"/>
            <a:ext cx="9144000" cy="39054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73" y="192281"/>
            <a:ext cx="1983355" cy="96387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248" y="5191284"/>
            <a:ext cx="3553753" cy="350783"/>
          </a:xfrm>
          <a:prstGeom prst="rect">
            <a:avLst/>
          </a:prstGeom>
        </p:spPr>
      </p:pic>
      <p:sp>
        <p:nvSpPr>
          <p:cNvPr id="15" name="Rettangolo 14"/>
          <p:cNvSpPr/>
          <p:nvPr userDrawn="1"/>
        </p:nvSpPr>
        <p:spPr>
          <a:xfrm>
            <a:off x="825872" y="4537030"/>
            <a:ext cx="4793877" cy="1301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8858" y="4688551"/>
            <a:ext cx="4331762" cy="12119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100" b="1"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191284"/>
            <a:ext cx="825872" cy="350783"/>
          </a:xfrm>
          <a:prstGeom prst="rect">
            <a:avLst/>
          </a:prstGeom>
        </p:spPr>
      </p:pic>
      <p:pic>
        <p:nvPicPr>
          <p:cNvPr id="10" name="Picture 18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73" y="5972800"/>
            <a:ext cx="8021795" cy="6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70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07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56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42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1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9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4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84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2E81-01DA-41C6-BEBC-666CF1902A4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2872-D084-4FFF-83A2-D75DCA7457E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0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aturachevale.it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5ED3A23-AC62-4A95-B567-312293A55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4687888"/>
            <a:ext cx="4332288" cy="1212850"/>
          </a:xfrm>
        </p:spPr>
        <p:txBody>
          <a:bodyPr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sz="2400" dirty="0"/>
              <a:t>LIFE IP GESTIRE 2020</a:t>
            </a:r>
            <a:br>
              <a:rPr lang="en-US" sz="1200" dirty="0"/>
            </a:br>
            <a:br>
              <a:rPr lang="en-US" sz="1400" dirty="0"/>
            </a:br>
            <a:r>
              <a:rPr lang="en-US" sz="1400" dirty="0"/>
              <a:t>	</a:t>
            </a:r>
            <a:br>
              <a:rPr lang="en-US" sz="1100" dirty="0"/>
            </a:br>
            <a:r>
              <a:rPr lang="en-US" sz="1100" dirty="0"/>
              <a:t>	</a:t>
            </a:r>
            <a:br>
              <a:rPr lang="en-US" sz="1100" dirty="0"/>
            </a:b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F9A5A2-6D99-4456-A4ED-C71874370010}"/>
              </a:ext>
            </a:extLst>
          </p:cNvPr>
          <p:cNvSpPr txBox="1"/>
          <p:nvPr/>
        </p:nvSpPr>
        <p:spPr>
          <a:xfrm>
            <a:off x="5618480" y="156754"/>
            <a:ext cx="319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Elisabetta Rossi  </a:t>
            </a:r>
          </a:p>
          <a:p>
            <a:pPr algn="r"/>
            <a:r>
              <a:rPr lang="it-IT" dirty="0"/>
              <a:t>Regione Lombardia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888643" y="5074101"/>
            <a:ext cx="4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'LIFE communication activities and lessons learned’</a:t>
            </a:r>
          </a:p>
          <a:p>
            <a:pPr algn="ctr"/>
            <a:r>
              <a:rPr lang="en-US" sz="1400" b="1" dirty="0"/>
              <a:t>LIFE communication  workshop, 9 March 2022</a:t>
            </a:r>
            <a:endParaRPr lang="it-IT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A62AE-336C-4903-9E36-EDC104A9727A}"/>
              </a:ext>
            </a:extLst>
          </p:cNvPr>
          <p:cNvSpPr txBox="1"/>
          <p:nvPr/>
        </p:nvSpPr>
        <p:spPr>
          <a:xfrm>
            <a:off x="3200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856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0219" y="6281530"/>
            <a:ext cx="1693628" cy="461176"/>
          </a:xfrm>
          <a:prstGeom prst="rect">
            <a:avLst/>
          </a:prstGeom>
          <a:solidFill>
            <a:srgbClr val="E7F4FD"/>
          </a:solidFill>
          <a:ln>
            <a:solidFill>
              <a:srgbClr val="E7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50669" y="1101709"/>
            <a:ext cx="8793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>
              <a:spcBef>
                <a:spcPct val="0"/>
              </a:spcBef>
              <a:buNone/>
            </a:pPr>
            <a:endParaRPr lang="it-IT" sz="1600" b="1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it-IT" altLang="it-IT" sz="1600" b="1" dirty="0">
              <a:solidFill>
                <a:srgbClr val="00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611789C-B50C-47F3-B72E-2956B79B5FEC}"/>
              </a:ext>
            </a:extLst>
          </p:cNvPr>
          <p:cNvSpPr/>
          <p:nvPr/>
        </p:nvSpPr>
        <p:spPr>
          <a:xfrm>
            <a:off x="196564" y="139135"/>
            <a:ext cx="899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kern="1200" dirty="0">
                <a:solidFill>
                  <a:prstClr val="black"/>
                </a:solidFill>
                <a:latin typeface="Calibri"/>
              </a:rPr>
              <a:t>LIFE IP GESTIRE 2020 – </a:t>
            </a:r>
            <a:r>
              <a:rPr lang="it-IT" b="1" i="1" kern="1200" dirty="0" err="1">
                <a:solidFill>
                  <a:prstClr val="black"/>
                </a:solidFill>
                <a:latin typeface="Calibri"/>
              </a:rPr>
              <a:t>communication</a:t>
            </a:r>
            <a:r>
              <a:rPr lang="it-IT" b="1" i="1" kern="1200" dirty="0">
                <a:solidFill>
                  <a:prstClr val="black"/>
                </a:solidFill>
                <a:latin typeface="Calibri"/>
              </a:rPr>
              <a:t> activities</a:t>
            </a:r>
            <a:endParaRPr lang="it-IT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6C6514-781C-4DBF-BB88-9ABFFE79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9" y="1271045"/>
            <a:ext cx="5282281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effectLst/>
                <a:cs typeface="Arial" panose="020B0604020202020204" pitchFamily="34" charset="0"/>
              </a:rPr>
              <a:t>At least 26 bats species are reported in Lombardy region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effectLst/>
                <a:cs typeface="Arial" panose="020B0604020202020204" pitchFamily="34" charset="0"/>
              </a:rPr>
              <a:t>9</a:t>
            </a:r>
            <a:r>
              <a:rPr lang="en-US" sz="1400" b="0" dirty="0">
                <a:effectLst/>
                <a:cs typeface="Arial" panose="020B0604020202020204" pitchFamily="34" charset="0"/>
              </a:rPr>
              <a:t> listed in the Annex II of the </a:t>
            </a:r>
            <a:r>
              <a:rPr lang="en-US" sz="1400" b="1" dirty="0">
                <a:effectLst/>
                <a:cs typeface="Arial" panose="020B0604020202020204" pitchFamily="34" charset="0"/>
              </a:rPr>
              <a:t>Habitat Directive </a:t>
            </a:r>
            <a:r>
              <a:rPr lang="en-US" sz="1400" dirty="0">
                <a:effectLst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ffectLst/>
                <a:cs typeface="Arial" panose="020B0604020202020204" pitchFamily="34" charset="0"/>
              </a:rPr>
              <a:t>action plan for bat conservation produced </a:t>
            </a:r>
            <a:r>
              <a:rPr lang="en-US" sz="1400" b="1" dirty="0">
                <a:effectLst/>
                <a:cs typeface="Arial" panose="020B0604020202020204" pitchFamily="34" charset="0"/>
              </a:rPr>
              <a:t>(Action A13</a:t>
            </a:r>
            <a:r>
              <a:rPr lang="en-US" sz="1400" dirty="0">
                <a:effectLst/>
                <a:cs typeface="Arial" panose="020B0604020202020204" pitchFamily="34" charset="0"/>
              </a:rPr>
              <a:t>) and concrete interventions for bats conservation achieved </a:t>
            </a:r>
            <a:r>
              <a:rPr lang="en-US" sz="1400" b="1" dirty="0">
                <a:effectLst/>
                <a:cs typeface="Arial" panose="020B0604020202020204" pitchFamily="34" charset="0"/>
              </a:rPr>
              <a:t>(action C8)</a:t>
            </a:r>
            <a:endParaRPr lang="en-US" sz="1400" b="0" dirty="0"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dirty="0"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it-IT" altLang="it-IT" sz="1400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it-IT" altLang="it-IT" sz="1400" b="1" dirty="0" err="1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Bat</a:t>
            </a:r>
            <a:r>
              <a:rPr lang="it-IT" altLang="it-IT" sz="1400" b="1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Helpdesk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Sportello pipistrelli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established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2016 in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Lombardy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part of the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actions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Life 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Integrated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project</a:t>
            </a: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solidFill>
                <a:srgbClr val="20212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 err="1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it-IT" altLang="it-IT" sz="1400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supports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citizens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sz="1400" dirty="0">
                <a:cs typeface="Arial" panose="020B0604020202020204" pitchFamily="34" charset="0"/>
              </a:rPr>
              <a:t> 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find a bat in need of rescue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need advice about works in the presence of a bat roost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have any concerns about bat roosts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729D7D-F4C2-4472-9A47-C143A2759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210" y="113184"/>
            <a:ext cx="2455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AE1B6A-7AF9-49A8-B071-925A298E36C3}"/>
              </a:ext>
            </a:extLst>
          </p:cNvPr>
          <p:cNvSpPr txBox="1"/>
          <p:nvPr/>
        </p:nvSpPr>
        <p:spPr>
          <a:xfrm>
            <a:off x="6086983" y="3155047"/>
            <a:ext cx="27935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anose="020B0604020202020204" pitchFamily="34" charset="0"/>
              </a:rPr>
              <a:t>The Helpline </a:t>
            </a:r>
            <a:r>
              <a:rPr lang="it-IT" altLang="it-IT" sz="1400" dirty="0" err="1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t-IT" altLang="it-IT" sz="1400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it-IT" sz="1400" dirty="0" err="1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active</a:t>
            </a:r>
            <a:r>
              <a:rPr lang="it-IT" altLang="it-IT" sz="1400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24/7 with </a:t>
            </a:r>
            <a:r>
              <a:rPr lang="en-US" altLang="it-IT" sz="1400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rgbClr val="202124"/>
                </a:solidFill>
                <a:cs typeface="Arial" panose="020B0604020202020204" pitchFamily="34" charset="0"/>
              </a:rPr>
              <a:t>hone, mobile, e-mail, Facebook and Instagram profiles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 </a:t>
            </a:r>
            <a:r>
              <a:rPr lang="it-IT" sz="1400" b="1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2,400 </a:t>
            </a:r>
            <a:r>
              <a:rPr lang="it-IT" sz="1400" b="1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enquiries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since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beginning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the project</a:t>
            </a:r>
            <a:endParaRPr lang="it-IT" sz="1400" dirty="0">
              <a:solidFill>
                <a:srgbClr val="20212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srgbClr val="202124"/>
                </a:solidFill>
                <a:cs typeface="Arial" panose="020B0604020202020204" pitchFamily="34" charset="0"/>
              </a:rPr>
              <a:t>3.300</a:t>
            </a:r>
            <a:r>
              <a:rPr lang="it-IT" altLang="it-IT" sz="1400" dirty="0">
                <a:solidFill>
                  <a:srgbClr val="202124"/>
                </a:solidFill>
                <a:cs typeface="Arial" panose="020B0604020202020204" pitchFamily="34" charset="0"/>
              </a:rPr>
              <a:t> followers on Facebook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solidFill>
                <a:srgbClr val="202124"/>
              </a:solidFill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110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 followers on Instagram (NEW –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December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 2021)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4" name="Picture 8" descr="IMG-20210112-WA0007">
            <a:extLst>
              <a:ext uri="{FF2B5EF4-FFF2-40B4-BE49-F238E27FC236}">
                <a16:creationId xmlns:a16="http://schemas.microsoft.com/office/drawing/2014/main" id="{6D19B0BF-0BAC-4882-8B87-03112B8D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0099" b="18658"/>
          <a:stretch>
            <a:fillRect/>
          </a:stretch>
        </p:blipFill>
        <p:spPr bwMode="auto">
          <a:xfrm>
            <a:off x="5585401" y="12075"/>
            <a:ext cx="3497093" cy="28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9F8E5A-3DE5-4AB8-9134-8FE3282ECD5B}"/>
              </a:ext>
            </a:extLst>
          </p:cNvPr>
          <p:cNvSpPr txBox="1"/>
          <p:nvPr/>
        </p:nvSpPr>
        <p:spPr>
          <a:xfrm>
            <a:off x="202192" y="4940624"/>
            <a:ext cx="16689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</a:pPr>
            <a:r>
              <a:rPr lang="it-IT" altLang="it-IT" b="1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1) Help and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endParaRPr lang="it-IT" b="1" dirty="0">
              <a:cs typeface="Arial" panose="020B0604020202020204" pitchFamily="34" charset="0"/>
            </a:endParaRPr>
          </a:p>
        </p:txBody>
      </p:sp>
      <p:pic>
        <p:nvPicPr>
          <p:cNvPr id="12" name="Immagine 3" descr="logo SP UFFICIALE 2016.png">
            <a:extLst>
              <a:ext uri="{FF2B5EF4-FFF2-40B4-BE49-F238E27FC236}">
                <a16:creationId xmlns:a16="http://schemas.microsoft.com/office/drawing/2014/main" id="{135A9DD5-5E9D-49E4-AE55-2DBCF821F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85" y="3653393"/>
            <a:ext cx="31337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0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gatto, interni, mammifero&#10;&#10;Descrizione generata automaticamente">
            <a:extLst>
              <a:ext uri="{FF2B5EF4-FFF2-40B4-BE49-F238E27FC236}">
                <a16:creationId xmlns:a16="http://schemas.microsoft.com/office/drawing/2014/main" id="{D1587F29-BCA5-4F5F-AD6B-F29047B7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06" y="39728"/>
            <a:ext cx="4260752" cy="3827971"/>
          </a:xfrm>
          <a:prstGeom prst="rect">
            <a:avLst/>
          </a:prstGeom>
        </p:spPr>
      </p:pic>
      <p:pic>
        <p:nvPicPr>
          <p:cNvPr id="33" name="Picture 3" descr="\\SERVER\Multimedia\FOTO\ARCHIVIO FOTOGRAFICO ANNA\LIFE GESTIRE 2020\Immagini E7\FOTO EVENTI\eventi E7 2021\BN 2021_Mantova\PXL_20210822_203918921.NIGHT.jpg">
            <a:extLst>
              <a:ext uri="{FF2B5EF4-FFF2-40B4-BE49-F238E27FC236}">
                <a16:creationId xmlns:a16="http://schemas.microsoft.com/office/drawing/2014/main" id="{FE7F7301-7C6E-4A2D-9D71-F39AE2C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3681" r="19247" b="17200"/>
          <a:stretch>
            <a:fillRect/>
          </a:stretch>
        </p:blipFill>
        <p:spPr bwMode="auto">
          <a:xfrm rot="5400000">
            <a:off x="6681297" y="3478753"/>
            <a:ext cx="2526239" cy="2338974"/>
          </a:xfrm>
          <a:prstGeom prst="round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100813-0FD7-4C31-9EE1-E53F5AF4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8F6648-56BE-4ECF-B545-C2D20DCC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086" y="889791"/>
            <a:ext cx="3975203" cy="4084319"/>
          </a:xfrm>
        </p:spPr>
        <p:txBody>
          <a:bodyPr/>
          <a:lstStyle/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68A6816-981A-48DA-B5B9-FAF527A4CA37}"/>
              </a:ext>
            </a:extLst>
          </p:cNvPr>
          <p:cNvSpPr/>
          <p:nvPr/>
        </p:nvSpPr>
        <p:spPr>
          <a:xfrm>
            <a:off x="2250219" y="6281530"/>
            <a:ext cx="1693628" cy="461176"/>
          </a:xfrm>
          <a:prstGeom prst="rect">
            <a:avLst/>
          </a:prstGeom>
          <a:solidFill>
            <a:srgbClr val="E7F4FD"/>
          </a:solidFill>
          <a:ln>
            <a:solidFill>
              <a:srgbClr val="E7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Rettangolo 26">
            <a:extLst>
              <a:ext uri="{FF2B5EF4-FFF2-40B4-BE49-F238E27FC236}">
                <a16:creationId xmlns:a16="http://schemas.microsoft.com/office/drawing/2014/main" id="{391D5206-3B17-4369-91F8-D76A1DE1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22" y="1261875"/>
            <a:ext cx="311458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err="1">
                <a:cs typeface="Arial" panose="020B0604020202020204" pitchFamily="34" charset="0"/>
              </a:rPr>
              <a:t>Further</a:t>
            </a:r>
            <a:r>
              <a:rPr lang="it-IT" sz="1400" dirty="0">
                <a:cs typeface="Arial" panose="020B0604020202020204" pitchFamily="34" charset="0"/>
              </a:rPr>
              <a:t> contact with people </a:t>
            </a:r>
            <a:r>
              <a:rPr lang="it-IT" sz="1400" dirty="0" err="1">
                <a:cs typeface="Arial" panose="020B0604020202020204" pitchFamily="34" charset="0"/>
              </a:rPr>
              <a:t>who</a:t>
            </a:r>
            <a:r>
              <a:rPr lang="it-IT" sz="1400" dirty="0">
                <a:cs typeface="Arial" panose="020B0604020202020204" pitchFamily="34" charset="0"/>
              </a:rPr>
              <a:t> report a </a:t>
            </a:r>
            <a:r>
              <a:rPr lang="it-IT" sz="1400" dirty="0" err="1">
                <a:cs typeface="Arial" panose="020B0604020202020204" pitchFamily="34" charset="0"/>
              </a:rPr>
              <a:t>bat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presence</a:t>
            </a:r>
            <a:r>
              <a:rPr lang="it-IT" sz="1400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1400" dirty="0"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cs typeface="Arial" panose="020B0604020202020204" pitchFamily="34" charset="0"/>
              </a:rPr>
              <a:t> on site </a:t>
            </a:r>
            <a:r>
              <a:rPr lang="it-IT" sz="1400" dirty="0" err="1">
                <a:cs typeface="Arial" panose="020B0604020202020204" pitchFamily="34" charset="0"/>
              </a:rPr>
              <a:t>visits</a:t>
            </a:r>
            <a:r>
              <a:rPr lang="it-IT" sz="1400" dirty="0">
                <a:cs typeface="Arial" panose="020B0604020202020204" pitchFamily="34" charset="0"/>
              </a:rPr>
              <a:t> and </a:t>
            </a:r>
            <a:r>
              <a:rPr lang="it-IT" sz="1400" dirty="0" err="1">
                <a:cs typeface="Arial" panose="020B0604020202020204" pitchFamily="34" charset="0"/>
              </a:rPr>
              <a:t>specific</a:t>
            </a:r>
            <a:r>
              <a:rPr lang="it-IT" sz="1400" dirty="0">
                <a:cs typeface="Arial" panose="020B0604020202020204" pitchFamily="34" charset="0"/>
              </a:rPr>
              <a:t> and </a:t>
            </a:r>
            <a:r>
              <a:rPr lang="it-IT" sz="1400" dirty="0" err="1">
                <a:cs typeface="Arial" panose="020B0604020202020204" pitchFamily="34" charset="0"/>
              </a:rPr>
              <a:t>dedicated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measures</a:t>
            </a:r>
            <a:r>
              <a:rPr lang="it-IT" sz="1400" dirty="0">
                <a:cs typeface="Arial" panose="020B0604020202020204" pitchFamily="34" charset="0"/>
              </a:rPr>
              <a:t> for </a:t>
            </a:r>
            <a:r>
              <a:rPr lang="it-IT" sz="1400" dirty="0" err="1">
                <a:cs typeface="Arial" panose="020B0604020202020204" pitchFamily="34" charset="0"/>
              </a:rPr>
              <a:t>compatibility</a:t>
            </a:r>
            <a:r>
              <a:rPr lang="it-IT" sz="1400" dirty="0">
                <a:cs typeface="Arial" panose="020B0604020202020204" pitchFamily="34" charset="0"/>
              </a:rPr>
              <a:t>.</a:t>
            </a:r>
            <a:r>
              <a:rPr lang="it-IT" sz="14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Specific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guidelines</a:t>
            </a:r>
            <a:r>
              <a:rPr lang="it-IT" sz="1400" dirty="0">
                <a:cs typeface="Arial" panose="020B0604020202020204" pitchFamily="34" charset="0"/>
              </a:rPr>
              <a:t> for </a:t>
            </a:r>
            <a:r>
              <a:rPr lang="it-IT" sz="1400" dirty="0" err="1">
                <a:cs typeface="Arial" panose="020B0604020202020204" pitchFamily="34" charset="0"/>
              </a:rPr>
              <a:t>bullding</a:t>
            </a:r>
            <a:r>
              <a:rPr lang="it-IT" sz="1400" dirty="0">
                <a:cs typeface="Arial" panose="020B0604020202020204" pitchFamily="34" charset="0"/>
              </a:rPr>
              <a:t>  managers, </a:t>
            </a:r>
            <a:r>
              <a:rPr lang="it-IT" sz="1400" dirty="0" err="1">
                <a:cs typeface="Arial" panose="020B0604020202020204" pitchFamily="34" charset="0"/>
              </a:rPr>
              <a:t>bird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ringers</a:t>
            </a:r>
            <a:r>
              <a:rPr lang="it-IT" sz="1400" dirty="0">
                <a:cs typeface="Arial" panose="020B0604020202020204" pitchFamily="34" charset="0"/>
              </a:rPr>
              <a:t> and </a:t>
            </a:r>
            <a:r>
              <a:rPr lang="it-IT" sz="1400" dirty="0" err="1">
                <a:cs typeface="Arial" panose="020B0604020202020204" pitchFamily="34" charset="0"/>
              </a:rPr>
              <a:t>cavers</a:t>
            </a:r>
            <a:endParaRPr lang="it-IT" sz="1400" dirty="0"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6D6BD2-70C2-4D6F-86C2-7213A6F8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793" t="24345" r="30791" b="16279"/>
          <a:stretch>
            <a:fillRect/>
          </a:stretch>
        </p:blipFill>
        <p:spPr bwMode="auto">
          <a:xfrm rot="20999870">
            <a:off x="316539" y="3216657"/>
            <a:ext cx="2116802" cy="307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31C4EC9-8601-4388-B6D5-4CC7635626EE}"/>
              </a:ext>
            </a:extLst>
          </p:cNvPr>
          <p:cNvSpPr/>
          <p:nvPr/>
        </p:nvSpPr>
        <p:spPr>
          <a:xfrm>
            <a:off x="3570225" y="1663497"/>
            <a:ext cx="794773" cy="3367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2" descr="https://scontent-mxp1-1.xx.fbcdn.net/v/t1.0-9/71178517_979062612434715_640756855106174976_o.jpg?_nc_cat=101&amp;_nc_sid=730e14&amp;_nc_ohc=WBtTEMBXBg0AX8BRaqk&amp;_nc_ht=scontent-mxp1-1.xx&amp;oh=8101c79618299576dc97614fed86c4ac&amp;oe=5EE2B882">
            <a:extLst>
              <a:ext uri="{FF2B5EF4-FFF2-40B4-BE49-F238E27FC236}">
                <a16:creationId xmlns:a16="http://schemas.microsoft.com/office/drawing/2014/main" id="{DC320B54-041F-460A-A12B-508C5247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50">
            <a:off x="1069195" y="4377565"/>
            <a:ext cx="1484064" cy="20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BA10850-CFD9-45DA-B57F-CB36A8D82243}"/>
              </a:ext>
            </a:extLst>
          </p:cNvPr>
          <p:cNvSpPr txBox="1"/>
          <p:nvPr/>
        </p:nvSpPr>
        <p:spPr>
          <a:xfrm>
            <a:off x="3704680" y="3719713"/>
            <a:ext cx="311458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</a:pPr>
            <a:r>
              <a:rPr lang="it-IT" altLang="it-IT" b="1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it-IT" altLang="it-IT" b="1" dirty="0" err="1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issemination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knowledge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bats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1200" dirty="0"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A647AD3-F52F-42D3-B9DD-2D945D4C01D8}"/>
              </a:ext>
            </a:extLst>
          </p:cNvPr>
          <p:cNvSpPr txBox="1"/>
          <p:nvPr/>
        </p:nvSpPr>
        <p:spPr>
          <a:xfrm>
            <a:off x="318858" y="238871"/>
            <a:ext cx="4657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kern="1200" dirty="0">
                <a:solidFill>
                  <a:prstClr val="black"/>
                </a:solidFill>
                <a:latin typeface="Calibri"/>
              </a:rPr>
              <a:t>LIFE IP GESTIRE 2020 – </a:t>
            </a:r>
            <a:r>
              <a:rPr lang="it-IT" b="1" i="1" kern="1200" dirty="0" err="1">
                <a:solidFill>
                  <a:prstClr val="black"/>
                </a:solidFill>
                <a:latin typeface="Calibri"/>
              </a:rPr>
              <a:t>communication</a:t>
            </a:r>
            <a:r>
              <a:rPr lang="it-IT" b="1" i="1" kern="1200" dirty="0">
                <a:solidFill>
                  <a:prstClr val="black"/>
                </a:solidFill>
                <a:latin typeface="Calibri"/>
              </a:rPr>
              <a:t> activities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8B0728F-2D57-43C6-8BBB-588FA007C5DE}"/>
              </a:ext>
            </a:extLst>
          </p:cNvPr>
          <p:cNvSpPr txBox="1"/>
          <p:nvPr/>
        </p:nvSpPr>
        <p:spPr>
          <a:xfrm>
            <a:off x="4445079" y="1549369"/>
            <a:ext cx="17241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</a:pPr>
            <a:r>
              <a:rPr lang="it-IT" altLang="it-IT" b="1" dirty="0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2) Active </a:t>
            </a:r>
            <a:r>
              <a:rPr lang="it-IT" altLang="it-IT" b="1" dirty="0" err="1">
                <a:solidFill>
                  <a:srgbClr val="20212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conservation</a:t>
            </a:r>
            <a:endParaRPr lang="it-IT" b="1" dirty="0"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17293AE-4A3C-488B-B803-C5ACFB519FB6}"/>
              </a:ext>
            </a:extLst>
          </p:cNvPr>
          <p:cNvSpPr txBox="1"/>
          <p:nvPr/>
        </p:nvSpPr>
        <p:spPr>
          <a:xfrm>
            <a:off x="2889243" y="4805787"/>
            <a:ext cx="45761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47725" algn="l"/>
              </a:tabLs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55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Nights and Events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47725" algn="l"/>
              </a:tabLs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activities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involving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students</a:t>
            </a:r>
            <a:endParaRPr lang="it-IT" altLang="it-IT" sz="1400" dirty="0">
              <a:solidFill>
                <a:srgbClr val="20212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47725" algn="l"/>
              </a:tabLs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171 </a:t>
            </a:r>
            <a:r>
              <a:rPr kumimoji="0" lang="it-IT" altLang="it-IT" sz="1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colony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keepers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established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citizen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science)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8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88A3CB75-C3BD-4589-8873-0A64F85506EE}"/>
              </a:ext>
            </a:extLst>
          </p:cNvPr>
          <p:cNvSpPr/>
          <p:nvPr/>
        </p:nvSpPr>
        <p:spPr>
          <a:xfrm>
            <a:off x="100141" y="4273219"/>
            <a:ext cx="5740466" cy="733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250219" y="6281530"/>
            <a:ext cx="1693628" cy="461176"/>
          </a:xfrm>
          <a:prstGeom prst="rect">
            <a:avLst/>
          </a:prstGeom>
          <a:solidFill>
            <a:srgbClr val="E7F4FD"/>
          </a:solidFill>
          <a:ln>
            <a:solidFill>
              <a:srgbClr val="E7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22068" y="1007116"/>
            <a:ext cx="8793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>
              <a:spcBef>
                <a:spcPct val="0"/>
              </a:spcBef>
              <a:buNone/>
            </a:pPr>
            <a:endParaRPr lang="it-IT" sz="1600" b="1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it-IT" altLang="it-IT" sz="1600" b="1" dirty="0">
              <a:solidFill>
                <a:srgbClr val="000000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EE50DA30-FE82-4C2C-8580-A322C0E5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8" y="1422614"/>
            <a:ext cx="5671912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Interest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bat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conservation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growing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b="1" dirty="0">
              <a:solidFill>
                <a:srgbClr val="20212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More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3,200 people 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follow the social networks of the </a:t>
            </a:r>
            <a:r>
              <a:rPr kumimoji="0" lang="it-IT" altLang="it-IT" sz="1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Bat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Helpdesk,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helping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spread the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importance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these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mammals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the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conservatrion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 </a:t>
            </a:r>
            <a:r>
              <a:rPr lang="it-IT" sz="1400" b="1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10,600 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people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been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contacted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it-IT" sz="1400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dissemination</a:t>
            </a:r>
            <a:r>
              <a:rPr lang="it-IT" sz="140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activities </a:t>
            </a:r>
            <a:r>
              <a:rPr lang="en-US" sz="1400" dirty="0">
                <a:cs typeface="Arial" panose="020B0604020202020204" pitchFamily="34" charset="0"/>
              </a:rPr>
              <a:t>enquiries each year</a:t>
            </a:r>
            <a:endParaRPr lang="it-IT" sz="1400" dirty="0">
              <a:cs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1400" dirty="0">
                <a:cs typeface="Arial" panose="020B0604020202020204" pitchFamily="34" charset="0"/>
              </a:rPr>
              <a:t>The </a:t>
            </a:r>
            <a:r>
              <a:rPr lang="it-IT" altLang="it-IT" sz="1400" dirty="0" err="1">
                <a:cs typeface="Arial" panose="020B0604020202020204" pitchFamily="34" charset="0"/>
              </a:rPr>
              <a:t>number</a:t>
            </a:r>
            <a:r>
              <a:rPr lang="it-IT" altLang="it-IT" sz="1400" dirty="0">
                <a:cs typeface="Arial" panose="020B0604020202020204" pitchFamily="34" charset="0"/>
              </a:rPr>
              <a:t> of </a:t>
            </a:r>
            <a:r>
              <a:rPr lang="it-IT" altLang="it-IT" sz="1400" dirty="0" err="1">
                <a:cs typeface="Arial" panose="020B0604020202020204" pitchFamily="34" charset="0"/>
              </a:rPr>
              <a:t>colony</a:t>
            </a:r>
            <a:r>
              <a:rPr lang="it-IT" altLang="it-IT" sz="1400" dirty="0">
                <a:cs typeface="Arial" panose="020B0604020202020204" pitchFamily="34" charset="0"/>
              </a:rPr>
              <a:t> keepers </a:t>
            </a:r>
            <a:r>
              <a:rPr lang="it-IT" altLang="it-IT" sz="1400" dirty="0" err="1">
                <a:cs typeface="Arial" panose="020B0604020202020204" pitchFamily="34" charset="0"/>
              </a:rPr>
              <a:t>is</a:t>
            </a:r>
            <a:r>
              <a:rPr lang="it-IT" altLang="it-IT" sz="1400" dirty="0">
                <a:cs typeface="Arial" panose="020B0604020202020204" pitchFamily="34" charset="0"/>
              </a:rPr>
              <a:t> </a:t>
            </a:r>
            <a:r>
              <a:rPr lang="it-IT" altLang="it-IT" sz="1400" dirty="0" err="1">
                <a:cs typeface="Arial" panose="020B0604020202020204" pitchFamily="34" charset="0"/>
              </a:rPr>
              <a:t>growing</a:t>
            </a:r>
            <a:r>
              <a:rPr lang="it-IT" altLang="it-IT" sz="1400" dirty="0"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 err="1">
                <a:cs typeface="Arial" panose="020B0604020202020204" pitchFamily="34" charset="0"/>
              </a:rPr>
              <a:t>Communication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is</a:t>
            </a:r>
            <a:r>
              <a:rPr lang="it-IT" altLang="it-IT" sz="1400" b="1" dirty="0">
                <a:cs typeface="Arial" panose="020B0604020202020204" pitchFamily="34" charset="0"/>
              </a:rPr>
              <a:t> just </a:t>
            </a:r>
            <a:r>
              <a:rPr lang="it-IT" altLang="it-IT" sz="1400" b="1" dirty="0" err="1">
                <a:cs typeface="Arial" panose="020B0604020202020204" pitchFamily="34" charset="0"/>
              </a:rPr>
              <a:t>as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important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as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conservation</a:t>
            </a:r>
            <a:r>
              <a:rPr lang="it-IT" altLang="it-IT" sz="1400" b="1" dirty="0">
                <a:cs typeface="Arial" panose="020B0604020202020204" pitchFamily="34" charset="0"/>
              </a:rPr>
              <a:t> and can help spread </a:t>
            </a:r>
            <a:r>
              <a:rPr lang="it-IT" altLang="it-IT" sz="1400" b="1" dirty="0" err="1">
                <a:cs typeface="Arial" panose="020B0604020202020204" pitchFamily="34" charset="0"/>
              </a:rPr>
              <a:t>active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conservation</a:t>
            </a:r>
            <a:r>
              <a:rPr lang="it-IT" altLang="it-IT" sz="1400" b="1" dirty="0">
                <a:cs typeface="Arial" panose="020B0604020202020204" pitchFamily="34" charset="0"/>
              </a:rPr>
              <a:t> and stakeholder engagement</a:t>
            </a: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CC2F18-492D-4A60-B35F-1389D08A5135}"/>
              </a:ext>
            </a:extLst>
          </p:cNvPr>
          <p:cNvSpPr txBox="1"/>
          <p:nvPr/>
        </p:nvSpPr>
        <p:spPr>
          <a:xfrm>
            <a:off x="122068" y="213184"/>
            <a:ext cx="4586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kern="1200" dirty="0">
                <a:solidFill>
                  <a:prstClr val="black"/>
                </a:solidFill>
                <a:latin typeface="Calibri"/>
              </a:rPr>
              <a:t>….and </a:t>
            </a:r>
            <a:r>
              <a:rPr lang="it-IT" b="1" i="1" kern="1200" dirty="0" err="1">
                <a:solidFill>
                  <a:prstClr val="black"/>
                </a:solidFill>
                <a:latin typeface="Calibri"/>
              </a:rPr>
              <a:t>lessons</a:t>
            </a:r>
            <a:r>
              <a:rPr lang="it-IT" b="1" i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1" i="1" kern="1200" dirty="0" err="1">
                <a:solidFill>
                  <a:prstClr val="black"/>
                </a:solidFill>
                <a:latin typeface="Calibri"/>
              </a:rPr>
              <a:t>learned</a:t>
            </a:r>
            <a:endParaRPr lang="it-IT" dirty="0"/>
          </a:p>
        </p:txBody>
      </p:sp>
      <p:pic>
        <p:nvPicPr>
          <p:cNvPr id="22" name="Immagine 21" descr="PXL_20210926_074728344.jpg">
            <a:extLst>
              <a:ext uri="{FF2B5EF4-FFF2-40B4-BE49-F238E27FC236}">
                <a16:creationId xmlns:a16="http://schemas.microsoft.com/office/drawing/2014/main" id="{3F5FA890-C733-4505-B269-E6F41B360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9745" b="8046"/>
          <a:stretch>
            <a:fillRect/>
          </a:stretch>
        </p:blipFill>
        <p:spPr>
          <a:xfrm>
            <a:off x="5920754" y="76151"/>
            <a:ext cx="3154939" cy="4285754"/>
          </a:xfrm>
          <a:prstGeom prst="round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9E6773A-EF44-4000-8377-8730D6DE8FAC}"/>
              </a:ext>
            </a:extLst>
          </p:cNvPr>
          <p:cNvSpPr/>
          <p:nvPr/>
        </p:nvSpPr>
        <p:spPr>
          <a:xfrm>
            <a:off x="2396701" y="3217759"/>
            <a:ext cx="595600" cy="83089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1C124A33-4485-4093-8A75-9F70CBD17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4" y="5284151"/>
            <a:ext cx="2675121" cy="148502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5BB969D-5DBC-4280-A94B-1C5D595E6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35" y="3636688"/>
            <a:ext cx="3324965" cy="2110223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6AEC808-0017-497B-A1A8-C7F78C8FB6C3}"/>
              </a:ext>
            </a:extLst>
          </p:cNvPr>
          <p:cNvSpPr txBox="1"/>
          <p:nvPr/>
        </p:nvSpPr>
        <p:spPr>
          <a:xfrm>
            <a:off x="3818000" y="5267632"/>
            <a:ext cx="52576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60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0219" y="6281530"/>
            <a:ext cx="1693628" cy="461176"/>
          </a:xfrm>
          <a:prstGeom prst="rect">
            <a:avLst/>
          </a:prstGeom>
          <a:solidFill>
            <a:srgbClr val="E7F4FD"/>
          </a:solidFill>
          <a:ln>
            <a:solidFill>
              <a:srgbClr val="E7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mammifero, gatto, interni&#10;&#10;Descrizione generata automaticamente">
            <a:extLst>
              <a:ext uri="{FF2B5EF4-FFF2-40B4-BE49-F238E27FC236}">
                <a16:creationId xmlns:a16="http://schemas.microsoft.com/office/drawing/2014/main" id="{3881FE6F-CC5C-4A5B-860B-572E59238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556"/>
            <a:ext cx="9219501" cy="468016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9F18B80-46E5-4079-A092-B4AF15CE1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132" y="5220752"/>
            <a:ext cx="2847079" cy="792549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41100B4E-5A38-4E15-A5AC-BC544EB3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78380"/>
            <a:ext cx="8088313" cy="68695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Calibri" pitchFamily="34" charset="0"/>
                <a:ea typeface="+mn-ea"/>
                <a:cs typeface="+mn-cs"/>
              </a:rPr>
              <a:t>LIFE IP GESTIRE 2020</a:t>
            </a:r>
            <a:endParaRPr lang="it-IT" sz="32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8041D9-AB40-403A-9798-A91654DDFF7D}"/>
              </a:ext>
            </a:extLst>
          </p:cNvPr>
          <p:cNvSpPr txBox="1"/>
          <p:nvPr/>
        </p:nvSpPr>
        <p:spPr>
          <a:xfrm>
            <a:off x="0" y="5127631"/>
            <a:ext cx="4899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cs typeface="Arial" panose="020B0604020202020204" pitchFamily="34" charset="0"/>
              </a:rPr>
              <a:t>Website of LIFE IP GESTIRE2020 </a:t>
            </a:r>
            <a:r>
              <a:rPr lang="it-IT" sz="1800" dirty="0" err="1">
                <a:cs typeface="Arial" panose="020B0604020202020204" pitchFamily="34" charset="0"/>
              </a:rPr>
              <a:t>integrated</a:t>
            </a:r>
            <a:r>
              <a:rPr lang="it-IT" sz="1800" dirty="0">
                <a:cs typeface="Arial" panose="020B0604020202020204" pitchFamily="34" charset="0"/>
              </a:rPr>
              <a:t> project </a:t>
            </a:r>
            <a:endParaRPr lang="it-IT" sz="1800" dirty="0"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1800" dirty="0"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www.naturachevale.it</a:t>
            </a:r>
            <a:endParaRPr lang="it-IT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94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992cc7-02cc-47a4-8fe0-72a0cc46b9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3BE7D5C236E47BF96B3ED18DF3BFC" ma:contentTypeVersion="11" ma:contentTypeDescription="Crear nuevo documento." ma:contentTypeScope="" ma:versionID="467b42846ff3792ef6108544f9c198ae">
  <xsd:schema xmlns:xsd="http://www.w3.org/2001/XMLSchema" xmlns:xs="http://www.w3.org/2001/XMLSchema" xmlns:p="http://schemas.microsoft.com/office/2006/metadata/properties" xmlns:ns2="65992cc7-02cc-47a4-8fe0-72a0cc46b9b9" targetNamespace="http://schemas.microsoft.com/office/2006/metadata/properties" ma:root="true" ma:fieldsID="bce2c839bf8b57357ea51be7182f11ea" ns2:_="">
    <xsd:import namespace="65992cc7-02cc-47a4-8fe0-72a0cc46b9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92cc7-02cc-47a4-8fe0-72a0cc46b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f864d815-5c46-4abc-a670-78f342265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F973F-3287-4D30-901C-5FD8CF66D5DC}">
  <ds:schemaRefs>
    <ds:schemaRef ds:uri="http://schemas.microsoft.com/office/2006/metadata/properties"/>
    <ds:schemaRef ds:uri="http://schemas.microsoft.com/office/infopath/2007/PartnerControls"/>
    <ds:schemaRef ds:uri="65992cc7-02cc-47a4-8fe0-72a0cc46b9b9"/>
  </ds:schemaRefs>
</ds:datastoreItem>
</file>

<file path=customXml/itemProps2.xml><?xml version="1.0" encoding="utf-8"?>
<ds:datastoreItem xmlns:ds="http://schemas.openxmlformats.org/officeDocument/2006/customXml" ds:itemID="{DA6174F3-AE1E-46DA-B095-C90ECC8A3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05F5C-ACB9-4695-845E-9686D5C91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92cc7-02cc-47a4-8fe0-72a0cc46b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2930</TotalTime>
  <Words>333</Words>
  <Application>Microsoft Office PowerPoint</Application>
  <PresentationFormat>On-screen Show (4:3)</PresentationFormat>
  <Paragraphs>53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di Office</vt:lpstr>
      <vt:lpstr>LIFE IP GESTIRE 2020      </vt:lpstr>
      <vt:lpstr>PowerPoint Presentation</vt:lpstr>
      <vt:lpstr>PowerPoint Presentation</vt:lpstr>
      <vt:lpstr>PowerPoint Presentation</vt:lpstr>
      <vt:lpstr>LIFE IP GESTIRE 2020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Marzia Cont</dc:creator>
  <cp:lastModifiedBy>Elisabetta Maria Rossi</cp:lastModifiedBy>
  <cp:revision>214</cp:revision>
  <dcterms:created xsi:type="dcterms:W3CDTF">2018-11-20T14:36:06Z</dcterms:created>
  <dcterms:modified xsi:type="dcterms:W3CDTF">2022-03-14T13:53:59Z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0x0101006863BE7D5C236E47BF96B3ED18DF3BFC</vt:lpwstr>
  </property>
  <property fmtid="{D5CDD505-2E9C-101B-9397-08002B2CF9AE}" pid="3" name="MediaServiceImageTags">
    <vt:lpwstr/>
  </property>
</Properties>
</file>